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88163" cy="1001871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B1AB04B3-2597-4FF0-ABBE-1EC70AC97E0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6B65B593-9BE6-4A57-8592-F2E722958D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8844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73A0EC-2689-4903-8655-304BBCD3AFCD}" type="datetimeFigureOut">
              <a:rPr lang="id-ID" smtClean="0"/>
              <a:t>08/09/2014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E26FD63-4F8C-491B-A58D-F7EFA562E641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Pertemuan / kuliah ke 2 akuntansi biaya</a:t>
            </a:r>
            <a:br>
              <a:rPr lang="id-ID" dirty="0" smtClean="0">
                <a:solidFill>
                  <a:schemeClr val="tx1"/>
                </a:solidFill>
              </a:rPr>
            </a:br>
            <a:r>
              <a:rPr lang="en-US" sz="2200" b="1" dirty="0">
                <a:solidFill>
                  <a:schemeClr val="tx1"/>
                </a:solidFill>
              </a:rPr>
              <a:t>MANAJEMEN</a:t>
            </a:r>
            <a:r>
              <a:rPr lang="id-ID" sz="2200" b="1" dirty="0">
                <a:solidFill>
                  <a:schemeClr val="tx1"/>
                </a:solidFill>
              </a:rPr>
              <a:t>, KONTROLER DAN </a:t>
            </a:r>
            <a:r>
              <a:rPr lang="id-ID" sz="2200" b="1" dirty="0" smtClean="0">
                <a:solidFill>
                  <a:schemeClr val="tx1"/>
                </a:solidFill>
              </a:rPr>
              <a:t>KONSEP BIAYA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075240" cy="4845152"/>
          </a:xfrm>
        </p:spPr>
        <p:txBody>
          <a:bodyPr>
            <a:normAutofit/>
          </a:bodyPr>
          <a:lstStyle/>
          <a:p>
            <a:r>
              <a:rPr lang="id-ID" sz="2800" b="1" dirty="0" smtClean="0"/>
              <a:t>Manajemen:</a:t>
            </a:r>
            <a:r>
              <a:rPr lang="en-US" sz="2800" dirty="0" smtClean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seni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mengerjakan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orang lain (getting things done through other people</a:t>
            </a:r>
            <a:r>
              <a:rPr lang="en-US" sz="2800" dirty="0" smtClean="0"/>
              <a:t>)</a:t>
            </a:r>
            <a:endParaRPr lang="id-ID" sz="2800" dirty="0" smtClean="0"/>
          </a:p>
          <a:p>
            <a:endParaRPr lang="id-ID" sz="2800" dirty="0"/>
          </a:p>
          <a:p>
            <a:pPr lvl="0"/>
            <a:r>
              <a:rPr lang="en-US" sz="2800" b="1" dirty="0" smtClean="0"/>
              <a:t>Manager</a:t>
            </a:r>
            <a:r>
              <a:rPr lang="id-ID" sz="2800" b="1" dirty="0" smtClean="0"/>
              <a:t> / Manejer:</a:t>
            </a:r>
            <a:r>
              <a:rPr lang="en-US" sz="2800" dirty="0" smtClean="0"/>
              <a:t> </a:t>
            </a:r>
            <a:r>
              <a:rPr lang="id-ID" sz="2800" dirty="0" smtClean="0"/>
              <a:t>adalah orang yang ditugaskan untuk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/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memerintahkan</a:t>
            </a:r>
            <a:r>
              <a:rPr lang="en-US" sz="2800" dirty="0"/>
              <a:t> orang lain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mengerjakan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yang </a:t>
            </a:r>
            <a:r>
              <a:rPr lang="en-US" sz="2800" dirty="0" err="1"/>
              <a:t>diperlukan</a:t>
            </a:r>
            <a:r>
              <a:rPr lang="en-US" sz="2800" dirty="0"/>
              <a:t>. 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788139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75980902"/>
              </p:ext>
            </p:extLst>
          </p:nvPr>
        </p:nvGraphicFramePr>
        <p:xfrm>
          <a:off x="1475656" y="1556792"/>
          <a:ext cx="5232400" cy="5071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"/>
                <a:gridCol w="5969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293370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Total biaya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vert="vert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  120.000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110.000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100.000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 dirty="0">
                          <a:effectLst/>
                        </a:rPr>
                        <a:t>     90.000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Unsur Variabel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 dirty="0">
                          <a:effectLst/>
                        </a:rPr>
                        <a:t>     80.000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Total Biaya Semi Variabel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 dirty="0">
                          <a:effectLst/>
                        </a:rPr>
                        <a:t>     70.000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3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 dirty="0">
                          <a:effectLst/>
                        </a:rPr>
                        <a:t>     60.000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     50.000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 dirty="0">
                          <a:effectLst/>
                        </a:rPr>
                        <a:t>     40.000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 dirty="0">
                          <a:effectLst/>
                        </a:rPr>
                        <a:t>     30.000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Unsur Tetap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 dirty="0">
                          <a:effectLst/>
                        </a:rPr>
                        <a:t>     20.000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 dirty="0">
                          <a:effectLst/>
                        </a:rPr>
                        <a:t>     10.000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20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30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40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50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60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70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80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90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110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120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Volume produksi dalam unit produk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 flipV="1">
            <a:off x="2346325" y="7291388"/>
            <a:ext cx="3781425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67744" y="1628800"/>
            <a:ext cx="0" cy="4464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1720" y="6021288"/>
            <a:ext cx="42484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67744" y="1844824"/>
            <a:ext cx="386000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84168" y="1844824"/>
            <a:ext cx="0" cy="41764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96170" y="4406669"/>
            <a:ext cx="386000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267744" y="1772816"/>
            <a:ext cx="3888432" cy="2633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dirty="0" smtClean="0"/>
              <a:t>Pola perilaku Biaya Semi Variabel (Semi Vafriable Cost)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04618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MANAJEMEN</a:t>
            </a:r>
            <a:r>
              <a:rPr lang="id-ID" sz="3200" b="1" dirty="0">
                <a:solidFill>
                  <a:schemeClr val="tx1"/>
                </a:solidFill>
              </a:rPr>
              <a:t>, KONTROLER DAN AKUNTANSI BIAYA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Kelompok</a:t>
            </a:r>
            <a:r>
              <a:rPr lang="id-ID" b="1" dirty="0" smtClean="0"/>
              <a:t> m</a:t>
            </a:r>
            <a:r>
              <a:rPr lang="en-US" b="1" dirty="0" err="1" smtClean="0"/>
              <a:t>anajemen</a:t>
            </a:r>
            <a:r>
              <a:rPr lang="en-US" b="1" dirty="0" smtClean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id-ID" dirty="0" smtClean="0"/>
              <a:t>dari: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id-ID" dirty="0" smtClean="0"/>
          </a:p>
          <a:p>
            <a:pPr marL="457200" indent="-457200">
              <a:buAutoNum type="arabicPeriod"/>
            </a:pP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 smtClean="0"/>
              <a:t>menengah</a:t>
            </a:r>
            <a:endParaRPr lang="id-ID" dirty="0" smtClean="0"/>
          </a:p>
          <a:p>
            <a:pPr marL="457200" indent="-457200">
              <a:buAutoNum type="arabicPeriod"/>
            </a:pP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 smtClean="0"/>
              <a:t>eksekutif</a:t>
            </a:r>
            <a:endParaRPr lang="id-ID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,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,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penghargaan</a:t>
            </a:r>
            <a:r>
              <a:rPr lang="en-US" dirty="0"/>
              <a:t>, </a:t>
            </a:r>
            <a:r>
              <a:rPr lang="en-US" dirty="0" err="1"/>
              <a:t>mempekerjakan</a:t>
            </a:r>
            <a:r>
              <a:rPr lang="en-US" dirty="0"/>
              <a:t> orang-orang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457200" indent="-457200"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4416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4868" y="1468864"/>
            <a:ext cx="8075240" cy="48737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Proses </a:t>
            </a:r>
            <a:r>
              <a:rPr lang="en-US" b="1" dirty="0" err="1" smtClean="0"/>
              <a:t>Manajemen</a:t>
            </a:r>
            <a:r>
              <a:rPr lang="id-ID" b="1" dirty="0" smtClean="0"/>
              <a:t> = </a:t>
            </a:r>
          </a:p>
          <a:p>
            <a:pPr marL="0" indent="0">
              <a:buNone/>
            </a:pPr>
            <a:r>
              <a:rPr lang="en-US" dirty="0" smtClean="0"/>
              <a:t>Input </a:t>
            </a:r>
            <a:r>
              <a:rPr lang="en-US" dirty="0"/>
              <a:t>(Resource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en-US" dirty="0" smtClean="0"/>
              <a:t>+  Management </a:t>
            </a:r>
            <a:r>
              <a:rPr lang="en-US" dirty="0"/>
              <a:t>/ </a:t>
            </a:r>
            <a:r>
              <a:rPr lang="en-US" dirty="0" smtClean="0"/>
              <a:t>Process</a:t>
            </a:r>
            <a:r>
              <a:rPr lang="id-ID" dirty="0" smtClean="0"/>
              <a:t> </a:t>
            </a:r>
            <a:r>
              <a:rPr lang="en-US" dirty="0" smtClean="0"/>
              <a:t>=</a:t>
            </a:r>
            <a:r>
              <a:rPr lang="id-ID" dirty="0" smtClean="0"/>
              <a:t> </a:t>
            </a:r>
            <a:r>
              <a:rPr lang="en-US" b="1" dirty="0" smtClean="0"/>
              <a:t>Output</a:t>
            </a:r>
            <a:endParaRPr lang="id-ID" b="1" dirty="0"/>
          </a:p>
          <a:p>
            <a:pPr marL="0" indent="0">
              <a:buNone/>
            </a:pPr>
            <a:r>
              <a:rPr lang="en-US" dirty="0"/>
              <a:t> </a:t>
            </a:r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pPr marL="0" indent="0">
              <a:buNone/>
            </a:pPr>
            <a:endParaRPr lang="id-ID" b="1" dirty="0" smtClean="0"/>
          </a:p>
          <a:p>
            <a:pPr marL="0" indent="0">
              <a:buNone/>
            </a:pPr>
            <a:r>
              <a:rPr lang="en-US" b="1" dirty="0" smtClean="0"/>
              <a:t>Management </a:t>
            </a:r>
            <a:r>
              <a:rPr lang="en-US" b="1" dirty="0"/>
              <a:t>/ </a:t>
            </a:r>
            <a:r>
              <a:rPr lang="en-US" b="1" dirty="0" smtClean="0"/>
              <a:t>Process</a:t>
            </a:r>
            <a:r>
              <a:rPr lang="id-ID" b="1" dirty="0" smtClean="0"/>
              <a:t>:</a:t>
            </a:r>
          </a:p>
          <a:p>
            <a:pPr marL="457200" lvl="0" indent="-457200">
              <a:buAutoNum type="arabicPeriod"/>
            </a:pPr>
            <a:r>
              <a:rPr lang="en-US" dirty="0" smtClean="0"/>
              <a:t>Planning</a:t>
            </a:r>
            <a:r>
              <a:rPr lang="id-ID" dirty="0" smtClean="0"/>
              <a:t> </a:t>
            </a:r>
          </a:p>
          <a:p>
            <a:pPr marL="457200" lvl="0" indent="-457200">
              <a:buAutoNum type="arabicPeriod"/>
            </a:pPr>
            <a:r>
              <a:rPr lang="en-US" dirty="0" smtClean="0"/>
              <a:t>Organizing</a:t>
            </a:r>
            <a:endParaRPr lang="id-ID" dirty="0" smtClean="0"/>
          </a:p>
          <a:p>
            <a:pPr marL="457200" indent="-457200">
              <a:buFont typeface="Wingdings"/>
              <a:buAutoNum type="arabicPeriod"/>
            </a:pPr>
            <a:r>
              <a:rPr lang="en-US" dirty="0"/>
              <a:t>Staffing</a:t>
            </a:r>
            <a:endParaRPr lang="id-ID" dirty="0"/>
          </a:p>
          <a:p>
            <a:pPr marL="457200" indent="-457200">
              <a:buFont typeface="Wingdings"/>
              <a:buAutoNum type="arabicPeriod"/>
            </a:pPr>
            <a:r>
              <a:rPr lang="en-US" dirty="0"/>
              <a:t>Directing</a:t>
            </a:r>
            <a:endParaRPr lang="id-ID" dirty="0"/>
          </a:p>
          <a:p>
            <a:pPr marL="457200" indent="-457200">
              <a:buFont typeface="Wingdings"/>
              <a:buAutoNum type="arabicPeriod"/>
            </a:pPr>
            <a:r>
              <a:rPr lang="en-US" dirty="0" smtClean="0"/>
              <a:t>Controlling</a:t>
            </a:r>
            <a:endParaRPr lang="id-ID" dirty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2408825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dirty="0" smtClean="0"/>
              <a:t>1. </a:t>
            </a:r>
            <a:r>
              <a:rPr lang="en-US" dirty="0" smtClean="0"/>
              <a:t>Manpower</a:t>
            </a:r>
            <a:endParaRPr lang="id-ID" dirty="0"/>
          </a:p>
          <a:p>
            <a:pPr lvl="0"/>
            <a:r>
              <a:rPr lang="id-ID" dirty="0" smtClean="0"/>
              <a:t>2. </a:t>
            </a:r>
            <a:r>
              <a:rPr lang="en-US" dirty="0" smtClean="0"/>
              <a:t>Money </a:t>
            </a:r>
            <a:endParaRPr lang="id-ID" dirty="0"/>
          </a:p>
          <a:p>
            <a:pPr lvl="0"/>
            <a:r>
              <a:rPr lang="id-ID" dirty="0" smtClean="0"/>
              <a:t>3. </a:t>
            </a:r>
            <a:r>
              <a:rPr lang="en-US" dirty="0" smtClean="0"/>
              <a:t>Material </a:t>
            </a:r>
            <a:endParaRPr lang="id-ID" dirty="0"/>
          </a:p>
          <a:p>
            <a:pPr lvl="0"/>
            <a:r>
              <a:rPr lang="id-ID" dirty="0" smtClean="0"/>
              <a:t>4. </a:t>
            </a:r>
            <a:r>
              <a:rPr lang="en-US" dirty="0" smtClean="0"/>
              <a:t>Machinery</a:t>
            </a:r>
            <a:endParaRPr lang="id-ID" dirty="0"/>
          </a:p>
          <a:p>
            <a:pPr lvl="0"/>
            <a:r>
              <a:rPr lang="id-ID" dirty="0" smtClean="0"/>
              <a:t>5. </a:t>
            </a:r>
            <a:r>
              <a:rPr lang="en-US" dirty="0" smtClean="0"/>
              <a:t>Method </a:t>
            </a:r>
            <a:r>
              <a:rPr lang="en-US" dirty="0"/>
              <a:t>&amp; System</a:t>
            </a:r>
            <a:endParaRPr lang="id-ID" dirty="0"/>
          </a:p>
          <a:p>
            <a:endParaRPr lang="id-ID" dirty="0"/>
          </a:p>
        </p:txBody>
      </p:sp>
      <p:sp>
        <p:nvSpPr>
          <p:cNvPr id="12" name="TextBox 11"/>
          <p:cNvSpPr txBox="1"/>
          <p:nvPr/>
        </p:nvSpPr>
        <p:spPr>
          <a:xfrm>
            <a:off x="3419872" y="2408825"/>
            <a:ext cx="18722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dirty="0" smtClean="0"/>
              <a:t>1. </a:t>
            </a:r>
            <a:r>
              <a:rPr lang="en-US" dirty="0" smtClean="0"/>
              <a:t>Planning</a:t>
            </a:r>
            <a:endParaRPr lang="id-ID" dirty="0"/>
          </a:p>
          <a:p>
            <a:pPr lvl="0"/>
            <a:r>
              <a:rPr lang="id-ID" dirty="0" smtClean="0"/>
              <a:t>2. </a:t>
            </a:r>
            <a:r>
              <a:rPr lang="en-US" dirty="0" smtClean="0"/>
              <a:t>Organizing</a:t>
            </a:r>
            <a:endParaRPr lang="id-ID" dirty="0"/>
          </a:p>
          <a:p>
            <a:pPr lvl="0"/>
            <a:r>
              <a:rPr lang="id-ID" dirty="0" smtClean="0"/>
              <a:t>3. </a:t>
            </a:r>
            <a:r>
              <a:rPr lang="en-US" dirty="0" smtClean="0"/>
              <a:t>Staffing</a:t>
            </a:r>
            <a:endParaRPr lang="id-ID" dirty="0"/>
          </a:p>
          <a:p>
            <a:pPr lvl="0"/>
            <a:r>
              <a:rPr lang="id-ID" dirty="0" smtClean="0"/>
              <a:t>4. </a:t>
            </a:r>
            <a:r>
              <a:rPr lang="en-US" dirty="0" smtClean="0"/>
              <a:t>Directing</a:t>
            </a:r>
            <a:endParaRPr lang="id-ID" dirty="0"/>
          </a:p>
          <a:p>
            <a:pPr lvl="0"/>
            <a:r>
              <a:rPr lang="id-ID" dirty="0" smtClean="0"/>
              <a:t>5. </a:t>
            </a:r>
            <a:r>
              <a:rPr lang="en-US" dirty="0" smtClean="0"/>
              <a:t>Controlling</a:t>
            </a:r>
            <a:endParaRPr lang="id-ID" dirty="0"/>
          </a:p>
          <a:p>
            <a:endParaRPr lang="id-ID" dirty="0"/>
          </a:p>
        </p:txBody>
      </p:sp>
      <p:sp>
        <p:nvSpPr>
          <p:cNvPr id="13" name="Right Brace 12"/>
          <p:cNvSpPr/>
          <p:nvPr/>
        </p:nvSpPr>
        <p:spPr>
          <a:xfrm>
            <a:off x="2523524" y="2566912"/>
            <a:ext cx="576064" cy="122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ight Brace 13"/>
          <p:cNvSpPr/>
          <p:nvPr/>
        </p:nvSpPr>
        <p:spPr>
          <a:xfrm>
            <a:off x="4761993" y="2566912"/>
            <a:ext cx="576064" cy="122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TextBox 14"/>
          <p:cNvSpPr txBox="1"/>
          <p:nvPr/>
        </p:nvSpPr>
        <p:spPr>
          <a:xfrm>
            <a:off x="5693912" y="2824323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Goals of firms / profits </a:t>
            </a:r>
            <a:r>
              <a:rPr lang="id-ID" dirty="0"/>
              <a:t>(tujuan perusahaan/laba)</a:t>
            </a:r>
          </a:p>
          <a:p>
            <a:endParaRPr lang="id-ID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539650" y="3138873"/>
            <a:ext cx="8963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753946" y="3138873"/>
            <a:ext cx="896348" cy="0"/>
          </a:xfrm>
          <a:prstGeom prst="straightConnector1">
            <a:avLst/>
          </a:prstGeom>
          <a:ln w="25400" cmpd="tri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MANAJEMEN</a:t>
            </a:r>
            <a:r>
              <a:rPr lang="id-ID" sz="3200" b="1" dirty="0">
                <a:solidFill>
                  <a:schemeClr val="tx1"/>
                </a:solidFill>
              </a:rPr>
              <a:t>, KONTROLER DAN </a:t>
            </a:r>
            <a:r>
              <a:rPr lang="id-ID" sz="3200" b="1" dirty="0" smtClean="0">
                <a:solidFill>
                  <a:schemeClr val="tx1"/>
                </a:solidFill>
              </a:rPr>
              <a:t>KONSEP </a:t>
            </a:r>
            <a:r>
              <a:rPr lang="id-ID" sz="3200" b="1" dirty="0">
                <a:solidFill>
                  <a:schemeClr val="tx1"/>
                </a:solidFill>
              </a:rPr>
              <a:t>BIAYA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7563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b="1" dirty="0"/>
              <a:t>Struktur Organisasi:</a:t>
            </a:r>
            <a:endParaRPr lang="id-ID" dirty="0"/>
          </a:p>
          <a:p>
            <a:r>
              <a:rPr lang="id-ID" dirty="0"/>
              <a:t>Struktur organisasi biasanya dituangkan dalam bentuk bagan organisasi, bagan organisasi menerangkan wewenang dan tanggung jawab yang diberikan atas jabatan manajemen kunci perusahaan. </a:t>
            </a:r>
          </a:p>
          <a:p>
            <a:pPr marL="0" indent="0">
              <a:buNone/>
            </a:pPr>
            <a:r>
              <a:rPr lang="id-ID" b="1" dirty="0"/>
              <a:t>Jenis bagan organisasi yang digunakan dalam akuntansi biaya:</a:t>
            </a:r>
          </a:p>
          <a:p>
            <a:pPr marL="0" lvl="0" indent="0">
              <a:buNone/>
            </a:pPr>
            <a:r>
              <a:rPr lang="id-ID" sz="2000" b="1" dirty="0"/>
              <a:t>1. Bagan Organisasi Lini Perusahaan:</a:t>
            </a:r>
            <a:endParaRPr lang="id-ID" sz="2000" dirty="0"/>
          </a:p>
          <a:p>
            <a:r>
              <a:rPr lang="id-ID" dirty="0"/>
              <a:t>Menggambarkan arus kewenangan dari pemegang saham sampai ketingkat manajemen operasi </a:t>
            </a:r>
            <a:r>
              <a:rPr lang="id-ID" i="1" dirty="0"/>
              <a:t>(seperti terlihat pada bagan 1)</a:t>
            </a:r>
            <a:endParaRPr lang="id-ID" dirty="0"/>
          </a:p>
          <a:p>
            <a:pPr marL="0" indent="0">
              <a:buNone/>
            </a:pPr>
            <a:r>
              <a:rPr lang="id-ID" sz="2000" b="1" dirty="0"/>
              <a:t>2. Bagan organisasi Fungsi Perusahaan:</a:t>
            </a:r>
            <a:endParaRPr lang="id-ID" sz="2000" dirty="0"/>
          </a:p>
          <a:p>
            <a:r>
              <a:rPr lang="id-ID" dirty="0"/>
              <a:t>Menggambarkan hubungan posisi spesialis dengan sub fungsi lainnya didalam perusahaan </a:t>
            </a:r>
            <a:r>
              <a:rPr lang="id-ID" i="1" dirty="0"/>
              <a:t>(seperti terlihat pada bagan 2)</a:t>
            </a:r>
            <a:endParaRPr lang="id-ID" dirty="0"/>
          </a:p>
          <a:p>
            <a:endParaRPr lang="id-ID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MANAJEMEN</a:t>
            </a:r>
            <a:r>
              <a:rPr lang="id-ID" sz="3200" b="1" dirty="0" smtClean="0">
                <a:solidFill>
                  <a:schemeClr val="tx1"/>
                </a:solidFill>
              </a:rPr>
              <a:t>, KONTROLER DAN KONSEP BIAYA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55161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b="1" dirty="0" smtClean="0"/>
              <a:t>Kontroler</a:t>
            </a:r>
            <a:r>
              <a:rPr lang="id-ID" b="1" dirty="0"/>
              <a:t>: </a:t>
            </a:r>
            <a:endParaRPr lang="id-ID" b="1" dirty="0" smtClean="0"/>
          </a:p>
          <a:p>
            <a:r>
              <a:rPr lang="id-ID" dirty="0" smtClean="0"/>
              <a:t>A</a:t>
            </a:r>
            <a:r>
              <a:rPr lang="en-US" dirty="0" err="1" smtClean="0"/>
              <a:t>dalah</a:t>
            </a:r>
            <a:r>
              <a:rPr lang="en-US" dirty="0" smtClean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eksekutif</a:t>
            </a:r>
            <a:r>
              <a:rPr lang="en-US" dirty="0"/>
              <a:t> yang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id-ID" dirty="0"/>
              <a:t> suatu perusahaan. Kontroler bisa juga disebut dengan akuntan internal atau akuntan </a:t>
            </a:r>
            <a:r>
              <a:rPr lang="id-ID" dirty="0" smtClean="0"/>
              <a:t>manajemen</a:t>
            </a:r>
          </a:p>
          <a:p>
            <a:pPr marL="0" indent="0">
              <a:buNone/>
            </a:pPr>
            <a:r>
              <a:rPr lang="id-ID" b="1" dirty="0"/>
              <a:t>Fungsi Kontroler:</a:t>
            </a:r>
            <a:endParaRPr lang="id-ID" dirty="0"/>
          </a:p>
          <a:p>
            <a:pPr marL="457200" lvl="0" indent="-457200">
              <a:buAutoNum type="arabicPeriod"/>
            </a:pPr>
            <a:r>
              <a:rPr lang="id-ID" dirty="0" smtClean="0"/>
              <a:t>Kontroler </a:t>
            </a:r>
            <a:r>
              <a:rPr lang="id-ID" dirty="0"/>
              <a:t>adalah manajer eksekutif yang bertanggung jawab atas fungsi akuntansi</a:t>
            </a:r>
            <a:r>
              <a:rPr lang="id-ID" dirty="0" smtClean="0"/>
              <a:t>.</a:t>
            </a:r>
          </a:p>
          <a:p>
            <a:pPr marL="457200" indent="-457200">
              <a:buFont typeface="Wingdings"/>
              <a:buAutoNum type="arabicPeriod"/>
            </a:pPr>
            <a:r>
              <a:rPr lang="id-ID" dirty="0"/>
              <a:t>Kontroler bertanggung jawab untuk melakukan observasi atas metode perencanaan dan pengendalian di seluruh bagian perusahaan dan mengusulkan perbaikan operasional perusahaan</a:t>
            </a:r>
          </a:p>
          <a:p>
            <a:pPr marL="457200" lvl="0" indent="-457200">
              <a:buAutoNum type="arabicPeriod"/>
            </a:pPr>
            <a:endParaRPr lang="id-ID" dirty="0"/>
          </a:p>
          <a:p>
            <a:endParaRPr lang="id-ID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26064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MANAJEMEN</a:t>
            </a:r>
            <a:r>
              <a:rPr lang="id-ID" sz="3200" b="1" dirty="0" smtClean="0">
                <a:solidFill>
                  <a:schemeClr val="tx1"/>
                </a:solidFill>
              </a:rPr>
              <a:t>, KONTROLER DAN KONSEP BIAYA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02276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/>
              <a:t>Peran Kontroler dalam perusahaan:</a:t>
            </a:r>
            <a:endParaRPr lang="id-ID" dirty="0"/>
          </a:p>
          <a:p>
            <a:pPr marL="457200" lvl="0" indent="-457200">
              <a:buAutoNum type="arabicPeriod"/>
            </a:pPr>
            <a:r>
              <a:rPr lang="id-ID" dirty="0" smtClean="0"/>
              <a:t>Perencanaan </a:t>
            </a:r>
            <a:r>
              <a:rPr lang="id-ID" dirty="0"/>
              <a:t>dan Pengendalian</a:t>
            </a:r>
            <a:r>
              <a:rPr lang="id-ID" dirty="0" smtClean="0"/>
              <a:t>;</a:t>
            </a:r>
          </a:p>
          <a:p>
            <a:pPr marL="457200" indent="-457200">
              <a:buFont typeface="Wingdings"/>
              <a:buAutoNum type="arabicPeriod"/>
            </a:pPr>
            <a:r>
              <a:rPr lang="id-ID" dirty="0"/>
              <a:t>Perencanaan Perusahaan</a:t>
            </a:r>
            <a:r>
              <a:rPr lang="id-ID" dirty="0" smtClean="0"/>
              <a:t>;</a:t>
            </a:r>
          </a:p>
          <a:p>
            <a:pPr marL="457200" lvl="0" indent="-457200">
              <a:buFont typeface="Wingdings"/>
              <a:buAutoNum type="arabicPeriod"/>
            </a:pPr>
            <a:r>
              <a:rPr lang="id-ID" dirty="0"/>
              <a:t>Pengendalian Manajemen Perusahaan</a:t>
            </a:r>
          </a:p>
          <a:p>
            <a:pPr marL="0" indent="0">
              <a:buNone/>
            </a:pPr>
            <a:r>
              <a:rPr lang="id-ID" b="1" dirty="0" smtClean="0"/>
              <a:t>BIAYA</a:t>
            </a:r>
            <a:endParaRPr lang="id-ID" dirty="0"/>
          </a:p>
          <a:p>
            <a:r>
              <a:rPr lang="id-ID" dirty="0"/>
              <a:t>Pengertian biaya; suatu pengorbanan dalam bentuk uang dalam memproduksi barang / jasa yang berguna untuk masa yang akan datang.</a:t>
            </a:r>
          </a:p>
          <a:p>
            <a:pPr marL="457200" lvl="0" indent="-457200">
              <a:buAutoNum type="arabicPeriod"/>
            </a:pPr>
            <a:r>
              <a:rPr lang="id-ID" b="1" dirty="0" smtClean="0"/>
              <a:t>Biaya </a:t>
            </a:r>
            <a:r>
              <a:rPr lang="id-ID" b="1" dirty="0"/>
              <a:t>(cost</a:t>
            </a:r>
            <a:r>
              <a:rPr lang="id-ID" b="1" dirty="0" smtClean="0"/>
              <a:t>)</a:t>
            </a:r>
          </a:p>
          <a:p>
            <a:pPr marL="457200" lvl="0" indent="-457200">
              <a:buAutoNum type="arabicPeriod"/>
            </a:pPr>
            <a:r>
              <a:rPr lang="id-ID" b="1" dirty="0"/>
              <a:t>Beban (expence</a:t>
            </a:r>
            <a:r>
              <a:rPr lang="id-ID" b="1" dirty="0" smtClean="0"/>
              <a:t>)</a:t>
            </a:r>
          </a:p>
          <a:p>
            <a:pPr marL="457200" lvl="0" indent="-457200">
              <a:buAutoNum type="arabicPeriod"/>
            </a:pPr>
            <a:r>
              <a:rPr lang="id-ID" b="1" dirty="0"/>
              <a:t>Kerugian (loss)</a:t>
            </a:r>
            <a:endParaRPr lang="id-ID" dirty="0"/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MANAJEMEN</a:t>
            </a:r>
            <a:r>
              <a:rPr lang="id-ID" sz="3200" b="1" dirty="0">
                <a:solidFill>
                  <a:schemeClr val="tx1"/>
                </a:solidFill>
              </a:rPr>
              <a:t>, KONTROLER DAN </a:t>
            </a:r>
            <a:r>
              <a:rPr lang="id-ID" sz="3200" b="1" dirty="0" smtClean="0">
                <a:solidFill>
                  <a:schemeClr val="tx1"/>
                </a:solidFill>
              </a:rPr>
              <a:t>KONSEP </a:t>
            </a:r>
            <a:r>
              <a:rPr lang="id-ID" sz="3200" b="1" dirty="0">
                <a:solidFill>
                  <a:schemeClr val="tx1"/>
                </a:solidFill>
              </a:rPr>
              <a:t>BIAYA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24604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/>
              <a:t>Perilaku biaya</a:t>
            </a:r>
            <a:r>
              <a:rPr lang="id-ID" dirty="0"/>
              <a:t>:</a:t>
            </a:r>
          </a:p>
          <a:p>
            <a:pPr marL="0" indent="0">
              <a:buNone/>
            </a:pPr>
            <a:r>
              <a:rPr lang="id-ID" dirty="0"/>
              <a:t>Dilihat dari perilaku biaya terhadap perubahan dalam tingkat kegiatan atau volume maka biaya dapat dikategorikan dalam tiga jenis yaitu</a:t>
            </a:r>
            <a:r>
              <a:rPr lang="id-ID" dirty="0" smtClean="0"/>
              <a:t>:</a:t>
            </a:r>
          </a:p>
          <a:p>
            <a:pPr marL="0" indent="0">
              <a:buNone/>
            </a:pPr>
            <a:r>
              <a:rPr lang="id-ID" dirty="0" smtClean="0"/>
              <a:t>1</a:t>
            </a:r>
            <a:r>
              <a:rPr lang="id-ID" dirty="0"/>
              <a:t>). Biaya variabel (variable cost)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2</a:t>
            </a:r>
            <a:r>
              <a:rPr lang="id-ID" dirty="0"/>
              <a:t>). Biaya tetap (fixed cost) dan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3</a:t>
            </a:r>
            <a:r>
              <a:rPr lang="id-ID" dirty="0"/>
              <a:t>). Biaya semi variabel (semi variable cost)</a:t>
            </a:r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MANAJEMEN</a:t>
            </a:r>
            <a:r>
              <a:rPr lang="id-ID" sz="3200" b="1" dirty="0">
                <a:solidFill>
                  <a:schemeClr val="tx1"/>
                </a:solidFill>
              </a:rPr>
              <a:t>, KONTROLER DAN </a:t>
            </a:r>
            <a:r>
              <a:rPr lang="id-ID" sz="3200" b="1" dirty="0" smtClean="0">
                <a:solidFill>
                  <a:schemeClr val="tx1"/>
                </a:solidFill>
              </a:rPr>
              <a:t>KONSEP </a:t>
            </a:r>
            <a:r>
              <a:rPr lang="id-ID" sz="3200" b="1" dirty="0">
                <a:solidFill>
                  <a:schemeClr val="tx1"/>
                </a:solidFill>
              </a:rPr>
              <a:t>BIAYA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94026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Pola perilaku Biaya </a:t>
            </a:r>
            <a:r>
              <a:rPr lang="id-ID" dirty="0"/>
              <a:t>variabel 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(</a:t>
            </a:r>
            <a:r>
              <a:rPr lang="id-ID" dirty="0"/>
              <a:t>variable cost)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58414569"/>
              </p:ext>
            </p:extLst>
          </p:nvPr>
        </p:nvGraphicFramePr>
        <p:xfrm>
          <a:off x="971607" y="1899602"/>
          <a:ext cx="5505394" cy="4274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391"/>
                <a:gridCol w="229391"/>
                <a:gridCol w="458784"/>
                <a:gridCol w="382319"/>
                <a:gridCol w="382319"/>
                <a:gridCol w="382319"/>
                <a:gridCol w="382319"/>
                <a:gridCol w="382319"/>
                <a:gridCol w="382319"/>
                <a:gridCol w="382319"/>
                <a:gridCol w="382319"/>
                <a:gridCol w="382319"/>
                <a:gridCol w="382319"/>
                <a:gridCol w="382319"/>
                <a:gridCol w="382319"/>
              </a:tblGrid>
              <a:tr h="293370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Total biaya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vert="vert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id-ID" sz="1100" u="none" strike="noStrike">
                          <a:effectLst/>
                        </a:rPr>
                        <a:t>Bahan Langsung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vert="vert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12000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11000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9000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8000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7000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6000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5000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4000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3000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2000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93370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Volume produksi dalam unit produk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 flipV="1">
            <a:off x="1907704" y="1844824"/>
            <a:ext cx="4608512" cy="384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07704" y="1844824"/>
            <a:ext cx="0" cy="3848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7704" y="5692924"/>
            <a:ext cx="46085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11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84904382"/>
              </p:ext>
            </p:extLst>
          </p:nvPr>
        </p:nvGraphicFramePr>
        <p:xfrm>
          <a:off x="1043608" y="1700808"/>
          <a:ext cx="5854959" cy="4464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524"/>
                <a:gridCol w="206524"/>
                <a:gridCol w="647107"/>
                <a:gridCol w="344207"/>
                <a:gridCol w="344207"/>
                <a:gridCol w="344207"/>
                <a:gridCol w="340765"/>
                <a:gridCol w="340765"/>
                <a:gridCol w="340765"/>
                <a:gridCol w="340765"/>
                <a:gridCol w="340765"/>
                <a:gridCol w="344207"/>
                <a:gridCol w="344207"/>
                <a:gridCol w="344207"/>
                <a:gridCol w="344207"/>
                <a:gridCol w="340765"/>
                <a:gridCol w="340765"/>
              </a:tblGrid>
              <a:tr h="279031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 gridSpan="5">
                  <a:txBody>
                    <a:bodyPr/>
                    <a:lstStyle/>
                    <a:p>
                      <a:pPr algn="ctr" fontAlgn="b"/>
                      <a:r>
                        <a:rPr lang="nn-NO" sz="1100" u="none" strike="noStrike">
                          <a:effectLst/>
                        </a:rPr>
                        <a:t>Batas tingkat kegiatan yang relevan</a:t>
                      </a:r>
                      <a:endParaRPr lang="nn-NO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Total biaya tetap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79031">
                <a:tc rowSpan="13">
                  <a:txBody>
                    <a:bodyPr/>
                    <a:lstStyle/>
                    <a:p>
                      <a:pPr algn="ctr" fontAlgn="ctr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" anchor="ctr"/>
                </a:tc>
                <a:tc rowSpan="1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100" u="none" strike="noStrike" dirty="0" smtClean="0">
                          <a:effectLst/>
                        </a:rPr>
                        <a:t>Total biaya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120.000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5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110.000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100.000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Total biaya tetap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   90.000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   80.000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   70.000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Total biaya tetap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     60.000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   50.000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   40.000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   30.000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   20.000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     10.000 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>
                          <a:effectLst/>
                        </a:rPr>
                        <a:t> 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20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30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40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50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60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70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80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90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110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100" u="none" strike="noStrike">
                          <a:effectLst/>
                        </a:rPr>
                        <a:t>120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031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Volume produksi dalam unit produk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 flipV="1">
            <a:off x="2123728" y="1988840"/>
            <a:ext cx="0" cy="3600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46857" y="5589240"/>
            <a:ext cx="4536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146857" y="382504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3154969" y="1988840"/>
            <a:ext cx="1" cy="3600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860032" y="1988840"/>
            <a:ext cx="0" cy="3600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54970" y="2780928"/>
            <a:ext cx="17050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60032" y="213285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dirty="0" smtClean="0"/>
              <a:t>Pola perilaku Biaya Tetap </a:t>
            </a:r>
            <a:br>
              <a:rPr lang="id-ID" dirty="0" smtClean="0"/>
            </a:br>
            <a:r>
              <a:rPr lang="id-ID" dirty="0" smtClean="0"/>
              <a:t>(Fixed </a:t>
            </a:r>
            <a:r>
              <a:rPr lang="id-ID" dirty="0"/>
              <a:t>cost) </a:t>
            </a:r>
          </a:p>
        </p:txBody>
      </p:sp>
    </p:spTree>
    <p:extLst>
      <p:ext uri="{BB962C8B-B14F-4D97-AF65-F5344CB8AC3E}">
        <p14:creationId xmlns:p14="http://schemas.microsoft.com/office/powerpoint/2010/main" val="3039050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246</TotalTime>
  <Words>589</Words>
  <Application>Microsoft Office PowerPoint</Application>
  <PresentationFormat>On-screen Show (4:3)</PresentationFormat>
  <Paragraphs>292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Pertemuan / kuliah ke 2 akuntansi biaya MANAJEMEN, KONTROLER DAN KONSEP BIAYA</vt:lpstr>
      <vt:lpstr>MANAJEMEN, KONTROLER DAN AKUNTANSI BIAYA</vt:lpstr>
      <vt:lpstr>MANAJEMEN, KONTROLER DAN KONSEP BIAYA</vt:lpstr>
      <vt:lpstr>PowerPoint Presentation</vt:lpstr>
      <vt:lpstr>PowerPoint Presentation</vt:lpstr>
      <vt:lpstr>MANAJEMEN, KONTROLER DAN KONSEP BIAYA</vt:lpstr>
      <vt:lpstr>MANAJEMEN, KONTROLER DAN KONSEP BIAYA</vt:lpstr>
      <vt:lpstr>Pola perilaku Biaya variabel  (variable cost) </vt:lpstr>
      <vt:lpstr>Pola perilaku Biaya Tetap  (Fixed cost) </vt:lpstr>
      <vt:lpstr>Pola perilaku Biaya Semi Variabel (Semi Vafriable Cost)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/ kuliah ke 2 akuntansi biaya MANAJEMEN, KONTROLER DAN AKUNTANSI BIAYA</dc:title>
  <dc:creator>Toshiba</dc:creator>
  <cp:lastModifiedBy>Toshiba</cp:lastModifiedBy>
  <cp:revision>17</cp:revision>
  <cp:lastPrinted>2014-09-08T02:04:10Z</cp:lastPrinted>
  <dcterms:created xsi:type="dcterms:W3CDTF">2014-09-03T14:59:29Z</dcterms:created>
  <dcterms:modified xsi:type="dcterms:W3CDTF">2014-09-08T02:09:04Z</dcterms:modified>
</cp:coreProperties>
</file>