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38DC38B-B3E7-496C-9F40-2304923CCD9F}" type="datetimeFigureOut">
              <a:rPr lang="id-ID" smtClean="0"/>
              <a:t>08/09/2014</a:t>
            </a:fld>
            <a:endParaRPr lang="id-ID"/>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id-ID"/>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E552352-84FF-491E-85CD-F4B656F75EEB}" type="slidenum">
              <a:rPr lang="id-ID" smtClean="0"/>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38DC38B-B3E7-496C-9F40-2304923CCD9F}" type="datetimeFigureOut">
              <a:rPr lang="id-ID" smtClean="0"/>
              <a:t>08/09/2014</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7E552352-84FF-491E-85CD-F4B656F75EEB}"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38DC38B-B3E7-496C-9F40-2304923CCD9F}" type="datetimeFigureOut">
              <a:rPr lang="id-ID" smtClean="0"/>
              <a:t>08/09/2014</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7E552352-84FF-491E-85CD-F4B656F75EEB}"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38DC38B-B3E7-496C-9F40-2304923CCD9F}" type="datetimeFigureOut">
              <a:rPr lang="id-ID" smtClean="0"/>
              <a:t>08/09/2014</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7E552352-84FF-491E-85CD-F4B656F75EEB}" type="slidenum">
              <a:rPr lang="id-ID" smtClean="0"/>
              <a:t>‹#›</a:t>
            </a:fld>
            <a:endParaRPr lang="id-ID"/>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38DC38B-B3E7-496C-9F40-2304923CCD9F}" type="datetimeFigureOut">
              <a:rPr lang="id-ID" smtClean="0"/>
              <a:t>08/09/2014</a:t>
            </a:fld>
            <a:endParaRPr lang="id-ID"/>
          </a:p>
        </p:txBody>
      </p:sp>
      <p:sp>
        <p:nvSpPr>
          <p:cNvPr id="5" name="Footer Placeholder 4"/>
          <p:cNvSpPr>
            <a:spLocks noGrp="1"/>
          </p:cNvSpPr>
          <p:nvPr>
            <p:ph type="ftr" sz="quarter" idx="11"/>
          </p:nvPr>
        </p:nvSpPr>
        <p:spPr/>
        <p:txBody>
          <a:bodyPr/>
          <a:lstStyle>
            <a:extLst/>
          </a:lstStyle>
          <a:p>
            <a:endParaRPr lang="id-ID"/>
          </a:p>
        </p:txBody>
      </p:sp>
      <p:sp>
        <p:nvSpPr>
          <p:cNvPr id="6" name="Slide Number Placeholder 5"/>
          <p:cNvSpPr>
            <a:spLocks noGrp="1"/>
          </p:cNvSpPr>
          <p:nvPr>
            <p:ph type="sldNum" sz="quarter" idx="12"/>
          </p:nvPr>
        </p:nvSpPr>
        <p:spPr/>
        <p:txBody>
          <a:bodyPr/>
          <a:lstStyle>
            <a:extLst/>
          </a:lstStyle>
          <a:p>
            <a:fld id="{7E552352-84FF-491E-85CD-F4B656F75EEB}" type="slidenum">
              <a:rPr lang="id-ID" smtClean="0"/>
              <a:t>‹#›</a:t>
            </a:fld>
            <a:endParaRPr lang="id-ID"/>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38DC38B-B3E7-496C-9F40-2304923CCD9F}" type="datetimeFigureOut">
              <a:rPr lang="id-ID" smtClean="0"/>
              <a:t>08/09/2014</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7E552352-84FF-491E-85CD-F4B656F75EEB}" type="slidenum">
              <a:rPr lang="id-ID" smtClean="0"/>
              <a:t>‹#›</a:t>
            </a:fld>
            <a:endParaRPr lang="id-ID"/>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38DC38B-B3E7-496C-9F40-2304923CCD9F}" type="datetimeFigureOut">
              <a:rPr lang="id-ID" smtClean="0"/>
              <a:t>08/09/2014</a:t>
            </a:fld>
            <a:endParaRPr lang="id-ID"/>
          </a:p>
        </p:txBody>
      </p:sp>
      <p:sp>
        <p:nvSpPr>
          <p:cNvPr id="8" name="Footer Placeholder 7"/>
          <p:cNvSpPr>
            <a:spLocks noGrp="1"/>
          </p:cNvSpPr>
          <p:nvPr>
            <p:ph type="ftr" sz="quarter" idx="11"/>
          </p:nvPr>
        </p:nvSpPr>
        <p:spPr/>
        <p:txBody>
          <a:bodyPr/>
          <a:lstStyle>
            <a:extLst/>
          </a:lstStyle>
          <a:p>
            <a:endParaRPr lang="id-ID"/>
          </a:p>
        </p:txBody>
      </p:sp>
      <p:sp>
        <p:nvSpPr>
          <p:cNvPr id="9" name="Slide Number Placeholder 8"/>
          <p:cNvSpPr>
            <a:spLocks noGrp="1"/>
          </p:cNvSpPr>
          <p:nvPr>
            <p:ph type="sldNum" sz="quarter" idx="12"/>
          </p:nvPr>
        </p:nvSpPr>
        <p:spPr/>
        <p:txBody>
          <a:bodyPr/>
          <a:lstStyle>
            <a:extLst/>
          </a:lstStyle>
          <a:p>
            <a:fld id="{7E552352-84FF-491E-85CD-F4B656F75EEB}" type="slidenum">
              <a:rPr lang="id-ID" smtClean="0"/>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938DC38B-B3E7-496C-9F40-2304923CCD9F}" type="datetimeFigureOut">
              <a:rPr lang="id-ID" smtClean="0"/>
              <a:t>08/09/2014</a:t>
            </a:fld>
            <a:endParaRPr lang="id-ID"/>
          </a:p>
        </p:txBody>
      </p:sp>
      <p:sp>
        <p:nvSpPr>
          <p:cNvPr id="4" name="Footer Placeholder 3"/>
          <p:cNvSpPr>
            <a:spLocks noGrp="1"/>
          </p:cNvSpPr>
          <p:nvPr>
            <p:ph type="ftr" sz="quarter" idx="11"/>
          </p:nvPr>
        </p:nvSpPr>
        <p:spPr/>
        <p:txBody>
          <a:bodyPr/>
          <a:lstStyle>
            <a:extLst/>
          </a:lstStyle>
          <a:p>
            <a:endParaRPr lang="id-ID"/>
          </a:p>
        </p:txBody>
      </p:sp>
      <p:sp>
        <p:nvSpPr>
          <p:cNvPr id="5" name="Slide Number Placeholder 4"/>
          <p:cNvSpPr>
            <a:spLocks noGrp="1"/>
          </p:cNvSpPr>
          <p:nvPr>
            <p:ph type="sldNum" sz="quarter" idx="12"/>
          </p:nvPr>
        </p:nvSpPr>
        <p:spPr/>
        <p:txBody>
          <a:bodyPr/>
          <a:lstStyle>
            <a:extLst/>
          </a:lstStyle>
          <a:p>
            <a:fld id="{7E552352-84FF-491E-85CD-F4B656F75EEB}" type="slidenum">
              <a:rPr lang="id-ID" smtClean="0"/>
              <a:t>‹#›</a:t>
            </a:fld>
            <a:endParaRPr lang="id-ID"/>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38DC38B-B3E7-496C-9F40-2304923CCD9F}" type="datetimeFigureOut">
              <a:rPr lang="id-ID" smtClean="0"/>
              <a:t>08/09/2014</a:t>
            </a:fld>
            <a:endParaRPr lang="id-ID"/>
          </a:p>
        </p:txBody>
      </p:sp>
      <p:sp>
        <p:nvSpPr>
          <p:cNvPr id="3" name="Footer Placeholder 2"/>
          <p:cNvSpPr>
            <a:spLocks noGrp="1"/>
          </p:cNvSpPr>
          <p:nvPr>
            <p:ph type="ftr" sz="quarter" idx="11"/>
          </p:nvPr>
        </p:nvSpPr>
        <p:spPr/>
        <p:txBody>
          <a:bodyPr/>
          <a:lstStyle>
            <a:extLst/>
          </a:lstStyle>
          <a:p>
            <a:endParaRPr lang="id-ID"/>
          </a:p>
        </p:txBody>
      </p:sp>
      <p:sp>
        <p:nvSpPr>
          <p:cNvPr id="4" name="Slide Number Placeholder 3"/>
          <p:cNvSpPr>
            <a:spLocks noGrp="1"/>
          </p:cNvSpPr>
          <p:nvPr>
            <p:ph type="sldNum" sz="quarter" idx="12"/>
          </p:nvPr>
        </p:nvSpPr>
        <p:spPr/>
        <p:txBody>
          <a:bodyPr/>
          <a:lstStyle>
            <a:extLst/>
          </a:lstStyle>
          <a:p>
            <a:fld id="{7E552352-84FF-491E-85CD-F4B656F75EEB}"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938DC38B-B3E7-496C-9F40-2304923CCD9F}" type="datetimeFigureOut">
              <a:rPr lang="id-ID" smtClean="0"/>
              <a:t>08/09/2014</a:t>
            </a:fld>
            <a:endParaRPr lang="id-ID"/>
          </a:p>
        </p:txBody>
      </p:sp>
      <p:sp>
        <p:nvSpPr>
          <p:cNvPr id="6" name="Footer Placeholder 5"/>
          <p:cNvSpPr>
            <a:spLocks noGrp="1"/>
          </p:cNvSpPr>
          <p:nvPr>
            <p:ph type="ftr" sz="quarter" idx="11"/>
          </p:nvPr>
        </p:nvSpPr>
        <p:spPr/>
        <p:txBody>
          <a:bodyPr/>
          <a:lstStyle>
            <a:extLst/>
          </a:lstStyle>
          <a:p>
            <a:endParaRPr lang="id-ID"/>
          </a:p>
        </p:txBody>
      </p:sp>
      <p:sp>
        <p:nvSpPr>
          <p:cNvPr id="7" name="Slide Number Placeholder 6"/>
          <p:cNvSpPr>
            <a:spLocks noGrp="1"/>
          </p:cNvSpPr>
          <p:nvPr>
            <p:ph type="sldNum" sz="quarter" idx="12"/>
          </p:nvPr>
        </p:nvSpPr>
        <p:spPr/>
        <p:txBody>
          <a:bodyPr/>
          <a:lstStyle>
            <a:extLst/>
          </a:lstStyle>
          <a:p>
            <a:fld id="{7E552352-84FF-491E-85CD-F4B656F75EEB}" type="slidenum">
              <a:rPr lang="id-ID" smtClean="0"/>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38DC38B-B3E7-496C-9F40-2304923CCD9F}" type="datetimeFigureOut">
              <a:rPr lang="id-ID" smtClean="0"/>
              <a:t>08/09/2014</a:t>
            </a:fld>
            <a:endParaRPr lang="id-ID"/>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id-ID"/>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E552352-84FF-491E-85CD-F4B656F75EEB}" type="slidenum">
              <a:rPr lang="id-ID" smtClean="0"/>
              <a:t>‹#›</a:t>
            </a:fld>
            <a:endParaRPr lang="id-ID"/>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38DC38B-B3E7-496C-9F40-2304923CCD9F}" type="datetimeFigureOut">
              <a:rPr lang="id-ID" smtClean="0"/>
              <a:t>08/09/2014</a:t>
            </a:fld>
            <a:endParaRPr lang="id-ID"/>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id-ID"/>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E552352-84FF-491E-85CD-F4B656F75EEB}"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id.wikipedia.org/w/index.php?title=Pelaporan_keuangan&amp;action=edit&amp;redlink=1" TargetMode="External"/><Relationship Id="rId2" Type="http://schemas.openxmlformats.org/officeDocument/2006/relationships/hyperlink" Target="http://id.wikipedia.org/wiki/Periode_akuntansi"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id.wikipedia.org/wiki/Ikatan_Akuntan_Indonesia" TargetMode="External"/><Relationship Id="rId2" Type="http://schemas.openxmlformats.org/officeDocument/2006/relationships/hyperlink" Target="http://id.wikipedia.org/w/index.php?title=Standar_Akuntansi_Keuangan&amp;action=edit&amp;redlink=1"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pPr marL="109728" indent="0">
              <a:buNone/>
            </a:pPr>
            <a:r>
              <a:rPr lang="id-ID" b="1" dirty="0"/>
              <a:t>Laporan </a:t>
            </a:r>
            <a:r>
              <a:rPr lang="id-ID" b="1" dirty="0" smtClean="0"/>
              <a:t>keuangan:</a:t>
            </a:r>
          </a:p>
          <a:p>
            <a:r>
              <a:rPr lang="id-ID" dirty="0"/>
              <a:t>Adalah catatan informasi keuangan suatu perusahaan pada suatu </a:t>
            </a:r>
            <a:r>
              <a:rPr lang="id-ID" dirty="0">
                <a:hlinkClick r:id="rId2" tooltip="Periode akuntansi"/>
              </a:rPr>
              <a:t>periode akuntansi</a:t>
            </a:r>
            <a:r>
              <a:rPr lang="id-ID" dirty="0"/>
              <a:t> yang dapat digunakan untuk menggambarkan kinerja </a:t>
            </a:r>
            <a:r>
              <a:rPr lang="id-ID" dirty="0" smtClean="0"/>
              <a:t>perusahaan. </a:t>
            </a:r>
            <a:r>
              <a:rPr lang="id-ID" dirty="0"/>
              <a:t>Laporan keuangan adalah bagian dari proses </a:t>
            </a:r>
            <a:r>
              <a:rPr lang="id-ID" dirty="0">
                <a:hlinkClick r:id="rId3" tooltip="Pelaporan keuangan (halaman belum tersedia)"/>
              </a:rPr>
              <a:t>pelaporan </a:t>
            </a:r>
            <a:r>
              <a:rPr lang="id-ID" dirty="0" smtClean="0">
                <a:hlinkClick r:id="rId3" tooltip="Pelaporan keuangan (halaman belum tersedia)"/>
              </a:rPr>
              <a:t>keuangan</a:t>
            </a:r>
            <a:endParaRPr lang="id-ID" dirty="0" smtClean="0"/>
          </a:p>
          <a:p>
            <a:pPr marL="109728" indent="0">
              <a:buNone/>
            </a:pPr>
            <a:r>
              <a:rPr lang="id-ID" dirty="0" smtClean="0"/>
              <a:t>Unsur Laporan </a:t>
            </a:r>
            <a:r>
              <a:rPr lang="id-ID" dirty="0"/>
              <a:t>keuangan </a:t>
            </a:r>
            <a:r>
              <a:rPr lang="id-ID" dirty="0" smtClean="0"/>
              <a:t>:</a:t>
            </a:r>
          </a:p>
          <a:p>
            <a:r>
              <a:rPr lang="id-ID" dirty="0" smtClean="0"/>
              <a:t>Pengukuran Posisi Keuangan </a:t>
            </a:r>
          </a:p>
          <a:p>
            <a:r>
              <a:rPr lang="id-ID" dirty="0" smtClean="0"/>
              <a:t>Pengukuran Kinerja </a:t>
            </a:r>
            <a:endParaRPr lang="id-ID" dirty="0"/>
          </a:p>
        </p:txBody>
      </p:sp>
      <p:sp>
        <p:nvSpPr>
          <p:cNvPr id="4" name="Title 3"/>
          <p:cNvSpPr>
            <a:spLocks noGrp="1"/>
          </p:cNvSpPr>
          <p:nvPr>
            <p:ph type="title"/>
          </p:nvPr>
        </p:nvSpPr>
        <p:spPr/>
        <p:txBody>
          <a:bodyPr>
            <a:normAutofit fontScale="90000"/>
          </a:bodyPr>
          <a:lstStyle/>
          <a:p>
            <a:pPr algn="ctr"/>
            <a:r>
              <a:rPr lang="id-ID" dirty="0" smtClean="0"/>
              <a:t>Kuliah II Manajemen Keuangan</a:t>
            </a:r>
            <a:br>
              <a:rPr lang="id-ID" dirty="0" smtClean="0"/>
            </a:br>
            <a:r>
              <a:rPr lang="id-ID" dirty="0" smtClean="0">
                <a:effectLst/>
              </a:rPr>
              <a:t>LAPORAN KEUANGAN</a:t>
            </a:r>
            <a:endParaRPr lang="id-ID" dirty="0"/>
          </a:p>
        </p:txBody>
      </p:sp>
    </p:spTree>
    <p:extLst>
      <p:ext uri="{BB962C8B-B14F-4D97-AF65-F5344CB8AC3E}">
        <p14:creationId xmlns:p14="http://schemas.microsoft.com/office/powerpoint/2010/main" val="23414591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376672"/>
          </a:xfrm>
        </p:spPr>
        <p:txBody>
          <a:bodyPr>
            <a:normAutofit fontScale="77500" lnSpcReduction="20000"/>
          </a:bodyPr>
          <a:lstStyle/>
          <a:p>
            <a:pPr marL="109728" indent="0">
              <a:buNone/>
            </a:pPr>
            <a:r>
              <a:rPr lang="id-ID" b="1" dirty="0"/>
              <a:t>Definisi Analisis:</a:t>
            </a:r>
            <a:endParaRPr lang="id-ID" dirty="0"/>
          </a:p>
          <a:p>
            <a:r>
              <a:rPr lang="id-ID" dirty="0"/>
              <a:t>Analisis ini merubah angka – angka yang ada dalam neraca dan laporan rugi laba menjadi presentase berdasarkan dasar tertentu. Untuk angka-angka yang ada didalam neraca, </a:t>
            </a:r>
            <a:r>
              <a:rPr lang="id-ID" dirty="0" smtClean="0"/>
              <a:t>common </a:t>
            </a:r>
            <a:r>
              <a:rPr lang="id-ID" dirty="0"/>
              <a:t>basenya adalah “Total Aktiva”. </a:t>
            </a:r>
            <a:endParaRPr lang="id-ID" dirty="0" smtClean="0"/>
          </a:p>
          <a:p>
            <a:pPr marL="109728" indent="0">
              <a:buNone/>
            </a:pPr>
            <a:r>
              <a:rPr lang="id-ID" dirty="0"/>
              <a:t>Agar lebih mempermudah dalam perhitungan analisis ini, maka ditulis rumus sebagai berikut:</a:t>
            </a:r>
          </a:p>
          <a:p>
            <a:pPr marL="109728" indent="0">
              <a:buNone/>
            </a:pPr>
            <a:r>
              <a:rPr lang="id-ID" b="1" dirty="0" smtClean="0"/>
              <a:t>Neraca</a:t>
            </a:r>
            <a:r>
              <a:rPr lang="id-ID" b="1" dirty="0"/>
              <a:t>  </a:t>
            </a:r>
            <a:r>
              <a:rPr lang="id-ID" dirty="0"/>
              <a:t>: </a:t>
            </a:r>
            <a:r>
              <a:rPr lang="id-ID" sz="2200" dirty="0"/>
              <a:t>(item-item dalam Neraca  / Tot. Aktiva) x 100%</a:t>
            </a:r>
            <a:endParaRPr lang="id-ID" dirty="0"/>
          </a:p>
          <a:p>
            <a:pPr marL="109728" indent="0">
              <a:buNone/>
            </a:pPr>
            <a:r>
              <a:rPr lang="id-ID" b="1" dirty="0" smtClean="0"/>
              <a:t>Rugi/Laba</a:t>
            </a:r>
            <a:r>
              <a:rPr lang="id-ID" dirty="0" smtClean="0"/>
              <a:t> </a:t>
            </a:r>
            <a:r>
              <a:rPr lang="id-ID" dirty="0"/>
              <a:t>: </a:t>
            </a:r>
            <a:r>
              <a:rPr lang="id-ID" sz="1700" dirty="0"/>
              <a:t>(item -item dalam Lap. Rugi laba  / Tot. Penjualan) x 100</a:t>
            </a:r>
            <a:r>
              <a:rPr lang="id-ID" sz="1700" dirty="0" smtClean="0"/>
              <a:t>%</a:t>
            </a:r>
          </a:p>
          <a:p>
            <a:pPr marL="109728" indent="0">
              <a:buNone/>
            </a:pPr>
            <a:endParaRPr lang="id-ID" sz="1700" dirty="0"/>
          </a:p>
          <a:p>
            <a:r>
              <a:rPr lang="id-ID" b="1" dirty="0"/>
              <a:t>Analisis Commond Size</a:t>
            </a:r>
            <a:r>
              <a:rPr lang="id-ID" dirty="0"/>
              <a:t>, untuk membuat perbandingan elemen-elemen laporan keuangan dengan command base-nya</a:t>
            </a:r>
          </a:p>
          <a:p>
            <a:r>
              <a:rPr lang="id-ID" b="1" dirty="0"/>
              <a:t>Analisis Index</a:t>
            </a:r>
            <a:r>
              <a:rPr lang="id-ID" dirty="0"/>
              <a:t>, memilih tahun dasar sebagai commond base-nya elemen-elemen laporan keuangan pada periode lain dibandingkan dengan elemen-elemen laporan keuangan yang sama dengan tahun dasar tersebut</a:t>
            </a:r>
          </a:p>
          <a:p>
            <a:pPr marL="109728" indent="0">
              <a:buNone/>
            </a:pPr>
            <a:endParaRPr lang="id-ID" dirty="0"/>
          </a:p>
        </p:txBody>
      </p:sp>
      <p:sp>
        <p:nvSpPr>
          <p:cNvPr id="3" name="Title 2"/>
          <p:cNvSpPr>
            <a:spLocks noGrp="1"/>
          </p:cNvSpPr>
          <p:nvPr>
            <p:ph type="title"/>
          </p:nvPr>
        </p:nvSpPr>
        <p:spPr/>
        <p:txBody>
          <a:bodyPr>
            <a:normAutofit fontScale="90000"/>
          </a:bodyPr>
          <a:lstStyle/>
          <a:p>
            <a:pPr algn="ctr"/>
            <a:r>
              <a:rPr lang="id-ID" dirty="0">
                <a:effectLst/>
              </a:rPr>
              <a:t>Analisis Commond Size </a:t>
            </a:r>
            <a:r>
              <a:rPr lang="id-ID" dirty="0" smtClean="0">
                <a:effectLst/>
              </a:rPr>
              <a:t/>
            </a:r>
            <a:br>
              <a:rPr lang="id-ID" dirty="0" smtClean="0">
                <a:effectLst/>
              </a:rPr>
            </a:br>
            <a:r>
              <a:rPr lang="id-ID" dirty="0" smtClean="0">
                <a:effectLst/>
              </a:rPr>
              <a:t>dan </a:t>
            </a:r>
            <a:r>
              <a:rPr lang="id-ID" dirty="0">
                <a:effectLst/>
              </a:rPr>
              <a:t>Analisis </a:t>
            </a:r>
            <a:r>
              <a:rPr lang="id-ID" dirty="0" smtClean="0">
                <a:effectLst/>
              </a:rPr>
              <a:t>Index</a:t>
            </a:r>
            <a:endParaRPr lang="id-ID" dirty="0"/>
          </a:p>
        </p:txBody>
      </p:sp>
    </p:spTree>
    <p:extLst>
      <p:ext uri="{BB962C8B-B14F-4D97-AF65-F5344CB8AC3E}">
        <p14:creationId xmlns:p14="http://schemas.microsoft.com/office/powerpoint/2010/main" val="34895252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40768"/>
            <a:ext cx="8229600" cy="5517232"/>
          </a:xfrm>
        </p:spPr>
        <p:txBody>
          <a:bodyPr/>
          <a:lstStyle/>
          <a:p>
            <a:pPr marL="109728" indent="0">
              <a:buNone/>
            </a:pPr>
            <a:r>
              <a:rPr lang="id-ID" b="1" dirty="0"/>
              <a:t>Contoh Soal :</a:t>
            </a:r>
            <a:endParaRPr lang="id-ID" dirty="0"/>
          </a:p>
          <a:p>
            <a:r>
              <a:rPr lang="id-ID" sz="2000" dirty="0"/>
              <a:t>Analisislah laporan keuangan dibawah ini dengan menggunakan analisis Common </a:t>
            </a:r>
            <a:r>
              <a:rPr lang="id-ID" sz="2000" dirty="0" smtClean="0"/>
              <a:t>Size</a:t>
            </a:r>
            <a:endParaRPr lang="id-ID" sz="2000" dirty="0"/>
          </a:p>
        </p:txBody>
      </p:sp>
      <p:sp>
        <p:nvSpPr>
          <p:cNvPr id="6" name="Title 2"/>
          <p:cNvSpPr>
            <a:spLocks noGrp="1"/>
          </p:cNvSpPr>
          <p:nvPr>
            <p:ph type="title"/>
          </p:nvPr>
        </p:nvSpPr>
        <p:spPr/>
        <p:txBody>
          <a:bodyPr>
            <a:normAutofit fontScale="90000"/>
          </a:bodyPr>
          <a:lstStyle/>
          <a:p>
            <a:pPr algn="ctr"/>
            <a:r>
              <a:rPr lang="id-ID" dirty="0">
                <a:effectLst/>
              </a:rPr>
              <a:t>Analisis Commond Size </a:t>
            </a:r>
            <a:r>
              <a:rPr lang="id-ID" dirty="0" smtClean="0">
                <a:effectLst/>
              </a:rPr>
              <a:t/>
            </a:r>
            <a:br>
              <a:rPr lang="id-ID" dirty="0" smtClean="0">
                <a:effectLst/>
              </a:rPr>
            </a:br>
            <a:r>
              <a:rPr lang="id-ID" dirty="0" smtClean="0">
                <a:effectLst/>
              </a:rPr>
              <a:t>dan </a:t>
            </a:r>
            <a:r>
              <a:rPr lang="id-ID" dirty="0">
                <a:effectLst/>
              </a:rPr>
              <a:t>Analisis </a:t>
            </a:r>
            <a:r>
              <a:rPr lang="id-ID" dirty="0" smtClean="0">
                <a:effectLst/>
              </a:rPr>
              <a:t>Index</a:t>
            </a:r>
            <a:endParaRPr lang="id-ID" dirty="0"/>
          </a:p>
        </p:txBody>
      </p:sp>
      <p:graphicFrame>
        <p:nvGraphicFramePr>
          <p:cNvPr id="7" name="Table 6"/>
          <p:cNvGraphicFramePr>
            <a:graphicFrameLocks noGrp="1"/>
          </p:cNvGraphicFramePr>
          <p:nvPr>
            <p:extLst>
              <p:ext uri="{D42A27DB-BD31-4B8C-83A1-F6EECF244321}">
                <p14:modId xmlns:p14="http://schemas.microsoft.com/office/powerpoint/2010/main" val="927857504"/>
              </p:ext>
            </p:extLst>
          </p:nvPr>
        </p:nvGraphicFramePr>
        <p:xfrm>
          <a:off x="1187623" y="2420887"/>
          <a:ext cx="6336706" cy="4338513"/>
        </p:xfrm>
        <a:graphic>
          <a:graphicData uri="http://schemas.openxmlformats.org/drawingml/2006/table">
            <a:tbl>
              <a:tblPr firstRow="1" firstCol="1" bandRow="1">
                <a:tableStyleId>{5C22544A-7EE6-4342-B048-85BDC9FD1C3A}</a:tableStyleId>
              </a:tblPr>
              <a:tblGrid>
                <a:gridCol w="1724546"/>
                <a:gridCol w="802115"/>
                <a:gridCol w="802115"/>
                <a:gridCol w="1403700"/>
                <a:gridCol w="802115"/>
                <a:gridCol w="802115"/>
              </a:tblGrid>
              <a:tr h="293237">
                <a:tc gridSpan="6">
                  <a:txBody>
                    <a:bodyPr/>
                    <a:lstStyle/>
                    <a:p>
                      <a:pPr algn="ctr">
                        <a:lnSpc>
                          <a:spcPct val="115000"/>
                        </a:lnSpc>
                        <a:spcAft>
                          <a:spcPts val="0"/>
                        </a:spcAft>
                      </a:pPr>
                      <a:r>
                        <a:rPr lang="id-ID" sz="1100" dirty="0">
                          <a:effectLst/>
                        </a:rPr>
                        <a:t>Neraca PT. ABC</a:t>
                      </a:r>
                      <a:endParaRPr lang="id-ID" sz="1800" dirty="0">
                        <a:effectLst/>
                        <a:latin typeface="Calibri"/>
                        <a:ea typeface="Calibri"/>
                        <a:cs typeface="Times New Roman"/>
                      </a:endParaRPr>
                    </a:p>
                  </a:txBody>
                  <a:tcPr marL="68580" marR="68580" marT="0" marB="0" anchor="ct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r h="293237">
                <a:tc gridSpan="6">
                  <a:txBody>
                    <a:bodyPr/>
                    <a:lstStyle/>
                    <a:p>
                      <a:pPr algn="ctr">
                        <a:lnSpc>
                          <a:spcPct val="115000"/>
                        </a:lnSpc>
                        <a:spcAft>
                          <a:spcPts val="0"/>
                        </a:spcAft>
                      </a:pPr>
                      <a:r>
                        <a:rPr lang="id-ID" sz="1100" dirty="0">
                          <a:effectLst/>
                        </a:rPr>
                        <a:t>Tgl 31 desember 2012 dan 2013  (dalam jutaan rupiah)</a:t>
                      </a:r>
                      <a:endParaRPr lang="id-ID" sz="1800" dirty="0">
                        <a:effectLst/>
                        <a:latin typeface="Calibri"/>
                        <a:ea typeface="Calibri"/>
                        <a:cs typeface="Times New Roman"/>
                      </a:endParaRPr>
                    </a:p>
                  </a:txBody>
                  <a:tcPr marL="68580" marR="68580" marT="0" marB="0" anchor="ct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r h="293237">
                <a:tc gridSpan="3">
                  <a:txBody>
                    <a:bodyPr/>
                    <a:lstStyle/>
                    <a:p>
                      <a:pPr>
                        <a:lnSpc>
                          <a:spcPct val="115000"/>
                        </a:lnSpc>
                        <a:spcAft>
                          <a:spcPts val="0"/>
                        </a:spcAft>
                      </a:pPr>
                      <a:r>
                        <a:rPr lang="id-ID" sz="1100">
                          <a:effectLst/>
                        </a:rPr>
                        <a:t>Aktiva</a:t>
                      </a:r>
                      <a:endParaRPr lang="id-ID" sz="1800">
                        <a:effectLst/>
                        <a:latin typeface="Calibri"/>
                        <a:ea typeface="Calibri"/>
                        <a:cs typeface="Times New Roman"/>
                      </a:endParaRPr>
                    </a:p>
                  </a:txBody>
                  <a:tcPr marL="68580" marR="68580" marT="0" marB="0" anchor="ctr"/>
                </a:tc>
                <a:tc hMerge="1">
                  <a:txBody>
                    <a:bodyPr/>
                    <a:lstStyle/>
                    <a:p>
                      <a:endParaRPr lang="id-ID"/>
                    </a:p>
                  </a:txBody>
                  <a:tcPr/>
                </a:tc>
                <a:tc hMerge="1">
                  <a:txBody>
                    <a:bodyPr/>
                    <a:lstStyle/>
                    <a:p>
                      <a:endParaRPr lang="id-ID"/>
                    </a:p>
                  </a:txBody>
                  <a:tcPr/>
                </a:tc>
                <a:tc gridSpan="3">
                  <a:txBody>
                    <a:bodyPr/>
                    <a:lstStyle/>
                    <a:p>
                      <a:pPr algn="ctr">
                        <a:lnSpc>
                          <a:spcPct val="115000"/>
                        </a:lnSpc>
                        <a:spcAft>
                          <a:spcPts val="0"/>
                        </a:spcAft>
                      </a:pPr>
                      <a:r>
                        <a:rPr lang="id-ID" sz="1100" dirty="0">
                          <a:effectLst/>
                        </a:rPr>
                        <a:t>Pasiva (Kewajiban)</a:t>
                      </a:r>
                      <a:endParaRPr lang="id-ID" sz="1800" dirty="0">
                        <a:effectLst/>
                        <a:latin typeface="Calibri"/>
                        <a:ea typeface="Calibri"/>
                        <a:cs typeface="Times New Roman"/>
                      </a:endParaRPr>
                    </a:p>
                  </a:txBody>
                  <a:tcPr marL="68580" marR="68580" marT="0" marB="0" anchor="ctr"/>
                </a:tc>
                <a:tc hMerge="1">
                  <a:txBody>
                    <a:bodyPr/>
                    <a:lstStyle/>
                    <a:p>
                      <a:endParaRPr lang="id-ID"/>
                    </a:p>
                  </a:txBody>
                  <a:tcPr/>
                </a:tc>
                <a:tc hMerge="1">
                  <a:txBody>
                    <a:bodyPr/>
                    <a:lstStyle/>
                    <a:p>
                      <a:endParaRPr lang="id-ID"/>
                    </a:p>
                  </a:txBody>
                  <a:tcPr/>
                </a:tc>
              </a:tr>
              <a:tr h="302626">
                <a:tc>
                  <a:txBody>
                    <a:bodyPr/>
                    <a:lstStyle/>
                    <a:p>
                      <a:pPr>
                        <a:lnSpc>
                          <a:spcPct val="115000"/>
                        </a:lnSpc>
                        <a:spcAft>
                          <a:spcPts val="0"/>
                        </a:spcAft>
                      </a:pPr>
                      <a:r>
                        <a:rPr lang="id-ID" sz="1050" dirty="0">
                          <a:effectLst/>
                        </a:rPr>
                        <a:t>Aktiva lancar</a:t>
                      </a:r>
                      <a:endParaRPr lang="id-ID" sz="16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id-ID" sz="1050" dirty="0" smtClean="0">
                          <a:effectLst/>
                        </a:rPr>
                        <a:t>2012</a:t>
                      </a:r>
                      <a:endParaRPr lang="id-ID" sz="16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id-ID" sz="1050" dirty="0" smtClean="0">
                          <a:effectLst/>
                        </a:rPr>
                        <a:t>2013</a:t>
                      </a:r>
                      <a:endParaRPr lang="id-ID" sz="1600" dirty="0">
                        <a:effectLst/>
                        <a:latin typeface="Calibri"/>
                        <a:ea typeface="Calibri"/>
                        <a:cs typeface="Times New Roman"/>
                      </a:endParaRPr>
                    </a:p>
                  </a:txBody>
                  <a:tcPr marL="68580" marR="68580" marT="0" marB="0" anchor="ctr"/>
                </a:tc>
                <a:tc>
                  <a:txBody>
                    <a:bodyPr/>
                    <a:lstStyle/>
                    <a:p>
                      <a:pPr>
                        <a:lnSpc>
                          <a:spcPct val="115000"/>
                        </a:lnSpc>
                        <a:spcAft>
                          <a:spcPts val="0"/>
                        </a:spcAft>
                      </a:pPr>
                      <a:r>
                        <a:rPr lang="id-ID" sz="1050">
                          <a:effectLst/>
                        </a:rPr>
                        <a:t>Kewajiban Lancar</a:t>
                      </a:r>
                      <a:endParaRPr lang="id-ID" sz="16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id-ID" sz="1050" dirty="0" smtClean="0">
                          <a:effectLst/>
                        </a:rPr>
                        <a:t>2012</a:t>
                      </a:r>
                      <a:endParaRPr lang="id-ID" sz="16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id-ID" sz="1050" dirty="0" smtClean="0">
                          <a:effectLst/>
                        </a:rPr>
                        <a:t>2013</a:t>
                      </a:r>
                      <a:endParaRPr lang="id-ID" sz="1600" dirty="0">
                        <a:effectLst/>
                        <a:latin typeface="Calibri"/>
                        <a:ea typeface="Calibri"/>
                        <a:cs typeface="Times New Roman"/>
                      </a:endParaRPr>
                    </a:p>
                  </a:txBody>
                  <a:tcPr marL="68580" marR="68580" marT="0" marB="0" anchor="ctr"/>
                </a:tc>
              </a:tr>
              <a:tr h="293237">
                <a:tc>
                  <a:txBody>
                    <a:bodyPr/>
                    <a:lstStyle/>
                    <a:p>
                      <a:pPr>
                        <a:lnSpc>
                          <a:spcPct val="115000"/>
                        </a:lnSpc>
                        <a:spcAft>
                          <a:spcPts val="0"/>
                        </a:spcAft>
                      </a:pPr>
                      <a:r>
                        <a:rPr lang="id-ID" sz="1000">
                          <a:effectLst/>
                        </a:rPr>
                        <a:t>Kas </a:t>
                      </a:r>
                      <a:endParaRPr lang="id-ID" sz="1600">
                        <a:effectLst/>
                        <a:latin typeface="Calibri"/>
                        <a:ea typeface="Calibri"/>
                        <a:cs typeface="Times New Roman"/>
                      </a:endParaRPr>
                    </a:p>
                  </a:txBody>
                  <a:tcPr marL="68580" marR="68580" marT="0" marB="0" anchor="ctr"/>
                </a:tc>
                <a:tc>
                  <a:txBody>
                    <a:bodyPr/>
                    <a:lstStyle/>
                    <a:p>
                      <a:pPr algn="r">
                        <a:lnSpc>
                          <a:spcPct val="115000"/>
                        </a:lnSpc>
                        <a:spcBef>
                          <a:spcPts val="300"/>
                        </a:spcBef>
                        <a:spcAft>
                          <a:spcPts val="0"/>
                        </a:spcAft>
                      </a:pPr>
                      <a:r>
                        <a:rPr lang="id-ID" sz="1050" dirty="0">
                          <a:effectLst/>
                        </a:rPr>
                        <a:t>Rp.  22    </a:t>
                      </a:r>
                      <a:endParaRPr lang="id-ID" sz="1600" dirty="0">
                        <a:effectLst/>
                        <a:latin typeface="Calibri"/>
                        <a:ea typeface="Calibri"/>
                        <a:cs typeface="Times New Roman"/>
                      </a:endParaRPr>
                    </a:p>
                  </a:txBody>
                  <a:tcPr marL="68580" marR="68580" marT="0" marB="0"/>
                </a:tc>
                <a:tc>
                  <a:txBody>
                    <a:bodyPr/>
                    <a:lstStyle/>
                    <a:p>
                      <a:pPr algn="r">
                        <a:lnSpc>
                          <a:spcPct val="115000"/>
                        </a:lnSpc>
                        <a:spcBef>
                          <a:spcPts val="300"/>
                        </a:spcBef>
                        <a:spcAft>
                          <a:spcPts val="0"/>
                        </a:spcAft>
                      </a:pPr>
                      <a:r>
                        <a:rPr lang="id-ID" sz="1050">
                          <a:effectLst/>
                        </a:rPr>
                        <a:t>Rp.  25</a:t>
                      </a:r>
                      <a:endParaRPr lang="id-ID" sz="1600">
                        <a:effectLst/>
                        <a:latin typeface="Calibri"/>
                        <a:ea typeface="Calibri"/>
                        <a:cs typeface="Times New Roman"/>
                      </a:endParaRPr>
                    </a:p>
                  </a:txBody>
                  <a:tcPr marL="68580" marR="68580" marT="0" marB="0"/>
                </a:tc>
                <a:tc>
                  <a:txBody>
                    <a:bodyPr/>
                    <a:lstStyle/>
                    <a:p>
                      <a:pPr>
                        <a:lnSpc>
                          <a:spcPct val="115000"/>
                        </a:lnSpc>
                        <a:spcAft>
                          <a:spcPts val="0"/>
                        </a:spcAft>
                      </a:pPr>
                      <a:r>
                        <a:rPr lang="id-ID" sz="1000">
                          <a:effectLst/>
                        </a:rPr>
                        <a:t>Hutang Dagang</a:t>
                      </a:r>
                      <a:endParaRPr lang="id-ID" sz="1600">
                        <a:effectLst/>
                        <a:latin typeface="Calibri"/>
                        <a:ea typeface="Calibri"/>
                        <a:cs typeface="Times New Roman"/>
                      </a:endParaRPr>
                    </a:p>
                  </a:txBody>
                  <a:tcPr marL="68580" marR="68580" marT="0" marB="0" anchor="ctr"/>
                </a:tc>
                <a:tc>
                  <a:txBody>
                    <a:bodyPr/>
                    <a:lstStyle/>
                    <a:p>
                      <a:pPr algn="r">
                        <a:lnSpc>
                          <a:spcPct val="115000"/>
                        </a:lnSpc>
                        <a:spcBef>
                          <a:spcPts val="300"/>
                        </a:spcBef>
                        <a:spcAft>
                          <a:spcPts val="0"/>
                        </a:spcAft>
                      </a:pPr>
                      <a:r>
                        <a:rPr lang="id-ID" sz="1050" dirty="0">
                          <a:effectLst/>
                        </a:rPr>
                        <a:t>Rp. 91</a:t>
                      </a:r>
                      <a:endParaRPr lang="id-ID" sz="1600" dirty="0">
                        <a:effectLst/>
                        <a:latin typeface="Calibri"/>
                        <a:ea typeface="Calibri"/>
                        <a:cs typeface="Times New Roman"/>
                      </a:endParaRPr>
                    </a:p>
                  </a:txBody>
                  <a:tcPr marL="68580" marR="68580" marT="0" marB="0"/>
                </a:tc>
                <a:tc>
                  <a:txBody>
                    <a:bodyPr/>
                    <a:lstStyle/>
                    <a:p>
                      <a:pPr algn="r">
                        <a:lnSpc>
                          <a:spcPct val="115000"/>
                        </a:lnSpc>
                        <a:spcBef>
                          <a:spcPts val="300"/>
                        </a:spcBef>
                        <a:spcAft>
                          <a:spcPts val="0"/>
                        </a:spcAft>
                      </a:pPr>
                      <a:r>
                        <a:rPr lang="id-ID" sz="1050">
                          <a:effectLst/>
                        </a:rPr>
                        <a:t>Rp. 89</a:t>
                      </a:r>
                      <a:endParaRPr lang="id-ID" sz="1600">
                        <a:effectLst/>
                        <a:latin typeface="Calibri"/>
                        <a:ea typeface="Calibri"/>
                        <a:cs typeface="Times New Roman"/>
                      </a:endParaRPr>
                    </a:p>
                  </a:txBody>
                  <a:tcPr marL="68580" marR="68580" marT="0" marB="0"/>
                </a:tc>
              </a:tr>
              <a:tr h="293237">
                <a:tc>
                  <a:txBody>
                    <a:bodyPr/>
                    <a:lstStyle/>
                    <a:p>
                      <a:pPr>
                        <a:lnSpc>
                          <a:spcPct val="115000"/>
                        </a:lnSpc>
                        <a:spcAft>
                          <a:spcPts val="0"/>
                        </a:spcAft>
                      </a:pPr>
                      <a:r>
                        <a:rPr lang="id-ID" sz="1000">
                          <a:effectLst/>
                        </a:rPr>
                        <a:t>Surat Berharga</a:t>
                      </a:r>
                      <a:endParaRPr lang="id-ID" sz="1600">
                        <a:effectLst/>
                        <a:latin typeface="Calibri"/>
                        <a:ea typeface="Calibri"/>
                        <a:cs typeface="Times New Roman"/>
                      </a:endParaRPr>
                    </a:p>
                  </a:txBody>
                  <a:tcPr marL="68580" marR="68580" marT="0" marB="0" anchor="ctr"/>
                </a:tc>
                <a:tc>
                  <a:txBody>
                    <a:bodyPr/>
                    <a:lstStyle/>
                    <a:p>
                      <a:pPr algn="r">
                        <a:lnSpc>
                          <a:spcPct val="115000"/>
                        </a:lnSpc>
                        <a:spcBef>
                          <a:spcPts val="300"/>
                        </a:spcBef>
                        <a:spcAft>
                          <a:spcPts val="0"/>
                        </a:spcAft>
                      </a:pPr>
                      <a:r>
                        <a:rPr lang="id-ID" sz="1050" dirty="0">
                          <a:effectLst/>
                        </a:rPr>
                        <a:t>10 </a:t>
                      </a:r>
                      <a:endParaRPr lang="id-ID" sz="1600" dirty="0">
                        <a:effectLst/>
                        <a:latin typeface="Calibri"/>
                        <a:ea typeface="Calibri"/>
                        <a:cs typeface="Times New Roman"/>
                      </a:endParaRPr>
                    </a:p>
                  </a:txBody>
                  <a:tcPr marL="68580" marR="68580" marT="0" marB="0"/>
                </a:tc>
                <a:tc>
                  <a:txBody>
                    <a:bodyPr/>
                    <a:lstStyle/>
                    <a:p>
                      <a:pPr algn="r">
                        <a:lnSpc>
                          <a:spcPct val="115000"/>
                        </a:lnSpc>
                        <a:spcBef>
                          <a:spcPts val="300"/>
                        </a:spcBef>
                        <a:spcAft>
                          <a:spcPts val="0"/>
                        </a:spcAft>
                      </a:pPr>
                      <a:r>
                        <a:rPr lang="id-ID" sz="1050" dirty="0">
                          <a:effectLst/>
                        </a:rPr>
                        <a:t>15</a:t>
                      </a:r>
                      <a:endParaRPr lang="id-ID" sz="1600" dirty="0">
                        <a:effectLst/>
                        <a:latin typeface="Calibri"/>
                        <a:ea typeface="Calibri"/>
                        <a:cs typeface="Times New Roman"/>
                      </a:endParaRPr>
                    </a:p>
                  </a:txBody>
                  <a:tcPr marL="68580" marR="68580" marT="0" marB="0"/>
                </a:tc>
                <a:tc>
                  <a:txBody>
                    <a:bodyPr/>
                    <a:lstStyle/>
                    <a:p>
                      <a:pPr>
                        <a:lnSpc>
                          <a:spcPct val="115000"/>
                        </a:lnSpc>
                        <a:spcAft>
                          <a:spcPts val="0"/>
                        </a:spcAft>
                      </a:pPr>
                      <a:r>
                        <a:rPr lang="id-ID" sz="1000">
                          <a:effectLst/>
                        </a:rPr>
                        <a:t>Hutang Wesel</a:t>
                      </a:r>
                      <a:endParaRPr lang="id-ID" sz="1600">
                        <a:effectLst/>
                        <a:latin typeface="Calibri"/>
                        <a:ea typeface="Calibri"/>
                        <a:cs typeface="Times New Roman"/>
                      </a:endParaRPr>
                    </a:p>
                  </a:txBody>
                  <a:tcPr marL="68580" marR="68580" marT="0" marB="0" anchor="ctr"/>
                </a:tc>
                <a:tc>
                  <a:txBody>
                    <a:bodyPr/>
                    <a:lstStyle/>
                    <a:p>
                      <a:pPr algn="r">
                        <a:lnSpc>
                          <a:spcPct val="115000"/>
                        </a:lnSpc>
                        <a:spcBef>
                          <a:spcPts val="300"/>
                        </a:spcBef>
                        <a:spcAft>
                          <a:spcPts val="0"/>
                        </a:spcAft>
                      </a:pPr>
                      <a:r>
                        <a:rPr lang="id-ID" sz="1050">
                          <a:effectLst/>
                        </a:rPr>
                        <a:t>40</a:t>
                      </a:r>
                      <a:endParaRPr lang="id-ID" sz="1600">
                        <a:effectLst/>
                        <a:latin typeface="Calibri"/>
                        <a:ea typeface="Calibri"/>
                        <a:cs typeface="Times New Roman"/>
                      </a:endParaRPr>
                    </a:p>
                  </a:txBody>
                  <a:tcPr marL="68580" marR="68580" marT="0" marB="0"/>
                </a:tc>
                <a:tc>
                  <a:txBody>
                    <a:bodyPr/>
                    <a:lstStyle/>
                    <a:p>
                      <a:pPr algn="r">
                        <a:lnSpc>
                          <a:spcPct val="115000"/>
                        </a:lnSpc>
                        <a:spcBef>
                          <a:spcPts val="300"/>
                        </a:spcBef>
                        <a:spcAft>
                          <a:spcPts val="0"/>
                        </a:spcAft>
                      </a:pPr>
                      <a:r>
                        <a:rPr lang="id-ID" sz="1050">
                          <a:effectLst/>
                        </a:rPr>
                        <a:t>20</a:t>
                      </a:r>
                      <a:endParaRPr lang="id-ID" sz="1600">
                        <a:effectLst/>
                        <a:latin typeface="Calibri"/>
                        <a:ea typeface="Calibri"/>
                        <a:cs typeface="Times New Roman"/>
                      </a:endParaRPr>
                    </a:p>
                  </a:txBody>
                  <a:tcPr marL="68580" marR="68580" marT="0" marB="0"/>
                </a:tc>
              </a:tr>
              <a:tr h="302626">
                <a:tc>
                  <a:txBody>
                    <a:bodyPr/>
                    <a:lstStyle/>
                    <a:p>
                      <a:pPr>
                        <a:lnSpc>
                          <a:spcPct val="115000"/>
                        </a:lnSpc>
                        <a:spcAft>
                          <a:spcPts val="0"/>
                        </a:spcAft>
                      </a:pPr>
                      <a:r>
                        <a:rPr lang="id-ID" sz="1000">
                          <a:effectLst/>
                        </a:rPr>
                        <a:t>Piutang</a:t>
                      </a:r>
                      <a:endParaRPr lang="id-ID" sz="1600">
                        <a:effectLst/>
                        <a:latin typeface="Calibri"/>
                        <a:ea typeface="Calibri"/>
                        <a:cs typeface="Times New Roman"/>
                      </a:endParaRPr>
                    </a:p>
                  </a:txBody>
                  <a:tcPr marL="68580" marR="68580" marT="0" marB="0" anchor="ctr"/>
                </a:tc>
                <a:tc>
                  <a:txBody>
                    <a:bodyPr/>
                    <a:lstStyle/>
                    <a:p>
                      <a:pPr algn="r">
                        <a:lnSpc>
                          <a:spcPct val="115000"/>
                        </a:lnSpc>
                        <a:spcBef>
                          <a:spcPts val="300"/>
                        </a:spcBef>
                        <a:spcAft>
                          <a:spcPts val="0"/>
                        </a:spcAft>
                      </a:pPr>
                      <a:r>
                        <a:rPr lang="id-ID" sz="1050" dirty="0">
                          <a:effectLst/>
                        </a:rPr>
                        <a:t>170</a:t>
                      </a:r>
                      <a:endParaRPr lang="id-ID" sz="1600" dirty="0">
                        <a:effectLst/>
                        <a:latin typeface="Calibri"/>
                        <a:ea typeface="Calibri"/>
                        <a:cs typeface="Times New Roman"/>
                      </a:endParaRPr>
                    </a:p>
                  </a:txBody>
                  <a:tcPr marL="68580" marR="68580" marT="0" marB="0"/>
                </a:tc>
                <a:tc>
                  <a:txBody>
                    <a:bodyPr/>
                    <a:lstStyle/>
                    <a:p>
                      <a:pPr algn="r">
                        <a:lnSpc>
                          <a:spcPct val="115000"/>
                        </a:lnSpc>
                        <a:spcBef>
                          <a:spcPts val="300"/>
                        </a:spcBef>
                        <a:spcAft>
                          <a:spcPts val="0"/>
                        </a:spcAft>
                      </a:pPr>
                      <a:r>
                        <a:rPr lang="id-ID" sz="1050">
                          <a:effectLst/>
                        </a:rPr>
                        <a:t>176</a:t>
                      </a:r>
                      <a:endParaRPr lang="id-ID" sz="1600">
                        <a:effectLst/>
                        <a:latin typeface="Calibri"/>
                        <a:ea typeface="Calibri"/>
                        <a:cs typeface="Times New Roman"/>
                      </a:endParaRPr>
                    </a:p>
                  </a:txBody>
                  <a:tcPr marL="68580" marR="68580" marT="0" marB="0"/>
                </a:tc>
                <a:tc>
                  <a:txBody>
                    <a:bodyPr/>
                    <a:lstStyle/>
                    <a:p>
                      <a:pPr>
                        <a:lnSpc>
                          <a:spcPct val="115000"/>
                        </a:lnSpc>
                        <a:spcAft>
                          <a:spcPts val="0"/>
                        </a:spcAft>
                      </a:pPr>
                      <a:r>
                        <a:rPr lang="id-ID" sz="1000" dirty="0">
                          <a:effectLst/>
                        </a:rPr>
                        <a:t>Hutang Pajak</a:t>
                      </a:r>
                      <a:endParaRPr lang="id-ID" sz="1600" dirty="0">
                        <a:effectLst/>
                        <a:latin typeface="Calibri"/>
                        <a:ea typeface="Calibri"/>
                        <a:cs typeface="Times New Roman"/>
                      </a:endParaRPr>
                    </a:p>
                  </a:txBody>
                  <a:tcPr marL="68580" marR="68580" marT="0" marB="0" anchor="ctr"/>
                </a:tc>
                <a:tc>
                  <a:txBody>
                    <a:bodyPr/>
                    <a:lstStyle/>
                    <a:p>
                      <a:pPr algn="r">
                        <a:lnSpc>
                          <a:spcPct val="115000"/>
                        </a:lnSpc>
                        <a:spcBef>
                          <a:spcPts val="300"/>
                        </a:spcBef>
                        <a:spcAft>
                          <a:spcPts val="0"/>
                        </a:spcAft>
                      </a:pPr>
                      <a:r>
                        <a:rPr lang="id-ID" sz="1050" dirty="0">
                          <a:effectLst/>
                        </a:rPr>
                        <a:t>30</a:t>
                      </a:r>
                      <a:endParaRPr lang="id-ID" sz="1600" dirty="0">
                        <a:effectLst/>
                        <a:latin typeface="Calibri"/>
                        <a:ea typeface="Calibri"/>
                        <a:cs typeface="Times New Roman"/>
                      </a:endParaRPr>
                    </a:p>
                  </a:txBody>
                  <a:tcPr marL="68580" marR="68580" marT="0" marB="0"/>
                </a:tc>
                <a:tc>
                  <a:txBody>
                    <a:bodyPr/>
                    <a:lstStyle/>
                    <a:p>
                      <a:pPr algn="r">
                        <a:lnSpc>
                          <a:spcPct val="115000"/>
                        </a:lnSpc>
                        <a:spcBef>
                          <a:spcPts val="300"/>
                        </a:spcBef>
                        <a:spcAft>
                          <a:spcPts val="0"/>
                        </a:spcAft>
                      </a:pPr>
                      <a:r>
                        <a:rPr lang="id-ID" sz="1050" dirty="0">
                          <a:effectLst/>
                        </a:rPr>
                        <a:t>32</a:t>
                      </a:r>
                      <a:endParaRPr lang="id-ID" sz="1600" dirty="0">
                        <a:effectLst/>
                        <a:latin typeface="Calibri"/>
                        <a:ea typeface="Calibri"/>
                        <a:cs typeface="Times New Roman"/>
                      </a:endParaRPr>
                    </a:p>
                  </a:txBody>
                  <a:tcPr marL="68580" marR="68580" marT="0" marB="0"/>
                </a:tc>
              </a:tr>
              <a:tr h="293237">
                <a:tc>
                  <a:txBody>
                    <a:bodyPr/>
                    <a:lstStyle/>
                    <a:p>
                      <a:pPr>
                        <a:lnSpc>
                          <a:spcPct val="115000"/>
                        </a:lnSpc>
                        <a:spcAft>
                          <a:spcPts val="0"/>
                        </a:spcAft>
                      </a:pPr>
                      <a:r>
                        <a:rPr lang="id-ID" sz="1000">
                          <a:effectLst/>
                        </a:rPr>
                        <a:t>Persediaan</a:t>
                      </a:r>
                      <a:endParaRPr lang="id-ID" sz="1600">
                        <a:effectLst/>
                        <a:latin typeface="Calibri"/>
                        <a:ea typeface="Calibri"/>
                        <a:cs typeface="Times New Roman"/>
                      </a:endParaRPr>
                    </a:p>
                  </a:txBody>
                  <a:tcPr marL="68580" marR="68580" marT="0" marB="0" anchor="ctr"/>
                </a:tc>
                <a:tc>
                  <a:txBody>
                    <a:bodyPr/>
                    <a:lstStyle/>
                    <a:p>
                      <a:pPr algn="r">
                        <a:lnSpc>
                          <a:spcPct val="115000"/>
                        </a:lnSpc>
                        <a:spcBef>
                          <a:spcPts val="300"/>
                        </a:spcBef>
                        <a:spcAft>
                          <a:spcPts val="0"/>
                        </a:spcAft>
                      </a:pPr>
                      <a:r>
                        <a:rPr lang="id-ID" sz="1050" dirty="0">
                          <a:effectLst/>
                        </a:rPr>
                        <a:t>117</a:t>
                      </a:r>
                      <a:endParaRPr lang="id-ID" sz="1600" dirty="0">
                        <a:effectLst/>
                        <a:latin typeface="Calibri"/>
                        <a:ea typeface="Calibri"/>
                        <a:cs typeface="Times New Roman"/>
                      </a:endParaRPr>
                    </a:p>
                  </a:txBody>
                  <a:tcPr marL="68580" marR="68580" marT="0" marB="0"/>
                </a:tc>
                <a:tc>
                  <a:txBody>
                    <a:bodyPr/>
                    <a:lstStyle/>
                    <a:p>
                      <a:pPr algn="r">
                        <a:lnSpc>
                          <a:spcPct val="115000"/>
                        </a:lnSpc>
                        <a:spcBef>
                          <a:spcPts val="300"/>
                        </a:spcBef>
                        <a:spcAft>
                          <a:spcPts val="0"/>
                        </a:spcAft>
                      </a:pPr>
                      <a:r>
                        <a:rPr lang="id-ID" sz="1050">
                          <a:effectLst/>
                        </a:rPr>
                        <a:t>112</a:t>
                      </a:r>
                      <a:endParaRPr lang="id-ID" sz="1600">
                        <a:effectLst/>
                        <a:latin typeface="Calibri"/>
                        <a:ea typeface="Calibri"/>
                        <a:cs typeface="Times New Roman"/>
                      </a:endParaRPr>
                    </a:p>
                  </a:txBody>
                  <a:tcPr marL="68580" marR="68580" marT="0" marB="0"/>
                </a:tc>
                <a:tc>
                  <a:txBody>
                    <a:bodyPr/>
                    <a:lstStyle/>
                    <a:p>
                      <a:pPr>
                        <a:lnSpc>
                          <a:spcPct val="115000"/>
                        </a:lnSpc>
                        <a:spcAft>
                          <a:spcPts val="0"/>
                        </a:spcAft>
                      </a:pPr>
                      <a:r>
                        <a:rPr lang="id-ID" sz="1000">
                          <a:effectLst/>
                        </a:rPr>
                        <a:t>Hutang Bank</a:t>
                      </a:r>
                      <a:endParaRPr lang="id-ID" sz="1600">
                        <a:effectLst/>
                        <a:latin typeface="Calibri"/>
                        <a:ea typeface="Calibri"/>
                        <a:cs typeface="Times New Roman"/>
                      </a:endParaRPr>
                    </a:p>
                  </a:txBody>
                  <a:tcPr marL="68580" marR="68580" marT="0" marB="0" anchor="ctr"/>
                </a:tc>
                <a:tc>
                  <a:txBody>
                    <a:bodyPr/>
                    <a:lstStyle/>
                    <a:p>
                      <a:pPr algn="r">
                        <a:lnSpc>
                          <a:spcPct val="115000"/>
                        </a:lnSpc>
                        <a:spcBef>
                          <a:spcPts val="300"/>
                        </a:spcBef>
                        <a:spcAft>
                          <a:spcPts val="0"/>
                        </a:spcAft>
                      </a:pPr>
                      <a:r>
                        <a:rPr lang="id-ID" sz="1050">
                          <a:effectLst/>
                        </a:rPr>
                        <a:t>120</a:t>
                      </a:r>
                      <a:endParaRPr lang="id-ID" sz="1600">
                        <a:effectLst/>
                        <a:latin typeface="Calibri"/>
                        <a:ea typeface="Calibri"/>
                        <a:cs typeface="Times New Roman"/>
                      </a:endParaRPr>
                    </a:p>
                  </a:txBody>
                  <a:tcPr marL="68580" marR="68580" marT="0" marB="0"/>
                </a:tc>
                <a:tc>
                  <a:txBody>
                    <a:bodyPr/>
                    <a:lstStyle/>
                    <a:p>
                      <a:pPr algn="r">
                        <a:lnSpc>
                          <a:spcPct val="115000"/>
                        </a:lnSpc>
                        <a:spcBef>
                          <a:spcPts val="300"/>
                        </a:spcBef>
                        <a:spcAft>
                          <a:spcPts val="0"/>
                        </a:spcAft>
                      </a:pPr>
                      <a:r>
                        <a:rPr lang="id-ID" sz="1050" dirty="0">
                          <a:effectLst/>
                        </a:rPr>
                        <a:t>120</a:t>
                      </a:r>
                      <a:endParaRPr lang="id-ID" sz="1600" dirty="0">
                        <a:effectLst/>
                        <a:latin typeface="Calibri"/>
                        <a:ea typeface="Calibri"/>
                        <a:cs typeface="Times New Roman"/>
                      </a:endParaRPr>
                    </a:p>
                  </a:txBody>
                  <a:tcPr marL="68580" marR="68580" marT="0" marB="0"/>
                </a:tc>
              </a:tr>
              <a:tr h="405909">
                <a:tc>
                  <a:txBody>
                    <a:bodyPr/>
                    <a:lstStyle/>
                    <a:p>
                      <a:pPr>
                        <a:lnSpc>
                          <a:spcPct val="115000"/>
                        </a:lnSpc>
                        <a:spcAft>
                          <a:spcPts val="0"/>
                        </a:spcAft>
                      </a:pPr>
                      <a:r>
                        <a:rPr lang="id-ID" sz="1000">
                          <a:effectLst/>
                        </a:rPr>
                        <a:t>Total Aktiva Lancar</a:t>
                      </a:r>
                      <a:endParaRPr lang="id-ID" sz="1600">
                        <a:effectLst/>
                        <a:latin typeface="Calibri"/>
                        <a:ea typeface="Calibri"/>
                        <a:cs typeface="Times New Roman"/>
                      </a:endParaRPr>
                    </a:p>
                  </a:txBody>
                  <a:tcPr marL="68580" marR="68580" marT="0" marB="0"/>
                </a:tc>
                <a:tc>
                  <a:txBody>
                    <a:bodyPr/>
                    <a:lstStyle/>
                    <a:p>
                      <a:pPr algn="r">
                        <a:lnSpc>
                          <a:spcPct val="115000"/>
                        </a:lnSpc>
                        <a:spcBef>
                          <a:spcPts val="300"/>
                        </a:spcBef>
                        <a:spcAft>
                          <a:spcPts val="0"/>
                        </a:spcAft>
                      </a:pPr>
                      <a:r>
                        <a:rPr lang="id-ID" sz="1050" u="sng" dirty="0">
                          <a:effectLst/>
                        </a:rPr>
                        <a:t>Rp.319</a:t>
                      </a:r>
                      <a:endParaRPr lang="id-ID" sz="1600" dirty="0">
                        <a:effectLst/>
                        <a:latin typeface="Calibri"/>
                        <a:ea typeface="Calibri"/>
                        <a:cs typeface="Times New Roman"/>
                      </a:endParaRPr>
                    </a:p>
                  </a:txBody>
                  <a:tcPr marL="68580" marR="68580" marT="0" marB="0"/>
                </a:tc>
                <a:tc>
                  <a:txBody>
                    <a:bodyPr/>
                    <a:lstStyle/>
                    <a:p>
                      <a:pPr algn="r">
                        <a:lnSpc>
                          <a:spcPct val="115000"/>
                        </a:lnSpc>
                        <a:spcBef>
                          <a:spcPts val="300"/>
                        </a:spcBef>
                        <a:spcAft>
                          <a:spcPts val="0"/>
                        </a:spcAft>
                      </a:pPr>
                      <a:r>
                        <a:rPr lang="id-ID" sz="1050" u="sng">
                          <a:effectLst/>
                        </a:rPr>
                        <a:t>Rp.328</a:t>
                      </a:r>
                      <a:endParaRPr lang="id-ID" sz="1600">
                        <a:effectLst/>
                        <a:latin typeface="Calibri"/>
                        <a:ea typeface="Calibri"/>
                        <a:cs typeface="Times New Roman"/>
                      </a:endParaRPr>
                    </a:p>
                  </a:txBody>
                  <a:tcPr marL="68580" marR="68580" marT="0" marB="0"/>
                </a:tc>
                <a:tc>
                  <a:txBody>
                    <a:bodyPr/>
                    <a:lstStyle/>
                    <a:p>
                      <a:pPr>
                        <a:lnSpc>
                          <a:spcPct val="115000"/>
                        </a:lnSpc>
                        <a:spcAft>
                          <a:spcPts val="0"/>
                        </a:spcAft>
                      </a:pPr>
                      <a:r>
                        <a:rPr lang="id-ID" sz="1000">
                          <a:effectLst/>
                        </a:rPr>
                        <a:t>Tot. Kewajiban Lancar</a:t>
                      </a:r>
                      <a:endParaRPr lang="id-ID" sz="1600">
                        <a:effectLst/>
                        <a:latin typeface="Calibri"/>
                        <a:ea typeface="Calibri"/>
                        <a:cs typeface="Times New Roman"/>
                      </a:endParaRPr>
                    </a:p>
                  </a:txBody>
                  <a:tcPr marL="68580" marR="68580" marT="0" marB="0"/>
                </a:tc>
                <a:tc>
                  <a:txBody>
                    <a:bodyPr/>
                    <a:lstStyle/>
                    <a:p>
                      <a:pPr algn="r">
                        <a:lnSpc>
                          <a:spcPct val="115000"/>
                        </a:lnSpc>
                        <a:spcBef>
                          <a:spcPts val="300"/>
                        </a:spcBef>
                        <a:spcAft>
                          <a:spcPts val="0"/>
                        </a:spcAft>
                      </a:pPr>
                      <a:r>
                        <a:rPr lang="id-ID" sz="1050" u="sng">
                          <a:effectLst/>
                        </a:rPr>
                        <a:t>Rp.281</a:t>
                      </a:r>
                      <a:endParaRPr lang="id-ID" sz="1600">
                        <a:effectLst/>
                        <a:latin typeface="Calibri"/>
                        <a:ea typeface="Calibri"/>
                        <a:cs typeface="Times New Roman"/>
                      </a:endParaRPr>
                    </a:p>
                  </a:txBody>
                  <a:tcPr marL="68580" marR="68580" marT="0" marB="0"/>
                </a:tc>
                <a:tc>
                  <a:txBody>
                    <a:bodyPr/>
                    <a:lstStyle/>
                    <a:p>
                      <a:pPr algn="r">
                        <a:lnSpc>
                          <a:spcPct val="115000"/>
                        </a:lnSpc>
                        <a:spcBef>
                          <a:spcPts val="300"/>
                        </a:spcBef>
                        <a:spcAft>
                          <a:spcPts val="0"/>
                        </a:spcAft>
                      </a:pPr>
                      <a:r>
                        <a:rPr lang="id-ID" sz="1050" u="sng" dirty="0">
                          <a:effectLst/>
                        </a:rPr>
                        <a:t>Rp.261</a:t>
                      </a:r>
                      <a:endParaRPr lang="id-ID" sz="1600" dirty="0">
                        <a:effectLst/>
                        <a:latin typeface="Calibri"/>
                        <a:ea typeface="Calibri"/>
                        <a:cs typeface="Times New Roman"/>
                      </a:endParaRPr>
                    </a:p>
                  </a:txBody>
                  <a:tcPr marL="68580" marR="68580" marT="0" marB="0"/>
                </a:tc>
              </a:tr>
              <a:tr h="293237">
                <a:tc>
                  <a:txBody>
                    <a:bodyPr/>
                    <a:lstStyle/>
                    <a:p>
                      <a:pPr>
                        <a:lnSpc>
                          <a:spcPct val="115000"/>
                        </a:lnSpc>
                        <a:spcAft>
                          <a:spcPts val="0"/>
                        </a:spcAft>
                      </a:pPr>
                      <a:r>
                        <a:rPr lang="id-ID" sz="1000">
                          <a:effectLst/>
                        </a:rPr>
                        <a:t>Aktiva Tetap ( bruto)</a:t>
                      </a:r>
                      <a:endParaRPr lang="id-ID" sz="1600">
                        <a:effectLst/>
                        <a:latin typeface="Calibri"/>
                        <a:ea typeface="Calibri"/>
                        <a:cs typeface="Times New Roman"/>
                      </a:endParaRPr>
                    </a:p>
                  </a:txBody>
                  <a:tcPr marL="68580" marR="68580" marT="0" marB="0" anchor="ctr"/>
                </a:tc>
                <a:tc>
                  <a:txBody>
                    <a:bodyPr/>
                    <a:lstStyle/>
                    <a:p>
                      <a:pPr algn="r">
                        <a:lnSpc>
                          <a:spcPct val="115000"/>
                        </a:lnSpc>
                        <a:spcBef>
                          <a:spcPts val="300"/>
                        </a:spcBef>
                        <a:spcAft>
                          <a:spcPts val="0"/>
                        </a:spcAft>
                      </a:pPr>
                      <a:r>
                        <a:rPr lang="id-ID" sz="1050" dirty="0">
                          <a:effectLst/>
                        </a:rPr>
                        <a:t>Rp.700</a:t>
                      </a:r>
                      <a:endParaRPr lang="id-ID" sz="1600" dirty="0">
                        <a:effectLst/>
                        <a:latin typeface="Calibri"/>
                        <a:ea typeface="Calibri"/>
                        <a:cs typeface="Times New Roman"/>
                      </a:endParaRPr>
                    </a:p>
                  </a:txBody>
                  <a:tcPr marL="68580" marR="68580" marT="0" marB="0"/>
                </a:tc>
                <a:tc>
                  <a:txBody>
                    <a:bodyPr/>
                    <a:lstStyle/>
                    <a:p>
                      <a:pPr algn="r">
                        <a:lnSpc>
                          <a:spcPct val="115000"/>
                        </a:lnSpc>
                        <a:spcBef>
                          <a:spcPts val="300"/>
                        </a:spcBef>
                        <a:spcAft>
                          <a:spcPts val="0"/>
                        </a:spcAft>
                      </a:pPr>
                      <a:r>
                        <a:rPr lang="id-ID" sz="1050">
                          <a:effectLst/>
                        </a:rPr>
                        <a:t>Rp.700</a:t>
                      </a:r>
                      <a:endParaRPr lang="id-ID" sz="1600">
                        <a:effectLst/>
                        <a:latin typeface="Calibri"/>
                        <a:ea typeface="Calibri"/>
                        <a:cs typeface="Times New Roman"/>
                      </a:endParaRPr>
                    </a:p>
                  </a:txBody>
                  <a:tcPr marL="68580" marR="68580" marT="0" marB="0"/>
                </a:tc>
                <a:tc>
                  <a:txBody>
                    <a:bodyPr/>
                    <a:lstStyle/>
                    <a:p>
                      <a:pPr>
                        <a:lnSpc>
                          <a:spcPct val="115000"/>
                        </a:lnSpc>
                        <a:spcAft>
                          <a:spcPts val="0"/>
                        </a:spcAft>
                      </a:pPr>
                      <a:r>
                        <a:rPr lang="id-ID" sz="1000">
                          <a:effectLst/>
                        </a:rPr>
                        <a:t>Hutang Jk.Panjang</a:t>
                      </a:r>
                      <a:endParaRPr lang="id-ID" sz="1600">
                        <a:effectLst/>
                        <a:latin typeface="Calibri"/>
                        <a:ea typeface="Calibri"/>
                        <a:cs typeface="Times New Roman"/>
                      </a:endParaRPr>
                    </a:p>
                  </a:txBody>
                  <a:tcPr marL="68580" marR="68580" marT="0" marB="0" anchor="ctr"/>
                </a:tc>
                <a:tc>
                  <a:txBody>
                    <a:bodyPr/>
                    <a:lstStyle/>
                    <a:p>
                      <a:pPr algn="r">
                        <a:lnSpc>
                          <a:spcPct val="115000"/>
                        </a:lnSpc>
                        <a:spcBef>
                          <a:spcPts val="300"/>
                        </a:spcBef>
                        <a:spcAft>
                          <a:spcPts val="0"/>
                        </a:spcAft>
                      </a:pPr>
                      <a:r>
                        <a:rPr lang="id-ID" sz="1050">
                          <a:effectLst/>
                        </a:rPr>
                        <a:t>Rp.200</a:t>
                      </a:r>
                      <a:endParaRPr lang="id-ID" sz="1600">
                        <a:effectLst/>
                        <a:latin typeface="Calibri"/>
                        <a:ea typeface="Calibri"/>
                        <a:cs typeface="Times New Roman"/>
                      </a:endParaRPr>
                    </a:p>
                  </a:txBody>
                  <a:tcPr marL="68580" marR="68580" marT="0" marB="0"/>
                </a:tc>
                <a:tc>
                  <a:txBody>
                    <a:bodyPr/>
                    <a:lstStyle/>
                    <a:p>
                      <a:pPr algn="r">
                        <a:lnSpc>
                          <a:spcPct val="115000"/>
                        </a:lnSpc>
                        <a:spcBef>
                          <a:spcPts val="300"/>
                        </a:spcBef>
                        <a:spcAft>
                          <a:spcPts val="0"/>
                        </a:spcAft>
                      </a:pPr>
                      <a:r>
                        <a:rPr lang="id-ID" sz="1050">
                          <a:effectLst/>
                        </a:rPr>
                        <a:t>Rp.100</a:t>
                      </a:r>
                      <a:endParaRPr lang="id-ID" sz="1600">
                        <a:effectLst/>
                        <a:latin typeface="Calibri"/>
                        <a:ea typeface="Calibri"/>
                        <a:cs typeface="Times New Roman"/>
                      </a:endParaRPr>
                    </a:p>
                  </a:txBody>
                  <a:tcPr marL="68580" marR="68580" marT="0" marB="0"/>
                </a:tc>
              </a:tr>
              <a:tr h="302626">
                <a:tc>
                  <a:txBody>
                    <a:bodyPr/>
                    <a:lstStyle/>
                    <a:p>
                      <a:pPr>
                        <a:lnSpc>
                          <a:spcPct val="115000"/>
                        </a:lnSpc>
                        <a:spcAft>
                          <a:spcPts val="0"/>
                        </a:spcAft>
                      </a:pPr>
                      <a:r>
                        <a:rPr lang="id-ID" sz="1000">
                          <a:effectLst/>
                        </a:rPr>
                        <a:t>Akm. Penyusutan</a:t>
                      </a:r>
                      <a:endParaRPr lang="id-ID" sz="1600">
                        <a:effectLst/>
                        <a:latin typeface="Calibri"/>
                        <a:ea typeface="Calibri"/>
                        <a:cs typeface="Times New Roman"/>
                      </a:endParaRPr>
                    </a:p>
                  </a:txBody>
                  <a:tcPr marL="68580" marR="68580" marT="0" marB="0" anchor="ctr"/>
                </a:tc>
                <a:tc>
                  <a:txBody>
                    <a:bodyPr/>
                    <a:lstStyle/>
                    <a:p>
                      <a:pPr algn="r">
                        <a:lnSpc>
                          <a:spcPct val="115000"/>
                        </a:lnSpc>
                        <a:spcBef>
                          <a:spcPts val="300"/>
                        </a:spcBef>
                        <a:spcAft>
                          <a:spcPts val="0"/>
                        </a:spcAft>
                      </a:pPr>
                      <a:r>
                        <a:rPr lang="id-ID" sz="1050" dirty="0">
                          <a:effectLst/>
                        </a:rPr>
                        <a:t>(100)</a:t>
                      </a:r>
                      <a:endParaRPr lang="id-ID" sz="1600" dirty="0">
                        <a:effectLst/>
                        <a:latin typeface="Calibri"/>
                        <a:ea typeface="Calibri"/>
                        <a:cs typeface="Times New Roman"/>
                      </a:endParaRPr>
                    </a:p>
                  </a:txBody>
                  <a:tcPr marL="68580" marR="68580" marT="0" marB="0"/>
                </a:tc>
                <a:tc>
                  <a:txBody>
                    <a:bodyPr/>
                    <a:lstStyle/>
                    <a:p>
                      <a:pPr algn="r">
                        <a:lnSpc>
                          <a:spcPct val="115000"/>
                        </a:lnSpc>
                        <a:spcBef>
                          <a:spcPts val="300"/>
                        </a:spcBef>
                        <a:spcAft>
                          <a:spcPts val="0"/>
                        </a:spcAft>
                      </a:pPr>
                      <a:r>
                        <a:rPr lang="id-ID" sz="1050">
                          <a:effectLst/>
                        </a:rPr>
                        <a:t>(150) </a:t>
                      </a:r>
                      <a:endParaRPr lang="id-ID" sz="1600">
                        <a:effectLst/>
                        <a:latin typeface="Calibri"/>
                        <a:ea typeface="Calibri"/>
                        <a:cs typeface="Times New Roman"/>
                      </a:endParaRPr>
                    </a:p>
                  </a:txBody>
                  <a:tcPr marL="68580" marR="68580" marT="0" marB="0"/>
                </a:tc>
                <a:tc>
                  <a:txBody>
                    <a:bodyPr/>
                    <a:lstStyle/>
                    <a:p>
                      <a:pPr>
                        <a:lnSpc>
                          <a:spcPct val="115000"/>
                        </a:lnSpc>
                        <a:spcAft>
                          <a:spcPts val="0"/>
                        </a:spcAft>
                      </a:pPr>
                      <a:r>
                        <a:rPr lang="id-ID" sz="1000">
                          <a:effectLst/>
                        </a:rPr>
                        <a:t>Modal Sendiri : </a:t>
                      </a:r>
                      <a:endParaRPr lang="id-ID" sz="1600">
                        <a:effectLst/>
                      </a:endParaRPr>
                    </a:p>
                    <a:p>
                      <a:pPr algn="just">
                        <a:lnSpc>
                          <a:spcPct val="115000"/>
                        </a:lnSpc>
                        <a:spcAft>
                          <a:spcPts val="0"/>
                        </a:spcAft>
                      </a:pPr>
                      <a:r>
                        <a:rPr lang="id-ID" sz="1000">
                          <a:effectLst/>
                        </a:rPr>
                        <a:t>      Saham</a:t>
                      </a:r>
                      <a:endParaRPr lang="id-ID" sz="1600">
                        <a:effectLst/>
                        <a:latin typeface="Calibri"/>
                        <a:ea typeface="Calibri"/>
                        <a:cs typeface="Times New Roman"/>
                      </a:endParaRPr>
                    </a:p>
                  </a:txBody>
                  <a:tcPr marL="68580" marR="68580" marT="0" marB="0" anchor="ctr"/>
                </a:tc>
                <a:tc>
                  <a:txBody>
                    <a:bodyPr/>
                    <a:lstStyle/>
                    <a:p>
                      <a:pPr algn="r">
                        <a:lnSpc>
                          <a:spcPct val="115000"/>
                        </a:lnSpc>
                        <a:spcBef>
                          <a:spcPts val="300"/>
                        </a:spcBef>
                        <a:spcAft>
                          <a:spcPts val="0"/>
                        </a:spcAft>
                      </a:pPr>
                      <a:r>
                        <a:rPr lang="id-ID" sz="1050">
                          <a:effectLst/>
                        </a:rPr>
                        <a:t>300</a:t>
                      </a:r>
                      <a:endParaRPr lang="id-ID" sz="1600">
                        <a:effectLst/>
                        <a:latin typeface="Calibri"/>
                        <a:ea typeface="Calibri"/>
                        <a:cs typeface="Times New Roman"/>
                      </a:endParaRPr>
                    </a:p>
                  </a:txBody>
                  <a:tcPr marL="68580" marR="68580" marT="0" marB="0"/>
                </a:tc>
                <a:tc>
                  <a:txBody>
                    <a:bodyPr/>
                    <a:lstStyle/>
                    <a:p>
                      <a:pPr algn="r">
                        <a:lnSpc>
                          <a:spcPct val="115000"/>
                        </a:lnSpc>
                        <a:spcBef>
                          <a:spcPts val="300"/>
                        </a:spcBef>
                        <a:spcAft>
                          <a:spcPts val="0"/>
                        </a:spcAft>
                      </a:pPr>
                      <a:r>
                        <a:rPr lang="id-ID" sz="1050">
                          <a:effectLst/>
                        </a:rPr>
                        <a:t>300</a:t>
                      </a:r>
                      <a:endParaRPr lang="id-ID" sz="1600">
                        <a:effectLst/>
                        <a:latin typeface="Calibri"/>
                        <a:ea typeface="Calibri"/>
                        <a:cs typeface="Times New Roman"/>
                      </a:endParaRPr>
                    </a:p>
                  </a:txBody>
                  <a:tcPr marL="68580" marR="68580" marT="0" marB="0"/>
                </a:tc>
              </a:tr>
              <a:tr h="293237">
                <a:tc>
                  <a:txBody>
                    <a:bodyPr/>
                    <a:lstStyle/>
                    <a:p>
                      <a:pPr>
                        <a:lnSpc>
                          <a:spcPct val="115000"/>
                        </a:lnSpc>
                        <a:spcAft>
                          <a:spcPts val="0"/>
                        </a:spcAft>
                      </a:pPr>
                      <a:r>
                        <a:rPr lang="id-ID" sz="1000">
                          <a:effectLst/>
                        </a:rPr>
                        <a:t>Aktiva Tetap</a:t>
                      </a:r>
                      <a:endParaRPr lang="id-ID" sz="1600">
                        <a:effectLst/>
                        <a:latin typeface="Calibri"/>
                        <a:ea typeface="Calibri"/>
                        <a:cs typeface="Times New Roman"/>
                      </a:endParaRPr>
                    </a:p>
                  </a:txBody>
                  <a:tcPr marL="68580" marR="68580" marT="0" marB="0" anchor="ctr"/>
                </a:tc>
                <a:tc>
                  <a:txBody>
                    <a:bodyPr/>
                    <a:lstStyle/>
                    <a:p>
                      <a:pPr algn="r">
                        <a:lnSpc>
                          <a:spcPct val="115000"/>
                        </a:lnSpc>
                        <a:spcBef>
                          <a:spcPts val="300"/>
                        </a:spcBef>
                        <a:spcAft>
                          <a:spcPts val="0"/>
                        </a:spcAft>
                      </a:pPr>
                      <a:r>
                        <a:rPr lang="id-ID" sz="1050" dirty="0">
                          <a:effectLst/>
                        </a:rPr>
                        <a:t>Rp.600</a:t>
                      </a:r>
                      <a:endParaRPr lang="id-ID" sz="1600" dirty="0">
                        <a:effectLst/>
                        <a:latin typeface="Calibri"/>
                        <a:ea typeface="Calibri"/>
                        <a:cs typeface="Times New Roman"/>
                      </a:endParaRPr>
                    </a:p>
                  </a:txBody>
                  <a:tcPr marL="68580" marR="68580" marT="0" marB="0" anchor="ctr"/>
                </a:tc>
                <a:tc>
                  <a:txBody>
                    <a:bodyPr/>
                    <a:lstStyle/>
                    <a:p>
                      <a:pPr algn="ctr">
                        <a:lnSpc>
                          <a:spcPct val="115000"/>
                        </a:lnSpc>
                        <a:spcBef>
                          <a:spcPts val="300"/>
                        </a:spcBef>
                        <a:spcAft>
                          <a:spcPts val="0"/>
                        </a:spcAft>
                      </a:pPr>
                      <a:r>
                        <a:rPr lang="id-ID" sz="1050">
                          <a:effectLst/>
                        </a:rPr>
                        <a:t>Rp.550</a:t>
                      </a:r>
                      <a:endParaRPr lang="id-ID" sz="1600">
                        <a:effectLst/>
                        <a:latin typeface="Calibri"/>
                        <a:ea typeface="Calibri"/>
                        <a:cs typeface="Times New Roman"/>
                      </a:endParaRPr>
                    </a:p>
                  </a:txBody>
                  <a:tcPr marL="68580" marR="68580" marT="0" marB="0" anchor="ctr"/>
                </a:tc>
                <a:tc>
                  <a:txBody>
                    <a:bodyPr/>
                    <a:lstStyle/>
                    <a:p>
                      <a:pPr>
                        <a:lnSpc>
                          <a:spcPct val="115000"/>
                        </a:lnSpc>
                        <a:spcAft>
                          <a:spcPts val="0"/>
                        </a:spcAft>
                      </a:pPr>
                      <a:r>
                        <a:rPr lang="id-ID" sz="1000">
                          <a:effectLst/>
                        </a:rPr>
                        <a:t>Laba yang ditahan</a:t>
                      </a:r>
                      <a:endParaRPr lang="id-ID" sz="1600">
                        <a:effectLst/>
                        <a:latin typeface="Calibri"/>
                        <a:ea typeface="Calibri"/>
                        <a:cs typeface="Times New Roman"/>
                      </a:endParaRPr>
                    </a:p>
                  </a:txBody>
                  <a:tcPr marL="68580" marR="68580" marT="0" marB="0" anchor="ctr"/>
                </a:tc>
                <a:tc>
                  <a:txBody>
                    <a:bodyPr/>
                    <a:lstStyle/>
                    <a:p>
                      <a:pPr algn="r">
                        <a:lnSpc>
                          <a:spcPct val="115000"/>
                        </a:lnSpc>
                        <a:spcBef>
                          <a:spcPts val="300"/>
                        </a:spcBef>
                        <a:spcAft>
                          <a:spcPts val="0"/>
                        </a:spcAft>
                      </a:pPr>
                      <a:r>
                        <a:rPr lang="id-ID" sz="1050">
                          <a:effectLst/>
                        </a:rPr>
                        <a:t>138</a:t>
                      </a:r>
                      <a:endParaRPr lang="id-ID" sz="1600">
                        <a:effectLst/>
                        <a:latin typeface="Calibri"/>
                        <a:ea typeface="Calibri"/>
                        <a:cs typeface="Times New Roman"/>
                      </a:endParaRPr>
                    </a:p>
                  </a:txBody>
                  <a:tcPr marL="68580" marR="68580" marT="0" marB="0" anchor="ctr"/>
                </a:tc>
                <a:tc>
                  <a:txBody>
                    <a:bodyPr/>
                    <a:lstStyle/>
                    <a:p>
                      <a:pPr algn="r">
                        <a:lnSpc>
                          <a:spcPct val="115000"/>
                        </a:lnSpc>
                        <a:spcBef>
                          <a:spcPts val="300"/>
                        </a:spcBef>
                        <a:spcAft>
                          <a:spcPts val="0"/>
                        </a:spcAft>
                      </a:pPr>
                      <a:r>
                        <a:rPr lang="id-ID" sz="1050" dirty="0">
                          <a:effectLst/>
                        </a:rPr>
                        <a:t>217</a:t>
                      </a:r>
                      <a:endParaRPr lang="id-ID" sz="1600" dirty="0">
                        <a:effectLst/>
                        <a:latin typeface="Calibri"/>
                        <a:ea typeface="Calibri"/>
                        <a:cs typeface="Times New Roman"/>
                      </a:endParaRPr>
                    </a:p>
                  </a:txBody>
                  <a:tcPr marL="68580" marR="68580" marT="0" marB="0" anchor="ctr"/>
                </a:tc>
              </a:tr>
              <a:tr h="219278">
                <a:tc>
                  <a:txBody>
                    <a:bodyPr/>
                    <a:lstStyle/>
                    <a:p>
                      <a:pPr>
                        <a:lnSpc>
                          <a:spcPct val="115000"/>
                        </a:lnSpc>
                      </a:pPr>
                      <a:endParaRPr lang="id-ID" sz="1600">
                        <a:effectLst/>
                        <a:latin typeface="Calibri"/>
                        <a:cs typeface="Times New Roman"/>
                      </a:endParaRPr>
                    </a:p>
                  </a:txBody>
                  <a:tcPr marL="68580" marR="68580" marT="0" marB="0" anchor="ctr"/>
                </a:tc>
                <a:tc>
                  <a:txBody>
                    <a:bodyPr/>
                    <a:lstStyle/>
                    <a:p>
                      <a:pPr algn="r">
                        <a:lnSpc>
                          <a:spcPct val="115000"/>
                        </a:lnSpc>
                      </a:pPr>
                      <a:endParaRPr lang="id-ID" sz="1600" dirty="0">
                        <a:effectLst/>
                        <a:latin typeface="Calibri"/>
                        <a:cs typeface="Times New Roman"/>
                      </a:endParaRPr>
                    </a:p>
                  </a:txBody>
                  <a:tcPr marL="68580" marR="68580" marT="0" marB="0"/>
                </a:tc>
                <a:tc>
                  <a:txBody>
                    <a:bodyPr/>
                    <a:lstStyle/>
                    <a:p>
                      <a:pPr>
                        <a:lnSpc>
                          <a:spcPct val="115000"/>
                        </a:lnSpc>
                      </a:pPr>
                      <a:endParaRPr lang="id-ID" sz="1600">
                        <a:effectLst/>
                        <a:latin typeface="Calibri"/>
                        <a:cs typeface="Times New Roman"/>
                      </a:endParaRPr>
                    </a:p>
                  </a:txBody>
                  <a:tcPr marL="68580" marR="68580" marT="0" marB="0"/>
                </a:tc>
                <a:tc>
                  <a:txBody>
                    <a:bodyPr/>
                    <a:lstStyle/>
                    <a:p>
                      <a:pPr>
                        <a:lnSpc>
                          <a:spcPct val="115000"/>
                        </a:lnSpc>
                      </a:pPr>
                      <a:endParaRPr lang="id-ID" sz="1600">
                        <a:effectLst/>
                        <a:latin typeface="Calibri"/>
                        <a:cs typeface="Times New Roman"/>
                      </a:endParaRPr>
                    </a:p>
                  </a:txBody>
                  <a:tcPr marL="68580" marR="68580" marT="0" marB="0"/>
                </a:tc>
                <a:tc>
                  <a:txBody>
                    <a:bodyPr/>
                    <a:lstStyle/>
                    <a:p>
                      <a:pPr>
                        <a:lnSpc>
                          <a:spcPct val="115000"/>
                        </a:lnSpc>
                      </a:pPr>
                      <a:endParaRPr lang="id-ID" sz="1600">
                        <a:effectLst/>
                        <a:latin typeface="Calibri"/>
                        <a:cs typeface="Times New Roman"/>
                      </a:endParaRPr>
                    </a:p>
                  </a:txBody>
                  <a:tcPr marL="68580" marR="68580" marT="0" marB="0"/>
                </a:tc>
                <a:tc>
                  <a:txBody>
                    <a:bodyPr/>
                    <a:lstStyle/>
                    <a:p>
                      <a:pPr>
                        <a:lnSpc>
                          <a:spcPct val="115000"/>
                        </a:lnSpc>
                      </a:pPr>
                      <a:endParaRPr lang="id-ID" sz="1600" dirty="0">
                        <a:effectLst/>
                        <a:latin typeface="Calibri"/>
                        <a:cs typeface="Times New Roman"/>
                      </a:endParaRPr>
                    </a:p>
                  </a:txBody>
                  <a:tcPr marL="68580" marR="68580" marT="0" marB="0"/>
                </a:tc>
              </a:tr>
              <a:tr h="293237">
                <a:tc>
                  <a:txBody>
                    <a:bodyPr/>
                    <a:lstStyle/>
                    <a:p>
                      <a:pPr>
                        <a:lnSpc>
                          <a:spcPct val="115000"/>
                        </a:lnSpc>
                        <a:spcAft>
                          <a:spcPts val="0"/>
                        </a:spcAft>
                      </a:pPr>
                      <a:r>
                        <a:rPr lang="id-ID" sz="1000">
                          <a:effectLst/>
                        </a:rPr>
                        <a:t>Total Aktiva</a:t>
                      </a:r>
                      <a:endParaRPr lang="id-ID" sz="1600">
                        <a:effectLst/>
                        <a:latin typeface="Calibri"/>
                        <a:ea typeface="Calibri"/>
                        <a:cs typeface="Times New Roman"/>
                      </a:endParaRPr>
                    </a:p>
                  </a:txBody>
                  <a:tcPr marL="68580" marR="68580" marT="0" marB="0" anchor="ctr"/>
                </a:tc>
                <a:tc>
                  <a:txBody>
                    <a:bodyPr/>
                    <a:lstStyle/>
                    <a:p>
                      <a:pPr algn="r">
                        <a:lnSpc>
                          <a:spcPct val="115000"/>
                        </a:lnSpc>
                        <a:spcBef>
                          <a:spcPts val="300"/>
                        </a:spcBef>
                        <a:spcAft>
                          <a:spcPts val="0"/>
                        </a:spcAft>
                      </a:pPr>
                      <a:r>
                        <a:rPr lang="id-ID" sz="1050" u="sng" dirty="0">
                          <a:effectLst/>
                        </a:rPr>
                        <a:t>Rp.919</a:t>
                      </a:r>
                      <a:endParaRPr lang="id-ID" sz="1600" dirty="0">
                        <a:effectLst/>
                        <a:latin typeface="Calibri"/>
                        <a:ea typeface="Calibri"/>
                        <a:cs typeface="Times New Roman"/>
                      </a:endParaRPr>
                    </a:p>
                  </a:txBody>
                  <a:tcPr marL="68580" marR="68580" marT="0" marB="0"/>
                </a:tc>
                <a:tc>
                  <a:txBody>
                    <a:bodyPr/>
                    <a:lstStyle/>
                    <a:p>
                      <a:pPr algn="r">
                        <a:lnSpc>
                          <a:spcPct val="115000"/>
                        </a:lnSpc>
                        <a:spcBef>
                          <a:spcPts val="300"/>
                        </a:spcBef>
                        <a:spcAft>
                          <a:spcPts val="0"/>
                        </a:spcAft>
                      </a:pPr>
                      <a:r>
                        <a:rPr lang="id-ID" sz="1050" u="sng">
                          <a:effectLst/>
                        </a:rPr>
                        <a:t>Rp.878</a:t>
                      </a:r>
                      <a:endParaRPr lang="id-ID" sz="1600">
                        <a:effectLst/>
                        <a:latin typeface="Calibri"/>
                        <a:ea typeface="Calibri"/>
                        <a:cs typeface="Times New Roman"/>
                      </a:endParaRPr>
                    </a:p>
                  </a:txBody>
                  <a:tcPr marL="68580" marR="68580" marT="0" marB="0"/>
                </a:tc>
                <a:tc>
                  <a:txBody>
                    <a:bodyPr/>
                    <a:lstStyle/>
                    <a:p>
                      <a:pPr>
                        <a:lnSpc>
                          <a:spcPct val="115000"/>
                        </a:lnSpc>
                        <a:spcAft>
                          <a:spcPts val="0"/>
                        </a:spcAft>
                      </a:pPr>
                      <a:r>
                        <a:rPr lang="id-ID" sz="1000">
                          <a:effectLst/>
                        </a:rPr>
                        <a:t>Tot. Pasiva (Kewajiban)</a:t>
                      </a:r>
                      <a:endParaRPr lang="id-ID" sz="1600">
                        <a:effectLst/>
                        <a:latin typeface="Calibri"/>
                        <a:ea typeface="Calibri"/>
                        <a:cs typeface="Times New Roman"/>
                      </a:endParaRPr>
                    </a:p>
                  </a:txBody>
                  <a:tcPr marL="68580" marR="68580" marT="0" marB="0"/>
                </a:tc>
                <a:tc>
                  <a:txBody>
                    <a:bodyPr/>
                    <a:lstStyle/>
                    <a:p>
                      <a:pPr algn="r">
                        <a:lnSpc>
                          <a:spcPct val="115000"/>
                        </a:lnSpc>
                        <a:spcBef>
                          <a:spcPts val="300"/>
                        </a:spcBef>
                        <a:spcAft>
                          <a:spcPts val="0"/>
                        </a:spcAft>
                      </a:pPr>
                      <a:r>
                        <a:rPr lang="id-ID" sz="1050" u="sng">
                          <a:effectLst/>
                        </a:rPr>
                        <a:t>Rp.919</a:t>
                      </a:r>
                      <a:endParaRPr lang="id-ID" sz="1600">
                        <a:effectLst/>
                        <a:latin typeface="Calibri"/>
                        <a:ea typeface="Calibri"/>
                        <a:cs typeface="Times New Roman"/>
                      </a:endParaRPr>
                    </a:p>
                  </a:txBody>
                  <a:tcPr marL="68580" marR="68580" marT="0" marB="0"/>
                </a:tc>
                <a:tc>
                  <a:txBody>
                    <a:bodyPr/>
                    <a:lstStyle/>
                    <a:p>
                      <a:pPr algn="r">
                        <a:lnSpc>
                          <a:spcPct val="115000"/>
                        </a:lnSpc>
                        <a:spcBef>
                          <a:spcPts val="300"/>
                        </a:spcBef>
                        <a:spcAft>
                          <a:spcPts val="0"/>
                        </a:spcAft>
                      </a:pPr>
                      <a:r>
                        <a:rPr lang="id-ID" sz="1050" u="sng" dirty="0">
                          <a:effectLst/>
                        </a:rPr>
                        <a:t>Rp.878</a:t>
                      </a:r>
                      <a:endParaRPr lang="id-ID" sz="16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6272921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955752219"/>
              </p:ext>
            </p:extLst>
          </p:nvPr>
        </p:nvGraphicFramePr>
        <p:xfrm>
          <a:off x="827584" y="1628803"/>
          <a:ext cx="7272807" cy="4752523"/>
        </p:xfrm>
        <a:graphic>
          <a:graphicData uri="http://schemas.openxmlformats.org/drawingml/2006/table">
            <a:tbl>
              <a:tblPr firstRow="1" firstCol="1" bandRow="1">
                <a:tableStyleId>{5C22544A-7EE6-4342-B048-85BDC9FD1C3A}</a:tableStyleId>
              </a:tblPr>
              <a:tblGrid>
                <a:gridCol w="4979982"/>
                <a:gridCol w="1176793"/>
                <a:gridCol w="1116032"/>
              </a:tblGrid>
              <a:tr h="380466">
                <a:tc gridSpan="3">
                  <a:txBody>
                    <a:bodyPr/>
                    <a:lstStyle/>
                    <a:p>
                      <a:pPr algn="ctr">
                        <a:lnSpc>
                          <a:spcPct val="115000"/>
                        </a:lnSpc>
                        <a:spcAft>
                          <a:spcPts val="0"/>
                        </a:spcAft>
                      </a:pPr>
                      <a:r>
                        <a:rPr lang="id-ID" sz="1050" dirty="0">
                          <a:effectLst/>
                        </a:rPr>
                        <a:t>Laporan Rugi Laba PT.ABC</a:t>
                      </a:r>
                      <a:endParaRPr lang="id-ID" sz="1600" dirty="0">
                        <a:effectLst/>
                        <a:latin typeface="Calibri"/>
                        <a:ea typeface="Calibri"/>
                        <a:cs typeface="Times New Roman"/>
                      </a:endParaRPr>
                    </a:p>
                  </a:txBody>
                  <a:tcPr marL="68580" marR="68580" marT="0" marB="0" anchor="ctr"/>
                </a:tc>
                <a:tc hMerge="1">
                  <a:txBody>
                    <a:bodyPr/>
                    <a:lstStyle/>
                    <a:p>
                      <a:endParaRPr lang="id-ID"/>
                    </a:p>
                  </a:txBody>
                  <a:tcPr/>
                </a:tc>
                <a:tc hMerge="1">
                  <a:txBody>
                    <a:bodyPr/>
                    <a:lstStyle/>
                    <a:p>
                      <a:endParaRPr lang="id-ID"/>
                    </a:p>
                  </a:txBody>
                  <a:tcPr/>
                </a:tc>
              </a:tr>
              <a:tr h="380466">
                <a:tc gridSpan="3">
                  <a:txBody>
                    <a:bodyPr/>
                    <a:lstStyle/>
                    <a:p>
                      <a:pPr algn="ctr">
                        <a:lnSpc>
                          <a:spcPct val="115000"/>
                        </a:lnSpc>
                        <a:spcAft>
                          <a:spcPts val="0"/>
                        </a:spcAft>
                      </a:pPr>
                      <a:r>
                        <a:rPr lang="id-ID" sz="1100" dirty="0">
                          <a:effectLst/>
                        </a:rPr>
                        <a:t>Th.2012 dan 2013</a:t>
                      </a:r>
                      <a:endParaRPr lang="id-ID" sz="1800" dirty="0">
                        <a:effectLst/>
                        <a:latin typeface="Calibri"/>
                        <a:ea typeface="Calibri"/>
                        <a:cs typeface="Times New Roman"/>
                      </a:endParaRPr>
                    </a:p>
                  </a:txBody>
                  <a:tcPr marL="68580" marR="68580" marT="0" marB="0" anchor="ctr"/>
                </a:tc>
                <a:tc hMerge="1">
                  <a:txBody>
                    <a:bodyPr/>
                    <a:lstStyle/>
                    <a:p>
                      <a:endParaRPr lang="id-ID"/>
                    </a:p>
                  </a:txBody>
                  <a:tcPr/>
                </a:tc>
                <a:tc hMerge="1">
                  <a:txBody>
                    <a:bodyPr/>
                    <a:lstStyle/>
                    <a:p>
                      <a:endParaRPr lang="id-ID"/>
                    </a:p>
                  </a:txBody>
                  <a:tcPr/>
                </a:tc>
              </a:tr>
              <a:tr h="395976">
                <a:tc>
                  <a:txBody>
                    <a:bodyPr/>
                    <a:lstStyle/>
                    <a:p>
                      <a:pPr>
                        <a:lnSpc>
                          <a:spcPct val="115000"/>
                        </a:lnSpc>
                      </a:pPr>
                      <a:endParaRPr lang="id-ID" sz="1100">
                        <a:effectLst/>
                        <a:latin typeface="Calibri"/>
                        <a:cs typeface="Times New Roman"/>
                      </a:endParaRPr>
                    </a:p>
                  </a:txBody>
                  <a:tcPr marL="68580" marR="68580" marT="0" marB="0" anchor="ctr"/>
                </a:tc>
                <a:tc>
                  <a:txBody>
                    <a:bodyPr/>
                    <a:lstStyle/>
                    <a:p>
                      <a:pPr algn="ctr">
                        <a:lnSpc>
                          <a:spcPct val="115000"/>
                        </a:lnSpc>
                        <a:spcAft>
                          <a:spcPts val="0"/>
                        </a:spcAft>
                      </a:pPr>
                      <a:r>
                        <a:rPr lang="id-ID" sz="1800" dirty="0" smtClean="0">
                          <a:effectLst/>
                        </a:rPr>
                        <a:t>2012</a:t>
                      </a:r>
                      <a:endParaRPr lang="id-ID" sz="32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id-ID" sz="1800" dirty="0" smtClean="0">
                          <a:effectLst/>
                        </a:rPr>
                        <a:t>2013</a:t>
                      </a:r>
                      <a:endParaRPr lang="id-ID" sz="3200" dirty="0">
                        <a:effectLst/>
                        <a:latin typeface="Calibri"/>
                        <a:ea typeface="Calibri"/>
                        <a:cs typeface="Times New Roman"/>
                      </a:endParaRPr>
                    </a:p>
                  </a:txBody>
                  <a:tcPr marL="68580" marR="68580" marT="0" marB="0" anchor="ctr"/>
                </a:tc>
              </a:tr>
              <a:tr h="449116">
                <a:tc>
                  <a:txBody>
                    <a:bodyPr/>
                    <a:lstStyle/>
                    <a:p>
                      <a:pPr>
                        <a:lnSpc>
                          <a:spcPct val="115000"/>
                        </a:lnSpc>
                        <a:spcAft>
                          <a:spcPts val="0"/>
                        </a:spcAft>
                      </a:pPr>
                      <a:r>
                        <a:rPr lang="id-ID" sz="1400" dirty="0">
                          <a:effectLst/>
                        </a:rPr>
                        <a:t>Penjualan </a:t>
                      </a:r>
                      <a:endParaRPr lang="id-ID" sz="2400" dirty="0">
                        <a:effectLst/>
                        <a:latin typeface="Calibri"/>
                        <a:ea typeface="Calibri"/>
                        <a:cs typeface="Times New Roman"/>
                      </a:endParaRPr>
                    </a:p>
                  </a:txBody>
                  <a:tcPr marL="68580" marR="68580" marT="0" marB="0" anchor="ctr"/>
                </a:tc>
                <a:tc>
                  <a:txBody>
                    <a:bodyPr/>
                    <a:lstStyle/>
                    <a:p>
                      <a:pPr algn="r">
                        <a:lnSpc>
                          <a:spcPct val="115000"/>
                        </a:lnSpc>
                        <a:spcBef>
                          <a:spcPts val="300"/>
                        </a:spcBef>
                        <a:spcAft>
                          <a:spcPts val="0"/>
                        </a:spcAft>
                      </a:pPr>
                      <a:r>
                        <a:rPr lang="id-ID" sz="1400">
                          <a:effectLst/>
                        </a:rPr>
                        <a:t>Rp. 2.200</a:t>
                      </a:r>
                      <a:endParaRPr lang="id-ID" sz="2400">
                        <a:effectLst/>
                        <a:latin typeface="Calibri"/>
                        <a:ea typeface="Calibri"/>
                        <a:cs typeface="Times New Roman"/>
                      </a:endParaRPr>
                    </a:p>
                  </a:txBody>
                  <a:tcPr marL="68580" marR="68580" marT="0" marB="0"/>
                </a:tc>
                <a:tc>
                  <a:txBody>
                    <a:bodyPr/>
                    <a:lstStyle/>
                    <a:p>
                      <a:pPr algn="r">
                        <a:lnSpc>
                          <a:spcPct val="115000"/>
                        </a:lnSpc>
                        <a:spcBef>
                          <a:spcPts val="300"/>
                        </a:spcBef>
                        <a:spcAft>
                          <a:spcPts val="0"/>
                        </a:spcAft>
                      </a:pPr>
                      <a:r>
                        <a:rPr lang="id-ID" sz="1400">
                          <a:effectLst/>
                        </a:rPr>
                        <a:t>Rp.3.000</a:t>
                      </a:r>
                      <a:endParaRPr lang="id-ID" sz="2400">
                        <a:effectLst/>
                        <a:latin typeface="Calibri"/>
                        <a:ea typeface="Calibri"/>
                        <a:cs typeface="Times New Roman"/>
                      </a:endParaRPr>
                    </a:p>
                  </a:txBody>
                  <a:tcPr marL="68580" marR="68580" marT="0" marB="0"/>
                </a:tc>
              </a:tr>
              <a:tr h="380466">
                <a:tc>
                  <a:txBody>
                    <a:bodyPr/>
                    <a:lstStyle/>
                    <a:p>
                      <a:pPr>
                        <a:lnSpc>
                          <a:spcPct val="115000"/>
                        </a:lnSpc>
                        <a:spcAft>
                          <a:spcPts val="0"/>
                        </a:spcAft>
                      </a:pPr>
                      <a:r>
                        <a:rPr lang="id-ID" sz="1400" dirty="0">
                          <a:effectLst/>
                        </a:rPr>
                        <a:t>HPP</a:t>
                      </a:r>
                      <a:endParaRPr lang="id-ID" sz="2400" dirty="0">
                        <a:effectLst/>
                        <a:latin typeface="Calibri"/>
                        <a:ea typeface="Calibri"/>
                        <a:cs typeface="Times New Roman"/>
                      </a:endParaRPr>
                    </a:p>
                  </a:txBody>
                  <a:tcPr marL="68580" marR="68580" marT="0" marB="0" anchor="ctr"/>
                </a:tc>
                <a:tc>
                  <a:txBody>
                    <a:bodyPr/>
                    <a:lstStyle/>
                    <a:p>
                      <a:pPr algn="r">
                        <a:lnSpc>
                          <a:spcPct val="115000"/>
                        </a:lnSpc>
                        <a:spcBef>
                          <a:spcPts val="300"/>
                        </a:spcBef>
                        <a:spcAft>
                          <a:spcPts val="0"/>
                        </a:spcAft>
                      </a:pPr>
                      <a:r>
                        <a:rPr lang="id-ID" sz="1400">
                          <a:effectLst/>
                        </a:rPr>
                        <a:t>1.500</a:t>
                      </a:r>
                      <a:endParaRPr lang="id-ID" sz="2400">
                        <a:effectLst/>
                        <a:latin typeface="Calibri"/>
                        <a:ea typeface="Calibri"/>
                        <a:cs typeface="Times New Roman"/>
                      </a:endParaRPr>
                    </a:p>
                  </a:txBody>
                  <a:tcPr marL="68580" marR="68580" marT="0" marB="0"/>
                </a:tc>
                <a:tc>
                  <a:txBody>
                    <a:bodyPr/>
                    <a:lstStyle/>
                    <a:p>
                      <a:pPr algn="r">
                        <a:lnSpc>
                          <a:spcPct val="115000"/>
                        </a:lnSpc>
                        <a:spcBef>
                          <a:spcPts val="300"/>
                        </a:spcBef>
                        <a:spcAft>
                          <a:spcPts val="0"/>
                        </a:spcAft>
                      </a:pPr>
                      <a:r>
                        <a:rPr lang="id-ID" sz="1400">
                          <a:effectLst/>
                        </a:rPr>
                        <a:t>2.000</a:t>
                      </a:r>
                      <a:endParaRPr lang="id-ID" sz="2400">
                        <a:effectLst/>
                        <a:latin typeface="Calibri"/>
                        <a:ea typeface="Calibri"/>
                        <a:cs typeface="Times New Roman"/>
                      </a:endParaRPr>
                    </a:p>
                  </a:txBody>
                  <a:tcPr marL="68580" marR="68580" marT="0" marB="0"/>
                </a:tc>
              </a:tr>
              <a:tr h="449116">
                <a:tc>
                  <a:txBody>
                    <a:bodyPr/>
                    <a:lstStyle/>
                    <a:p>
                      <a:pPr>
                        <a:lnSpc>
                          <a:spcPct val="115000"/>
                        </a:lnSpc>
                        <a:spcAft>
                          <a:spcPts val="0"/>
                        </a:spcAft>
                      </a:pPr>
                      <a:r>
                        <a:rPr lang="id-ID" sz="1400" dirty="0">
                          <a:effectLst/>
                        </a:rPr>
                        <a:t>Laba Kotor</a:t>
                      </a:r>
                      <a:endParaRPr lang="id-ID" sz="2400" dirty="0">
                        <a:effectLst/>
                        <a:latin typeface="Calibri"/>
                        <a:ea typeface="Calibri"/>
                        <a:cs typeface="Times New Roman"/>
                      </a:endParaRPr>
                    </a:p>
                  </a:txBody>
                  <a:tcPr marL="68580" marR="68580" marT="0" marB="0" anchor="ctr"/>
                </a:tc>
                <a:tc>
                  <a:txBody>
                    <a:bodyPr/>
                    <a:lstStyle/>
                    <a:p>
                      <a:pPr algn="r">
                        <a:lnSpc>
                          <a:spcPct val="115000"/>
                        </a:lnSpc>
                        <a:spcBef>
                          <a:spcPts val="300"/>
                        </a:spcBef>
                        <a:spcAft>
                          <a:spcPts val="0"/>
                        </a:spcAft>
                      </a:pPr>
                      <a:r>
                        <a:rPr lang="id-ID" sz="1400">
                          <a:effectLst/>
                        </a:rPr>
                        <a:t>Rp.    700</a:t>
                      </a:r>
                      <a:endParaRPr lang="id-ID" sz="2400">
                        <a:effectLst/>
                        <a:latin typeface="Calibri"/>
                        <a:ea typeface="Calibri"/>
                        <a:cs typeface="Times New Roman"/>
                      </a:endParaRPr>
                    </a:p>
                  </a:txBody>
                  <a:tcPr marL="68580" marR="68580" marT="0" marB="0"/>
                </a:tc>
                <a:tc>
                  <a:txBody>
                    <a:bodyPr/>
                    <a:lstStyle/>
                    <a:p>
                      <a:pPr algn="r">
                        <a:lnSpc>
                          <a:spcPct val="115000"/>
                        </a:lnSpc>
                        <a:spcBef>
                          <a:spcPts val="300"/>
                        </a:spcBef>
                        <a:spcAft>
                          <a:spcPts val="0"/>
                        </a:spcAft>
                      </a:pPr>
                      <a:r>
                        <a:rPr lang="id-ID" sz="1400">
                          <a:effectLst/>
                        </a:rPr>
                        <a:t>Rp.1.000</a:t>
                      </a:r>
                      <a:endParaRPr lang="id-ID" sz="2400">
                        <a:effectLst/>
                        <a:latin typeface="Calibri"/>
                        <a:ea typeface="Calibri"/>
                        <a:cs typeface="Times New Roman"/>
                      </a:endParaRPr>
                    </a:p>
                  </a:txBody>
                  <a:tcPr marL="68580" marR="68580" marT="0" marB="0"/>
                </a:tc>
              </a:tr>
              <a:tr h="380466">
                <a:tc>
                  <a:txBody>
                    <a:bodyPr/>
                    <a:lstStyle/>
                    <a:p>
                      <a:pPr>
                        <a:lnSpc>
                          <a:spcPct val="115000"/>
                        </a:lnSpc>
                        <a:spcAft>
                          <a:spcPts val="0"/>
                        </a:spcAft>
                      </a:pPr>
                      <a:r>
                        <a:rPr lang="id-ID" sz="1400" dirty="0">
                          <a:effectLst/>
                        </a:rPr>
                        <a:t>Biaya-biaya</a:t>
                      </a:r>
                      <a:endParaRPr lang="id-ID" sz="2400" dirty="0">
                        <a:effectLst/>
                        <a:latin typeface="Calibri"/>
                        <a:ea typeface="Calibri"/>
                        <a:cs typeface="Times New Roman"/>
                      </a:endParaRPr>
                    </a:p>
                  </a:txBody>
                  <a:tcPr marL="68580" marR="68580" marT="0" marB="0" anchor="ctr"/>
                </a:tc>
                <a:tc>
                  <a:txBody>
                    <a:bodyPr/>
                    <a:lstStyle/>
                    <a:p>
                      <a:pPr algn="r">
                        <a:lnSpc>
                          <a:spcPct val="115000"/>
                        </a:lnSpc>
                        <a:spcBef>
                          <a:spcPts val="300"/>
                        </a:spcBef>
                        <a:spcAft>
                          <a:spcPts val="0"/>
                        </a:spcAft>
                      </a:pPr>
                      <a:r>
                        <a:rPr lang="id-ID" sz="1400">
                          <a:effectLst/>
                        </a:rPr>
                        <a:t>400</a:t>
                      </a:r>
                      <a:endParaRPr lang="id-ID" sz="2400">
                        <a:effectLst/>
                        <a:latin typeface="Calibri"/>
                        <a:ea typeface="Calibri"/>
                        <a:cs typeface="Times New Roman"/>
                      </a:endParaRPr>
                    </a:p>
                  </a:txBody>
                  <a:tcPr marL="68580" marR="68580" marT="0" marB="0"/>
                </a:tc>
                <a:tc>
                  <a:txBody>
                    <a:bodyPr/>
                    <a:lstStyle/>
                    <a:p>
                      <a:pPr algn="r">
                        <a:lnSpc>
                          <a:spcPct val="115000"/>
                        </a:lnSpc>
                        <a:spcBef>
                          <a:spcPts val="300"/>
                        </a:spcBef>
                        <a:spcAft>
                          <a:spcPts val="0"/>
                        </a:spcAft>
                      </a:pPr>
                      <a:r>
                        <a:rPr lang="id-ID" sz="1400">
                          <a:effectLst/>
                        </a:rPr>
                        <a:t>550</a:t>
                      </a:r>
                      <a:endParaRPr lang="id-ID" sz="2400">
                        <a:effectLst/>
                        <a:latin typeface="Calibri"/>
                        <a:ea typeface="Calibri"/>
                        <a:cs typeface="Times New Roman"/>
                      </a:endParaRPr>
                    </a:p>
                  </a:txBody>
                  <a:tcPr marL="68580" marR="68580" marT="0" marB="0"/>
                </a:tc>
              </a:tr>
              <a:tr h="399077">
                <a:tc>
                  <a:txBody>
                    <a:bodyPr/>
                    <a:lstStyle/>
                    <a:p>
                      <a:pPr>
                        <a:lnSpc>
                          <a:spcPct val="115000"/>
                        </a:lnSpc>
                        <a:spcAft>
                          <a:spcPts val="0"/>
                        </a:spcAft>
                      </a:pPr>
                      <a:r>
                        <a:rPr lang="id-ID" sz="1400" dirty="0">
                          <a:effectLst/>
                        </a:rPr>
                        <a:t>Laba sebelum bunga dan pajak ( EBIT)</a:t>
                      </a:r>
                      <a:endParaRPr lang="id-ID" sz="2400" dirty="0">
                        <a:effectLst/>
                        <a:latin typeface="Calibri"/>
                        <a:ea typeface="Calibri"/>
                        <a:cs typeface="Times New Roman"/>
                      </a:endParaRPr>
                    </a:p>
                  </a:txBody>
                  <a:tcPr marL="68580" marR="68580" marT="0" marB="0"/>
                </a:tc>
                <a:tc>
                  <a:txBody>
                    <a:bodyPr/>
                    <a:lstStyle/>
                    <a:p>
                      <a:pPr algn="r">
                        <a:lnSpc>
                          <a:spcPct val="115000"/>
                        </a:lnSpc>
                        <a:spcBef>
                          <a:spcPts val="300"/>
                        </a:spcBef>
                        <a:spcAft>
                          <a:spcPts val="0"/>
                        </a:spcAft>
                      </a:pPr>
                      <a:r>
                        <a:rPr lang="id-ID" sz="1400">
                          <a:effectLst/>
                        </a:rPr>
                        <a:t>Rp.  300</a:t>
                      </a:r>
                      <a:endParaRPr lang="id-ID" sz="2400">
                        <a:effectLst/>
                        <a:latin typeface="Calibri"/>
                        <a:ea typeface="Calibri"/>
                        <a:cs typeface="Times New Roman"/>
                      </a:endParaRPr>
                    </a:p>
                  </a:txBody>
                  <a:tcPr marL="68580" marR="68580" marT="0" marB="0"/>
                </a:tc>
                <a:tc>
                  <a:txBody>
                    <a:bodyPr/>
                    <a:lstStyle/>
                    <a:p>
                      <a:pPr algn="r">
                        <a:lnSpc>
                          <a:spcPct val="115000"/>
                        </a:lnSpc>
                        <a:spcBef>
                          <a:spcPts val="300"/>
                        </a:spcBef>
                        <a:spcAft>
                          <a:spcPts val="0"/>
                        </a:spcAft>
                      </a:pPr>
                      <a:r>
                        <a:rPr lang="id-ID" sz="1400">
                          <a:effectLst/>
                        </a:rPr>
                        <a:t>Rp.  450</a:t>
                      </a:r>
                      <a:endParaRPr lang="id-ID" sz="2400">
                        <a:effectLst/>
                        <a:latin typeface="Calibri"/>
                        <a:ea typeface="Calibri"/>
                        <a:cs typeface="Times New Roman"/>
                      </a:endParaRPr>
                    </a:p>
                  </a:txBody>
                  <a:tcPr marL="68580" marR="68580" marT="0" marB="0"/>
                </a:tc>
              </a:tr>
              <a:tr h="380466">
                <a:tc>
                  <a:txBody>
                    <a:bodyPr/>
                    <a:lstStyle/>
                    <a:p>
                      <a:pPr>
                        <a:lnSpc>
                          <a:spcPct val="115000"/>
                        </a:lnSpc>
                        <a:spcAft>
                          <a:spcPts val="0"/>
                        </a:spcAft>
                      </a:pPr>
                      <a:r>
                        <a:rPr lang="id-ID" sz="1400">
                          <a:effectLst/>
                        </a:rPr>
                        <a:t>Bunga</a:t>
                      </a:r>
                      <a:endParaRPr lang="id-ID" sz="2400">
                        <a:effectLst/>
                        <a:latin typeface="Calibri"/>
                        <a:ea typeface="Calibri"/>
                        <a:cs typeface="Times New Roman"/>
                      </a:endParaRPr>
                    </a:p>
                  </a:txBody>
                  <a:tcPr marL="68580" marR="68580" marT="0" marB="0"/>
                </a:tc>
                <a:tc>
                  <a:txBody>
                    <a:bodyPr/>
                    <a:lstStyle/>
                    <a:p>
                      <a:pPr algn="r">
                        <a:lnSpc>
                          <a:spcPct val="115000"/>
                        </a:lnSpc>
                        <a:spcBef>
                          <a:spcPts val="300"/>
                        </a:spcBef>
                        <a:spcAft>
                          <a:spcPts val="0"/>
                        </a:spcAft>
                      </a:pPr>
                      <a:r>
                        <a:rPr lang="id-ID" sz="1400" dirty="0">
                          <a:effectLst/>
                        </a:rPr>
                        <a:t>56</a:t>
                      </a:r>
                      <a:endParaRPr lang="id-ID" sz="2400" dirty="0">
                        <a:effectLst/>
                        <a:latin typeface="Calibri"/>
                        <a:ea typeface="Calibri"/>
                        <a:cs typeface="Times New Roman"/>
                      </a:endParaRPr>
                    </a:p>
                  </a:txBody>
                  <a:tcPr marL="68580" marR="68580" marT="0" marB="0"/>
                </a:tc>
                <a:tc>
                  <a:txBody>
                    <a:bodyPr/>
                    <a:lstStyle/>
                    <a:p>
                      <a:pPr algn="r">
                        <a:lnSpc>
                          <a:spcPct val="115000"/>
                        </a:lnSpc>
                        <a:spcBef>
                          <a:spcPts val="300"/>
                        </a:spcBef>
                        <a:spcAft>
                          <a:spcPts val="0"/>
                        </a:spcAft>
                      </a:pPr>
                      <a:r>
                        <a:rPr lang="id-ID" sz="1400">
                          <a:effectLst/>
                        </a:rPr>
                        <a:t>55</a:t>
                      </a:r>
                      <a:endParaRPr lang="id-ID" sz="2400">
                        <a:effectLst/>
                        <a:latin typeface="Calibri"/>
                        <a:ea typeface="Calibri"/>
                        <a:cs typeface="Times New Roman"/>
                      </a:endParaRPr>
                    </a:p>
                  </a:txBody>
                  <a:tcPr marL="68580" marR="68580" marT="0" marB="0"/>
                </a:tc>
              </a:tr>
              <a:tr h="380466">
                <a:tc>
                  <a:txBody>
                    <a:bodyPr/>
                    <a:lstStyle/>
                    <a:p>
                      <a:pPr>
                        <a:lnSpc>
                          <a:spcPct val="115000"/>
                        </a:lnSpc>
                        <a:spcAft>
                          <a:spcPts val="0"/>
                        </a:spcAft>
                      </a:pPr>
                      <a:r>
                        <a:rPr lang="id-ID" sz="1400">
                          <a:effectLst/>
                        </a:rPr>
                        <a:t>Laba sebelum pajak  (EBT)</a:t>
                      </a:r>
                      <a:endParaRPr lang="id-ID" sz="2400">
                        <a:effectLst/>
                        <a:latin typeface="Calibri"/>
                        <a:ea typeface="Calibri"/>
                        <a:cs typeface="Times New Roman"/>
                      </a:endParaRPr>
                    </a:p>
                  </a:txBody>
                  <a:tcPr marL="68580" marR="68580" marT="0" marB="0" anchor="ctr"/>
                </a:tc>
                <a:tc>
                  <a:txBody>
                    <a:bodyPr/>
                    <a:lstStyle/>
                    <a:p>
                      <a:pPr algn="r">
                        <a:lnSpc>
                          <a:spcPct val="115000"/>
                        </a:lnSpc>
                        <a:spcBef>
                          <a:spcPts val="300"/>
                        </a:spcBef>
                        <a:spcAft>
                          <a:spcPts val="0"/>
                        </a:spcAft>
                      </a:pPr>
                      <a:r>
                        <a:rPr lang="id-ID" sz="1400">
                          <a:effectLst/>
                        </a:rPr>
                        <a:t>Rp.  244</a:t>
                      </a:r>
                      <a:endParaRPr lang="id-ID" sz="2400">
                        <a:effectLst/>
                        <a:latin typeface="Calibri"/>
                        <a:ea typeface="Calibri"/>
                        <a:cs typeface="Times New Roman"/>
                      </a:endParaRPr>
                    </a:p>
                  </a:txBody>
                  <a:tcPr marL="68580" marR="68580" marT="0" marB="0"/>
                </a:tc>
                <a:tc>
                  <a:txBody>
                    <a:bodyPr/>
                    <a:lstStyle/>
                    <a:p>
                      <a:pPr algn="r">
                        <a:lnSpc>
                          <a:spcPct val="115000"/>
                        </a:lnSpc>
                        <a:spcBef>
                          <a:spcPts val="300"/>
                        </a:spcBef>
                        <a:spcAft>
                          <a:spcPts val="0"/>
                        </a:spcAft>
                      </a:pPr>
                      <a:r>
                        <a:rPr lang="id-ID" sz="1400" dirty="0">
                          <a:effectLst/>
                        </a:rPr>
                        <a:t>Rp.  395</a:t>
                      </a:r>
                      <a:endParaRPr lang="id-ID" sz="2400" dirty="0">
                        <a:effectLst/>
                        <a:latin typeface="Calibri"/>
                        <a:ea typeface="Calibri"/>
                        <a:cs typeface="Times New Roman"/>
                      </a:endParaRPr>
                    </a:p>
                  </a:txBody>
                  <a:tcPr marL="68580" marR="68580" marT="0" marB="0"/>
                </a:tc>
              </a:tr>
              <a:tr h="395976">
                <a:tc>
                  <a:txBody>
                    <a:bodyPr/>
                    <a:lstStyle/>
                    <a:p>
                      <a:pPr>
                        <a:lnSpc>
                          <a:spcPct val="115000"/>
                        </a:lnSpc>
                        <a:spcAft>
                          <a:spcPts val="0"/>
                        </a:spcAft>
                      </a:pPr>
                      <a:r>
                        <a:rPr lang="id-ID" sz="1400">
                          <a:effectLst/>
                        </a:rPr>
                        <a:t>Pajak</a:t>
                      </a:r>
                      <a:endParaRPr lang="id-ID" sz="2400">
                        <a:effectLst/>
                        <a:latin typeface="Calibri"/>
                        <a:ea typeface="Calibri"/>
                        <a:cs typeface="Times New Roman"/>
                      </a:endParaRPr>
                    </a:p>
                  </a:txBody>
                  <a:tcPr marL="68580" marR="68580" marT="0" marB="0" anchor="ctr"/>
                </a:tc>
                <a:tc>
                  <a:txBody>
                    <a:bodyPr/>
                    <a:lstStyle/>
                    <a:p>
                      <a:pPr algn="r">
                        <a:lnSpc>
                          <a:spcPct val="115000"/>
                        </a:lnSpc>
                        <a:spcBef>
                          <a:spcPts val="300"/>
                        </a:spcBef>
                        <a:spcAft>
                          <a:spcPts val="0"/>
                        </a:spcAft>
                      </a:pPr>
                      <a:r>
                        <a:rPr lang="id-ID" sz="1400">
                          <a:effectLst/>
                        </a:rPr>
                        <a:t>78</a:t>
                      </a:r>
                      <a:endParaRPr lang="id-ID" sz="2400">
                        <a:effectLst/>
                        <a:latin typeface="Calibri"/>
                        <a:ea typeface="Calibri"/>
                        <a:cs typeface="Times New Roman"/>
                      </a:endParaRPr>
                    </a:p>
                  </a:txBody>
                  <a:tcPr marL="68580" marR="68580" marT="0" marB="0"/>
                </a:tc>
                <a:tc>
                  <a:txBody>
                    <a:bodyPr/>
                    <a:lstStyle/>
                    <a:p>
                      <a:pPr algn="r">
                        <a:lnSpc>
                          <a:spcPct val="115000"/>
                        </a:lnSpc>
                        <a:spcBef>
                          <a:spcPts val="300"/>
                        </a:spcBef>
                        <a:spcAft>
                          <a:spcPts val="0"/>
                        </a:spcAft>
                      </a:pPr>
                      <a:r>
                        <a:rPr lang="id-ID" sz="1400" dirty="0">
                          <a:effectLst/>
                        </a:rPr>
                        <a:t>88</a:t>
                      </a:r>
                      <a:endParaRPr lang="id-ID" sz="2400" dirty="0">
                        <a:effectLst/>
                        <a:latin typeface="Calibri"/>
                        <a:ea typeface="Calibri"/>
                        <a:cs typeface="Times New Roman"/>
                      </a:endParaRPr>
                    </a:p>
                  </a:txBody>
                  <a:tcPr marL="68580" marR="68580" marT="0" marB="0"/>
                </a:tc>
              </a:tr>
              <a:tr h="380466">
                <a:tc>
                  <a:txBody>
                    <a:bodyPr/>
                    <a:lstStyle/>
                    <a:p>
                      <a:pPr>
                        <a:lnSpc>
                          <a:spcPct val="115000"/>
                        </a:lnSpc>
                        <a:spcAft>
                          <a:spcPts val="0"/>
                        </a:spcAft>
                      </a:pPr>
                      <a:r>
                        <a:rPr lang="id-ID" sz="1400">
                          <a:effectLst/>
                        </a:rPr>
                        <a:t>Laba setelah pajak  (EAT)</a:t>
                      </a:r>
                      <a:endParaRPr lang="id-ID" sz="2400">
                        <a:effectLst/>
                        <a:latin typeface="Calibri"/>
                        <a:ea typeface="Calibri"/>
                        <a:cs typeface="Times New Roman"/>
                      </a:endParaRPr>
                    </a:p>
                  </a:txBody>
                  <a:tcPr marL="68580" marR="68580" marT="0" marB="0" anchor="ctr"/>
                </a:tc>
                <a:tc>
                  <a:txBody>
                    <a:bodyPr/>
                    <a:lstStyle/>
                    <a:p>
                      <a:pPr algn="r">
                        <a:lnSpc>
                          <a:spcPct val="115000"/>
                        </a:lnSpc>
                        <a:spcBef>
                          <a:spcPts val="300"/>
                        </a:spcBef>
                        <a:spcAft>
                          <a:spcPts val="0"/>
                        </a:spcAft>
                      </a:pPr>
                      <a:r>
                        <a:rPr lang="id-ID" sz="1400" u="sng">
                          <a:effectLst/>
                        </a:rPr>
                        <a:t>Rp.  166</a:t>
                      </a:r>
                      <a:endParaRPr lang="id-ID" sz="2400">
                        <a:effectLst/>
                        <a:latin typeface="Calibri"/>
                        <a:ea typeface="Calibri"/>
                        <a:cs typeface="Times New Roman"/>
                      </a:endParaRPr>
                    </a:p>
                  </a:txBody>
                  <a:tcPr marL="68580" marR="68580" marT="0" marB="0"/>
                </a:tc>
                <a:tc>
                  <a:txBody>
                    <a:bodyPr/>
                    <a:lstStyle/>
                    <a:p>
                      <a:pPr algn="r">
                        <a:lnSpc>
                          <a:spcPct val="115000"/>
                        </a:lnSpc>
                        <a:spcBef>
                          <a:spcPts val="300"/>
                        </a:spcBef>
                        <a:spcAft>
                          <a:spcPts val="0"/>
                        </a:spcAft>
                      </a:pPr>
                      <a:r>
                        <a:rPr lang="id-ID" sz="1400" u="sng" dirty="0">
                          <a:effectLst/>
                        </a:rPr>
                        <a:t>Rp.  310</a:t>
                      </a:r>
                      <a:endParaRPr lang="id-ID" sz="2400" dirty="0">
                        <a:effectLst/>
                        <a:latin typeface="Calibri"/>
                        <a:ea typeface="Calibri"/>
                        <a:cs typeface="Times New Roman"/>
                      </a:endParaRPr>
                    </a:p>
                  </a:txBody>
                  <a:tcPr marL="68580" marR="68580" marT="0" marB="0"/>
                </a:tc>
              </a:tr>
            </a:tbl>
          </a:graphicData>
        </a:graphic>
      </p:graphicFrame>
      <p:sp>
        <p:nvSpPr>
          <p:cNvPr id="5" name="Title 2"/>
          <p:cNvSpPr>
            <a:spLocks noGrp="1"/>
          </p:cNvSpPr>
          <p:nvPr>
            <p:ph type="title"/>
          </p:nvPr>
        </p:nvSpPr>
        <p:spPr/>
        <p:txBody>
          <a:bodyPr>
            <a:normAutofit fontScale="90000"/>
          </a:bodyPr>
          <a:lstStyle/>
          <a:p>
            <a:pPr algn="ctr"/>
            <a:r>
              <a:rPr lang="id-ID" dirty="0">
                <a:effectLst/>
              </a:rPr>
              <a:t>Analisis Commond Size </a:t>
            </a:r>
            <a:r>
              <a:rPr lang="id-ID" dirty="0" smtClean="0">
                <a:effectLst/>
              </a:rPr>
              <a:t/>
            </a:r>
            <a:br>
              <a:rPr lang="id-ID" dirty="0" smtClean="0">
                <a:effectLst/>
              </a:rPr>
            </a:br>
            <a:r>
              <a:rPr lang="id-ID" dirty="0" smtClean="0">
                <a:effectLst/>
              </a:rPr>
              <a:t>dan </a:t>
            </a:r>
            <a:r>
              <a:rPr lang="id-ID" dirty="0">
                <a:effectLst/>
              </a:rPr>
              <a:t>Analisis </a:t>
            </a:r>
            <a:r>
              <a:rPr lang="id-ID" dirty="0" smtClean="0">
                <a:effectLst/>
              </a:rPr>
              <a:t>Index</a:t>
            </a:r>
            <a:endParaRPr lang="id-ID" dirty="0"/>
          </a:p>
        </p:txBody>
      </p:sp>
    </p:spTree>
    <p:extLst>
      <p:ext uri="{BB962C8B-B14F-4D97-AF65-F5344CB8AC3E}">
        <p14:creationId xmlns:p14="http://schemas.microsoft.com/office/powerpoint/2010/main" val="14118818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72008"/>
          </a:xfrm>
        </p:spPr>
        <p:txBody>
          <a:bodyPr>
            <a:normAutofit fontScale="92500"/>
          </a:bodyPr>
          <a:lstStyle/>
          <a:p>
            <a:pPr marL="109728" indent="0">
              <a:buNone/>
            </a:pPr>
            <a:r>
              <a:rPr lang="id-ID" b="1" dirty="0"/>
              <a:t>Pengertian laporan sumber-sumber dan penggunaan dana</a:t>
            </a:r>
            <a:endParaRPr lang="id-ID" dirty="0"/>
          </a:p>
          <a:p>
            <a:r>
              <a:rPr lang="id-ID" dirty="0" smtClean="0"/>
              <a:t>Adalah </a:t>
            </a:r>
            <a:r>
              <a:rPr lang="id-ID" dirty="0"/>
              <a:t>suatu laporan yang menggambarkan dari mana datangnya dan untuk apa dana itu </a:t>
            </a:r>
            <a:r>
              <a:rPr lang="id-ID" dirty="0" smtClean="0"/>
              <a:t>digunakan, dengan kata lain adalah </a:t>
            </a:r>
            <a:r>
              <a:rPr lang="id-ID" dirty="0"/>
              <a:t>untuk mengetahui bagaimana dana digunakan dan bagaimana kebutuhan dana tersebut dibelanjai </a:t>
            </a:r>
            <a:endParaRPr lang="id-ID" dirty="0" smtClean="0"/>
          </a:p>
          <a:p>
            <a:pPr marL="109728" indent="0">
              <a:buNone/>
            </a:pPr>
            <a:r>
              <a:rPr lang="id-ID" b="1" dirty="0"/>
              <a:t>Manfaat laporan sumber-sumber dan penggunaan dana bagi bank</a:t>
            </a:r>
            <a:endParaRPr lang="id-ID" dirty="0"/>
          </a:p>
          <a:p>
            <a:r>
              <a:rPr lang="id-ID" dirty="0" smtClean="0"/>
              <a:t>Untuk dapat mengetahui </a:t>
            </a:r>
            <a:r>
              <a:rPr lang="id-ID" dirty="0"/>
              <a:t>bagaimana perusahaan itu menggunakan dana yang dimilikinya.</a:t>
            </a:r>
          </a:p>
          <a:p>
            <a:endParaRPr lang="id-ID" dirty="0"/>
          </a:p>
        </p:txBody>
      </p:sp>
      <p:sp>
        <p:nvSpPr>
          <p:cNvPr id="3" name="Title 2"/>
          <p:cNvSpPr>
            <a:spLocks noGrp="1"/>
          </p:cNvSpPr>
          <p:nvPr>
            <p:ph type="title"/>
          </p:nvPr>
        </p:nvSpPr>
        <p:spPr/>
        <p:txBody>
          <a:bodyPr>
            <a:normAutofit fontScale="90000"/>
          </a:bodyPr>
          <a:lstStyle/>
          <a:p>
            <a:pPr algn="ctr"/>
            <a:r>
              <a:rPr lang="id-ID" dirty="0">
                <a:effectLst/>
              </a:rPr>
              <a:t>ANALISIS SUMBER </a:t>
            </a:r>
            <a:r>
              <a:rPr lang="id-ID" dirty="0" smtClean="0">
                <a:effectLst/>
              </a:rPr>
              <a:t/>
            </a:r>
            <a:br>
              <a:rPr lang="id-ID" dirty="0" smtClean="0">
                <a:effectLst/>
              </a:rPr>
            </a:br>
            <a:r>
              <a:rPr lang="id-ID" dirty="0" smtClean="0">
                <a:effectLst/>
              </a:rPr>
              <a:t>DAN </a:t>
            </a:r>
            <a:r>
              <a:rPr lang="id-ID" dirty="0">
                <a:effectLst/>
              </a:rPr>
              <a:t>PENGGUNAAN DANA </a:t>
            </a:r>
          </a:p>
        </p:txBody>
      </p:sp>
    </p:spTree>
    <p:extLst>
      <p:ext uri="{BB962C8B-B14F-4D97-AF65-F5344CB8AC3E}">
        <p14:creationId xmlns:p14="http://schemas.microsoft.com/office/powerpoint/2010/main" val="7298010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188032"/>
          </a:xfrm>
        </p:spPr>
        <p:txBody>
          <a:bodyPr>
            <a:normAutofit fontScale="62500" lnSpcReduction="20000"/>
          </a:bodyPr>
          <a:lstStyle/>
          <a:p>
            <a:pPr marL="109728" indent="0">
              <a:buNone/>
            </a:pPr>
            <a:r>
              <a:rPr lang="id-ID" b="1" dirty="0"/>
              <a:t>Langkah-langkah dalam menganalisa sumber-sumber dan penggunaan dana</a:t>
            </a:r>
            <a:endParaRPr lang="id-ID" dirty="0"/>
          </a:p>
          <a:p>
            <a:pPr marL="624078" lvl="0" indent="-514350">
              <a:buAutoNum type="arabicPeriod"/>
            </a:pPr>
            <a:r>
              <a:rPr lang="id-ID" sz="3100" dirty="0" smtClean="0"/>
              <a:t>Penyusunan </a:t>
            </a:r>
            <a:r>
              <a:rPr lang="id-ID" sz="3100" dirty="0"/>
              <a:t>laporan perubahan neraca (statement of balance sheets changes</a:t>
            </a:r>
            <a:r>
              <a:rPr lang="id-ID" sz="3100" dirty="0" smtClean="0"/>
              <a:t>)</a:t>
            </a:r>
          </a:p>
          <a:p>
            <a:pPr marL="624078" indent="-514350">
              <a:buFont typeface="Wingdings 3"/>
              <a:buAutoNum type="arabicPeriod"/>
            </a:pPr>
            <a:r>
              <a:rPr lang="id-ID" sz="3100" dirty="0"/>
              <a:t>Laporan sumber-sumber dan penggunaan </a:t>
            </a:r>
            <a:r>
              <a:rPr lang="id-ID" sz="3100" dirty="0" smtClean="0"/>
              <a:t>dana:</a:t>
            </a:r>
            <a:endParaRPr lang="id-ID" sz="3100" dirty="0"/>
          </a:p>
          <a:p>
            <a:pPr marL="109728" indent="0">
              <a:buNone/>
            </a:pPr>
            <a:r>
              <a:rPr lang="id-ID" b="1" dirty="0" smtClean="0"/>
              <a:t>A. Laporan </a:t>
            </a:r>
            <a:r>
              <a:rPr lang="id-ID" b="1" dirty="0"/>
              <a:t>Sumber-Sumber Dan Penggunaan Dana (Dalam Artian </a:t>
            </a:r>
            <a:r>
              <a:rPr lang="id-ID" b="1" dirty="0" smtClean="0"/>
              <a:t>Kas)</a:t>
            </a:r>
            <a:endParaRPr lang="id-ID" dirty="0"/>
          </a:p>
          <a:p>
            <a:pPr marL="624078" indent="-514350">
              <a:buAutoNum type="romanUcPeriod"/>
            </a:pPr>
            <a:r>
              <a:rPr lang="id-ID" sz="3100" dirty="0" smtClean="0"/>
              <a:t>Langkah-langkah </a:t>
            </a:r>
            <a:r>
              <a:rPr lang="id-ID" sz="3100" dirty="0"/>
              <a:t>menyusun laporan sumber-sumber dan penggunaan </a:t>
            </a:r>
            <a:r>
              <a:rPr lang="id-ID" sz="3100" dirty="0" smtClean="0"/>
              <a:t>dana</a:t>
            </a:r>
          </a:p>
          <a:p>
            <a:pPr marL="1088136" lvl="2" indent="-457200">
              <a:buAutoNum type="arabicPeriod"/>
            </a:pPr>
            <a:r>
              <a:rPr lang="id-ID" sz="3100" dirty="0" smtClean="0"/>
              <a:t>Menyusun </a:t>
            </a:r>
            <a:r>
              <a:rPr lang="id-ID" sz="3100" dirty="0"/>
              <a:t>laporan perubahan neraca, yang menggambarkan perubahan masing-masing elemen neraca antara dua titik waktu yang akan dianalisa (bulanan atau tahunan</a:t>
            </a:r>
            <a:r>
              <a:rPr lang="id-ID" sz="3100" dirty="0" smtClean="0"/>
              <a:t>)</a:t>
            </a:r>
          </a:p>
          <a:p>
            <a:pPr marL="1088136" lvl="2" indent="-457200">
              <a:buAutoNum type="arabicPeriod"/>
            </a:pPr>
            <a:r>
              <a:rPr lang="id-ID" sz="3100" dirty="0" smtClean="0"/>
              <a:t>Mengelompokkan </a:t>
            </a:r>
            <a:r>
              <a:rPr lang="id-ID" sz="3100" dirty="0"/>
              <a:t>perubahan-perubahan dalam golongan perubahan yang memperbesar / memperkecil kas </a:t>
            </a:r>
            <a:endParaRPr lang="id-ID" sz="3100" dirty="0" smtClean="0"/>
          </a:p>
          <a:p>
            <a:pPr marL="1088136" lvl="2" indent="-457200">
              <a:buFont typeface="Wingdings 2"/>
              <a:buAutoNum type="arabicPeriod"/>
            </a:pPr>
            <a:r>
              <a:rPr lang="id-ID" sz="3100" dirty="0"/>
              <a:t>Mengelompokkan elemen-elemen dalam laporan rugi dan laba (laporan laba ditahan) ke dalam golongan yang memperbesar/ memperkecil kas</a:t>
            </a:r>
          </a:p>
          <a:p>
            <a:pPr marL="1088136" lvl="2" indent="-457200">
              <a:buFont typeface="Wingdings 2"/>
              <a:buAutoNum type="arabicPeriod"/>
            </a:pPr>
            <a:r>
              <a:rPr lang="id-ID" sz="3100" dirty="0"/>
              <a:t>Mengadakan konsolidasi dari semua informasi ke dalam laporan sumber-sumber dan penggunaan </a:t>
            </a:r>
            <a:r>
              <a:rPr lang="id-ID" sz="3100" dirty="0" smtClean="0"/>
              <a:t>dana</a:t>
            </a:r>
            <a:endParaRPr lang="id-ID" sz="3100" dirty="0"/>
          </a:p>
          <a:p>
            <a:pPr marL="1088136" lvl="2" indent="-457200">
              <a:buAutoNum type="arabicPeriod"/>
            </a:pPr>
            <a:endParaRPr lang="id-ID" sz="2000" dirty="0"/>
          </a:p>
          <a:p>
            <a:pPr marL="624078" lvl="0" indent="-514350">
              <a:buAutoNum type="arabicPeriod"/>
            </a:pPr>
            <a:endParaRPr lang="id-ID" dirty="0"/>
          </a:p>
          <a:p>
            <a:endParaRPr lang="id-ID" dirty="0"/>
          </a:p>
        </p:txBody>
      </p:sp>
      <p:sp>
        <p:nvSpPr>
          <p:cNvPr id="4" name="Title 2"/>
          <p:cNvSpPr>
            <a:spLocks noGrp="1"/>
          </p:cNvSpPr>
          <p:nvPr>
            <p:ph type="title"/>
          </p:nvPr>
        </p:nvSpPr>
        <p:spPr/>
        <p:txBody>
          <a:bodyPr>
            <a:normAutofit fontScale="90000"/>
          </a:bodyPr>
          <a:lstStyle/>
          <a:p>
            <a:pPr algn="ctr"/>
            <a:r>
              <a:rPr lang="id-ID" dirty="0">
                <a:effectLst/>
              </a:rPr>
              <a:t>ANALISIS SUMBER </a:t>
            </a:r>
            <a:r>
              <a:rPr lang="id-ID" dirty="0" smtClean="0">
                <a:effectLst/>
              </a:rPr>
              <a:t/>
            </a:r>
            <a:br>
              <a:rPr lang="id-ID" dirty="0" smtClean="0">
                <a:effectLst/>
              </a:rPr>
            </a:br>
            <a:r>
              <a:rPr lang="id-ID" dirty="0" smtClean="0">
                <a:effectLst/>
              </a:rPr>
              <a:t>DAN </a:t>
            </a:r>
            <a:r>
              <a:rPr lang="id-ID" dirty="0">
                <a:effectLst/>
              </a:rPr>
              <a:t>PENGGUNAAN DANA </a:t>
            </a:r>
          </a:p>
        </p:txBody>
      </p:sp>
    </p:spTree>
    <p:extLst>
      <p:ext uri="{BB962C8B-B14F-4D97-AF65-F5344CB8AC3E}">
        <p14:creationId xmlns:p14="http://schemas.microsoft.com/office/powerpoint/2010/main" val="31838157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260040"/>
          </a:xfrm>
        </p:spPr>
        <p:txBody>
          <a:bodyPr>
            <a:normAutofit fontScale="92500" lnSpcReduction="20000"/>
          </a:bodyPr>
          <a:lstStyle/>
          <a:p>
            <a:pPr marL="393192" lvl="1" indent="0">
              <a:buNone/>
            </a:pPr>
            <a:r>
              <a:rPr lang="id-ID" b="1" dirty="0" smtClean="0"/>
              <a:t>II. </a:t>
            </a:r>
            <a:r>
              <a:rPr lang="id-ID" sz="2400" dirty="0"/>
              <a:t>Perubahan elemen neraca antara dua saat efeknya memperbesar kas disebut sumber-sumber dana</a:t>
            </a:r>
            <a:endParaRPr lang="id-ID" sz="2000" dirty="0"/>
          </a:p>
          <a:p>
            <a:pPr marL="630936" lvl="2" indent="0">
              <a:buNone/>
            </a:pPr>
            <a:r>
              <a:rPr lang="id-ID" sz="2400" b="1" dirty="0" smtClean="0"/>
              <a:t>1. </a:t>
            </a:r>
            <a:r>
              <a:rPr lang="id-ID" sz="2400" dirty="0" smtClean="0"/>
              <a:t>Berkurangnya </a:t>
            </a:r>
            <a:r>
              <a:rPr lang="id-ID" sz="2400" dirty="0"/>
              <a:t>aktiva lancar selain </a:t>
            </a:r>
            <a:r>
              <a:rPr lang="id-ID" sz="2400" dirty="0" smtClean="0"/>
              <a:t>kas</a:t>
            </a:r>
          </a:p>
          <a:p>
            <a:pPr marL="1088136" lvl="2" indent="-457200">
              <a:buAutoNum type="alphaLcPeriod"/>
            </a:pPr>
            <a:r>
              <a:rPr lang="id-ID" dirty="0" smtClean="0"/>
              <a:t>Berkurangnya </a:t>
            </a:r>
            <a:r>
              <a:rPr lang="id-ID" dirty="0"/>
              <a:t>barang (inventory) terjadi karena terjualnya barang tersebut dan hasil penjualan itu merupakan sumber dana/ kas bagi </a:t>
            </a:r>
            <a:r>
              <a:rPr lang="id-ID" dirty="0" smtClean="0"/>
              <a:t>perusahaan</a:t>
            </a:r>
          </a:p>
          <a:p>
            <a:pPr marL="1088136" lvl="2" indent="-457200">
              <a:buAutoNum type="alphaLcPeriod"/>
            </a:pPr>
            <a:r>
              <a:rPr lang="id-ID" dirty="0"/>
              <a:t>Berkurangnya piutang berarti piutang telah dibayar dan penerimaan piutang merupakan penambahan dana yang diterima oleh perusahaan yang </a:t>
            </a:r>
            <a:r>
              <a:rPr lang="id-ID" dirty="0" smtClean="0"/>
              <a:t>bersangkutan</a:t>
            </a:r>
          </a:p>
          <a:p>
            <a:pPr marL="1088136" lvl="2" indent="-457200">
              <a:buFont typeface="Wingdings 2"/>
              <a:buAutoNum type="alphaLcPeriod"/>
            </a:pPr>
            <a:r>
              <a:rPr lang="id-ID" sz="2000" dirty="0"/>
              <a:t>Berkurangnya surat-surat berharga (efek) berarti efek itu terjual dan hasil penjualan tersebut merupakan sumber dana/ kas bagi </a:t>
            </a:r>
            <a:r>
              <a:rPr lang="id-ID" sz="2000" dirty="0" smtClean="0"/>
              <a:t>perusahaan</a:t>
            </a:r>
            <a:endParaRPr lang="id-ID" sz="2400" dirty="0" smtClean="0"/>
          </a:p>
          <a:p>
            <a:pPr marL="630936" lvl="2" indent="0">
              <a:buNone/>
            </a:pPr>
            <a:r>
              <a:rPr lang="id-ID" sz="2000" b="1" dirty="0" smtClean="0"/>
              <a:t>2.</a:t>
            </a:r>
            <a:r>
              <a:rPr lang="id-ID" sz="2000" dirty="0" smtClean="0"/>
              <a:t> </a:t>
            </a:r>
            <a:r>
              <a:rPr lang="id-ID" sz="2400" dirty="0" smtClean="0"/>
              <a:t>Berkurangnya </a:t>
            </a:r>
            <a:r>
              <a:rPr lang="id-ID" sz="2400" dirty="0"/>
              <a:t>aktiva </a:t>
            </a:r>
            <a:r>
              <a:rPr lang="id-ID" sz="2400" dirty="0" smtClean="0"/>
              <a:t>tetap</a:t>
            </a:r>
          </a:p>
          <a:p>
            <a:pPr marL="973836" lvl="2" indent="-342900">
              <a:buAutoNum type="alphaLcPeriod"/>
            </a:pPr>
            <a:r>
              <a:rPr lang="id-ID" dirty="0" smtClean="0"/>
              <a:t>Berkurangnya </a:t>
            </a:r>
            <a:r>
              <a:rPr lang="id-ID" dirty="0"/>
              <a:t>aktiva tetap bruto berarti sebagian aktiva tetap harus dijual dan hasil penjualannya merupakan sumber </a:t>
            </a:r>
            <a:r>
              <a:rPr lang="id-ID" dirty="0" smtClean="0"/>
              <a:t>dana</a:t>
            </a:r>
          </a:p>
          <a:p>
            <a:pPr marL="973836" lvl="2" indent="-342900">
              <a:buFont typeface="Wingdings 2"/>
              <a:buAutoNum type="alphaLcPeriod"/>
            </a:pPr>
            <a:r>
              <a:rPr lang="id-ID" dirty="0"/>
              <a:t>Berkurangnya aktiva tetap neto  berarti adanya depresiasi dalam tahun yang bersangkutan </a:t>
            </a:r>
          </a:p>
          <a:p>
            <a:pPr marL="630936" lvl="2" indent="0">
              <a:buNone/>
            </a:pPr>
            <a:endParaRPr lang="id-ID" sz="2000" dirty="0" smtClean="0"/>
          </a:p>
          <a:p>
            <a:pPr marL="630936" lvl="2" indent="0">
              <a:buNone/>
            </a:pPr>
            <a:endParaRPr lang="id-ID" sz="2000" dirty="0" smtClean="0"/>
          </a:p>
          <a:p>
            <a:pPr marL="630936" lvl="2" indent="0">
              <a:buNone/>
            </a:pPr>
            <a:endParaRPr lang="id-ID" sz="2000" dirty="0"/>
          </a:p>
          <a:p>
            <a:pPr marL="1088136" lvl="2" indent="-457200">
              <a:buAutoNum type="arabicPeriod"/>
            </a:pPr>
            <a:endParaRPr lang="id-ID" sz="2000" dirty="0"/>
          </a:p>
          <a:p>
            <a:pPr marL="109728" indent="0">
              <a:buNone/>
            </a:pPr>
            <a:endParaRPr lang="id-ID" dirty="0"/>
          </a:p>
        </p:txBody>
      </p:sp>
      <p:sp>
        <p:nvSpPr>
          <p:cNvPr id="3" name="Title 2"/>
          <p:cNvSpPr>
            <a:spLocks noGrp="1"/>
          </p:cNvSpPr>
          <p:nvPr>
            <p:ph type="title"/>
          </p:nvPr>
        </p:nvSpPr>
        <p:spPr>
          <a:xfrm>
            <a:off x="395536" y="260648"/>
            <a:ext cx="8229600" cy="1143000"/>
          </a:xfrm>
        </p:spPr>
        <p:txBody>
          <a:bodyPr>
            <a:noAutofit/>
          </a:bodyPr>
          <a:lstStyle/>
          <a:p>
            <a:pPr algn="ctr"/>
            <a:r>
              <a:rPr lang="id-ID" sz="3200" dirty="0"/>
              <a:t>Laporan Sumber-Sumber Dan Penggunaan Dana (Dalam Artian Kas</a:t>
            </a:r>
            <a:r>
              <a:rPr lang="id-ID" sz="3200" dirty="0" smtClean="0"/>
              <a:t>)</a:t>
            </a:r>
            <a:endParaRPr lang="id-ID" sz="3200" dirty="0"/>
          </a:p>
        </p:txBody>
      </p:sp>
    </p:spTree>
    <p:extLst>
      <p:ext uri="{BB962C8B-B14F-4D97-AF65-F5344CB8AC3E}">
        <p14:creationId xmlns:p14="http://schemas.microsoft.com/office/powerpoint/2010/main" val="11386308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260040"/>
          </a:xfrm>
        </p:spPr>
        <p:txBody>
          <a:bodyPr>
            <a:normAutofit fontScale="92500" lnSpcReduction="20000"/>
          </a:bodyPr>
          <a:lstStyle/>
          <a:p>
            <a:pPr marL="109728" lvl="2" indent="0">
              <a:spcBef>
                <a:spcPts val="400"/>
              </a:spcBef>
              <a:buClr>
                <a:schemeClr val="accent1"/>
              </a:buClr>
              <a:buSzPct val="68000"/>
              <a:buNone/>
            </a:pPr>
            <a:r>
              <a:rPr lang="id-ID" b="1" dirty="0" smtClean="0"/>
              <a:t>3.</a:t>
            </a:r>
            <a:r>
              <a:rPr lang="id-ID" dirty="0" smtClean="0"/>
              <a:t> </a:t>
            </a:r>
            <a:r>
              <a:rPr lang="id-ID" sz="2400" dirty="0"/>
              <a:t>Bertambahnya setiap jenis </a:t>
            </a:r>
            <a:r>
              <a:rPr lang="id-ID" sz="2400" dirty="0" smtClean="0"/>
              <a:t>hutang</a:t>
            </a:r>
          </a:p>
          <a:p>
            <a:pPr marL="109728" lvl="2" indent="0">
              <a:spcBef>
                <a:spcPts val="400"/>
              </a:spcBef>
              <a:buClr>
                <a:schemeClr val="accent1"/>
              </a:buClr>
              <a:buSzPct val="68000"/>
              <a:buNone/>
            </a:pPr>
            <a:r>
              <a:rPr lang="id-ID" sz="2400" dirty="0"/>
              <a:t>Bertambahnya hutang (hutang lancar, hutang jangka panjang) berarti terjadi penambahan dana yang diterima oleh perusahaan yang bersangkutan</a:t>
            </a:r>
          </a:p>
          <a:p>
            <a:pPr marL="109728" lvl="2" indent="0">
              <a:spcBef>
                <a:spcPts val="400"/>
              </a:spcBef>
              <a:buClr>
                <a:schemeClr val="accent1"/>
              </a:buClr>
              <a:buSzPct val="68000"/>
              <a:buNone/>
            </a:pPr>
            <a:r>
              <a:rPr lang="id-ID" sz="2400" b="1" dirty="0" smtClean="0"/>
              <a:t>4.</a:t>
            </a:r>
            <a:r>
              <a:rPr lang="id-ID" sz="2400" dirty="0" smtClean="0"/>
              <a:t> </a:t>
            </a:r>
            <a:r>
              <a:rPr lang="id-ID" sz="2400" dirty="0"/>
              <a:t>Bertambahnya modal</a:t>
            </a:r>
          </a:p>
          <a:p>
            <a:pPr marL="109728" lvl="2" indent="0">
              <a:spcBef>
                <a:spcPts val="400"/>
              </a:spcBef>
              <a:buClr>
                <a:schemeClr val="accent1"/>
              </a:buClr>
              <a:buSzPct val="68000"/>
              <a:buNone/>
            </a:pPr>
            <a:r>
              <a:rPr lang="id-ID" sz="2400" dirty="0"/>
              <a:t>Bertambahnya modal disebabkan adanya emisi saham baru dan hasil penjualan saham baru tersebut merupakan sumber dana</a:t>
            </a:r>
          </a:p>
          <a:p>
            <a:pPr marL="109728" lvl="2" indent="0">
              <a:spcBef>
                <a:spcPts val="400"/>
              </a:spcBef>
              <a:buClr>
                <a:schemeClr val="accent1"/>
              </a:buClr>
              <a:buSzPct val="68000"/>
              <a:buNone/>
            </a:pPr>
            <a:r>
              <a:rPr lang="id-ID" sz="2400" b="1" dirty="0" smtClean="0"/>
              <a:t>5. </a:t>
            </a:r>
            <a:r>
              <a:rPr lang="id-ID" sz="2400" dirty="0"/>
              <a:t>Adanya keuntungan dari operasi perusahaan</a:t>
            </a:r>
          </a:p>
          <a:p>
            <a:pPr marL="109728" lvl="2" indent="0">
              <a:spcBef>
                <a:spcPts val="400"/>
              </a:spcBef>
              <a:buClr>
                <a:schemeClr val="accent1"/>
              </a:buClr>
              <a:buSzPct val="68000"/>
              <a:buNone/>
            </a:pPr>
            <a:r>
              <a:rPr lang="id-ID" sz="2400" dirty="0" smtClean="0"/>
              <a:t>Dengan adanya </a:t>
            </a:r>
            <a:r>
              <a:rPr lang="id-ID" sz="2400" dirty="0"/>
              <a:t>perubahan-perubahan yang efeknya memperkecil dana/ kas, antara </a:t>
            </a:r>
            <a:r>
              <a:rPr lang="id-ID" sz="2400" dirty="0" smtClean="0"/>
              <a:t>lain:</a:t>
            </a:r>
          </a:p>
          <a:p>
            <a:pPr marL="566928" lvl="2" indent="-457200">
              <a:spcBef>
                <a:spcPts val="400"/>
              </a:spcBef>
              <a:buClr>
                <a:schemeClr val="accent1"/>
              </a:buClr>
              <a:buSzPct val="68000"/>
              <a:buAutoNum type="alphaLcPeriod"/>
            </a:pPr>
            <a:r>
              <a:rPr lang="id-ID" sz="2400" dirty="0" smtClean="0"/>
              <a:t>Bertambahnya </a:t>
            </a:r>
            <a:r>
              <a:rPr lang="id-ID" sz="2400" dirty="0"/>
              <a:t>aktiva lancar selain </a:t>
            </a:r>
            <a:r>
              <a:rPr lang="id-ID" sz="2400" dirty="0" smtClean="0"/>
              <a:t>kas</a:t>
            </a:r>
          </a:p>
          <a:p>
            <a:pPr marL="566928" lvl="2" indent="-457200">
              <a:spcBef>
                <a:spcPts val="400"/>
              </a:spcBef>
              <a:buClr>
                <a:schemeClr val="accent1"/>
              </a:buClr>
              <a:buSzPct val="68000"/>
              <a:buFont typeface="Wingdings 2"/>
              <a:buAutoNum type="alphaLcPeriod"/>
            </a:pPr>
            <a:r>
              <a:rPr lang="id-ID" sz="2400" dirty="0"/>
              <a:t>Bertambahnya aktiva tetap</a:t>
            </a:r>
          </a:p>
          <a:p>
            <a:pPr marL="566928" lvl="2" indent="-457200">
              <a:spcBef>
                <a:spcPts val="400"/>
              </a:spcBef>
              <a:buClr>
                <a:schemeClr val="accent1"/>
              </a:buClr>
              <a:buSzPct val="68000"/>
              <a:buFont typeface="Wingdings 2"/>
              <a:buAutoNum type="alphaLcPeriod"/>
            </a:pPr>
            <a:r>
              <a:rPr lang="id-ID" sz="2400" dirty="0"/>
              <a:t>Berkurangnya hutang</a:t>
            </a:r>
          </a:p>
          <a:p>
            <a:pPr marL="566928" lvl="2" indent="-457200">
              <a:spcBef>
                <a:spcPts val="400"/>
              </a:spcBef>
              <a:buClr>
                <a:schemeClr val="accent1"/>
              </a:buClr>
              <a:buSzPct val="68000"/>
              <a:buFont typeface="Wingdings 2"/>
              <a:buAutoNum type="alphaLcPeriod"/>
            </a:pPr>
            <a:r>
              <a:rPr lang="id-ID" sz="2400" dirty="0"/>
              <a:t>Berkurangnya modal</a:t>
            </a:r>
          </a:p>
          <a:p>
            <a:pPr marL="566928" lvl="2" indent="-457200">
              <a:spcBef>
                <a:spcPts val="400"/>
              </a:spcBef>
              <a:buClr>
                <a:schemeClr val="accent1"/>
              </a:buClr>
              <a:buSzPct val="68000"/>
              <a:buFont typeface="Wingdings 2"/>
              <a:buAutoNum type="alphaLcPeriod"/>
            </a:pPr>
            <a:r>
              <a:rPr lang="id-ID" sz="2000" dirty="0"/>
              <a:t>Pembayaran cash deviden</a:t>
            </a:r>
          </a:p>
          <a:p>
            <a:pPr marL="109728" lvl="2" indent="0">
              <a:spcBef>
                <a:spcPts val="400"/>
              </a:spcBef>
              <a:buClr>
                <a:schemeClr val="accent1"/>
              </a:buClr>
              <a:buSzPct val="68000"/>
              <a:buNone/>
            </a:pPr>
            <a:r>
              <a:rPr lang="id-ID" sz="2400" b="1" dirty="0" smtClean="0"/>
              <a:t>6.</a:t>
            </a:r>
            <a:r>
              <a:rPr lang="id-ID" sz="2400" dirty="0" smtClean="0"/>
              <a:t> </a:t>
            </a:r>
            <a:r>
              <a:rPr lang="id-ID" sz="2000" dirty="0"/>
              <a:t>Kerugian operasi </a:t>
            </a:r>
            <a:r>
              <a:rPr lang="id-ID" sz="2000" dirty="0" smtClean="0"/>
              <a:t>perusahaan</a:t>
            </a:r>
            <a:endParaRPr lang="id-ID" sz="2400" dirty="0"/>
          </a:p>
          <a:p>
            <a:pPr marL="109728" lvl="2" indent="0">
              <a:spcBef>
                <a:spcPts val="400"/>
              </a:spcBef>
              <a:buClr>
                <a:schemeClr val="accent1"/>
              </a:buClr>
              <a:buSzPct val="68000"/>
              <a:buNone/>
            </a:pPr>
            <a:endParaRPr lang="id-ID" sz="2400" dirty="0"/>
          </a:p>
          <a:p>
            <a:pPr marL="109728" lvl="2" indent="0">
              <a:spcBef>
                <a:spcPts val="400"/>
              </a:spcBef>
              <a:buClr>
                <a:schemeClr val="accent1"/>
              </a:buClr>
              <a:buSzPct val="68000"/>
              <a:buNone/>
            </a:pPr>
            <a:endParaRPr lang="id-ID" sz="2400" dirty="0" smtClean="0"/>
          </a:p>
          <a:p>
            <a:pPr marL="109728" lvl="2" indent="0">
              <a:spcBef>
                <a:spcPts val="400"/>
              </a:spcBef>
              <a:buClr>
                <a:schemeClr val="accent1"/>
              </a:buClr>
              <a:buSzPct val="68000"/>
              <a:buNone/>
            </a:pPr>
            <a:endParaRPr lang="id-ID" sz="2000" dirty="0"/>
          </a:p>
          <a:p>
            <a:pPr marL="109728" indent="0">
              <a:buNone/>
            </a:pPr>
            <a:endParaRPr lang="id-ID" dirty="0"/>
          </a:p>
        </p:txBody>
      </p:sp>
      <p:sp>
        <p:nvSpPr>
          <p:cNvPr id="3" name="Title 2"/>
          <p:cNvSpPr>
            <a:spLocks noGrp="1"/>
          </p:cNvSpPr>
          <p:nvPr>
            <p:ph type="title"/>
          </p:nvPr>
        </p:nvSpPr>
        <p:spPr/>
        <p:txBody>
          <a:bodyPr>
            <a:noAutofit/>
          </a:bodyPr>
          <a:lstStyle/>
          <a:p>
            <a:pPr algn="ctr"/>
            <a:r>
              <a:rPr lang="id-ID" sz="2400" dirty="0" smtClean="0"/>
              <a:t>Perubahan </a:t>
            </a:r>
            <a:r>
              <a:rPr lang="id-ID" sz="2400" dirty="0"/>
              <a:t>elemen neraca antara dua saat efeknya memperbesar kas disebut sumber-sumber dana</a:t>
            </a:r>
          </a:p>
        </p:txBody>
      </p:sp>
    </p:spTree>
    <p:extLst>
      <p:ext uri="{BB962C8B-B14F-4D97-AF65-F5344CB8AC3E}">
        <p14:creationId xmlns:p14="http://schemas.microsoft.com/office/powerpoint/2010/main" val="37831696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944570541"/>
              </p:ext>
            </p:extLst>
          </p:nvPr>
        </p:nvGraphicFramePr>
        <p:xfrm>
          <a:off x="467544" y="1340768"/>
          <a:ext cx="8280921" cy="5602078"/>
        </p:xfrm>
        <a:graphic>
          <a:graphicData uri="http://schemas.openxmlformats.org/drawingml/2006/table">
            <a:tbl>
              <a:tblPr firstRow="1" firstCol="1" lastRow="1" lastCol="1" bandRow="1" bandCol="1">
                <a:tableStyleId>{5C22544A-7EE6-4342-B048-85BDC9FD1C3A}</a:tableStyleId>
              </a:tblPr>
              <a:tblGrid>
                <a:gridCol w="2905635"/>
                <a:gridCol w="1408650"/>
                <a:gridCol w="1367804"/>
                <a:gridCol w="1299416"/>
                <a:gridCol w="1299416"/>
              </a:tblGrid>
              <a:tr h="764902">
                <a:tc gridSpan="5">
                  <a:txBody>
                    <a:bodyPr/>
                    <a:lstStyle/>
                    <a:p>
                      <a:pPr algn="ctr">
                        <a:lnSpc>
                          <a:spcPct val="115000"/>
                        </a:lnSpc>
                        <a:spcAft>
                          <a:spcPts val="0"/>
                        </a:spcAft>
                      </a:pPr>
                      <a:r>
                        <a:rPr lang="id-ID" sz="1400" dirty="0">
                          <a:effectLst/>
                        </a:rPr>
                        <a:t>PERUSAHAAN PT. RAHAYU</a:t>
                      </a:r>
                      <a:endParaRPr lang="id-ID" sz="2000" dirty="0">
                        <a:effectLst/>
                      </a:endParaRPr>
                    </a:p>
                    <a:p>
                      <a:pPr algn="ctr">
                        <a:lnSpc>
                          <a:spcPct val="115000"/>
                        </a:lnSpc>
                        <a:spcAft>
                          <a:spcPts val="0"/>
                        </a:spcAft>
                      </a:pPr>
                      <a:r>
                        <a:rPr lang="id-ID" sz="1400" dirty="0">
                          <a:effectLst/>
                        </a:rPr>
                        <a:t>LAPORAN PERUBAHAN NERACA 31 DES </a:t>
                      </a:r>
                      <a:r>
                        <a:rPr lang="id-ID" sz="1400" dirty="0" smtClean="0">
                          <a:effectLst/>
                        </a:rPr>
                        <a:t>2012– </a:t>
                      </a:r>
                      <a:r>
                        <a:rPr lang="id-ID" sz="1400" dirty="0">
                          <a:effectLst/>
                        </a:rPr>
                        <a:t>31 DES </a:t>
                      </a:r>
                      <a:r>
                        <a:rPr lang="id-ID" sz="1400" dirty="0" smtClean="0">
                          <a:effectLst/>
                        </a:rPr>
                        <a:t>2013</a:t>
                      </a:r>
                      <a:endParaRPr lang="id-ID" sz="2000" dirty="0">
                        <a:effectLst/>
                      </a:endParaRPr>
                    </a:p>
                    <a:p>
                      <a:pPr algn="ctr">
                        <a:lnSpc>
                          <a:spcPct val="115000"/>
                        </a:lnSpc>
                        <a:spcAft>
                          <a:spcPts val="0"/>
                        </a:spcAft>
                      </a:pPr>
                      <a:r>
                        <a:rPr lang="id-ID" sz="1400" dirty="0">
                          <a:effectLst/>
                        </a:rPr>
                        <a:t>(DALAM </a:t>
                      </a:r>
                      <a:r>
                        <a:rPr lang="id-ID" sz="1400" dirty="0" smtClean="0">
                          <a:effectLst/>
                        </a:rPr>
                        <a:t>JUTA RUPIAH)</a:t>
                      </a:r>
                    </a:p>
                  </a:txBody>
                  <a:tcPr marL="68580" marR="68580" marT="0" marB="0"/>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r h="186511">
                <a:tc rowSpan="2">
                  <a:txBody>
                    <a:bodyPr/>
                    <a:lstStyle/>
                    <a:p>
                      <a:pPr algn="just">
                        <a:lnSpc>
                          <a:spcPct val="115000"/>
                        </a:lnSpc>
                        <a:spcAft>
                          <a:spcPts val="0"/>
                        </a:spcAft>
                      </a:pPr>
                      <a:r>
                        <a:rPr lang="en-US" sz="1200" dirty="0">
                          <a:effectLst/>
                        </a:rPr>
                        <a:t> </a:t>
                      </a:r>
                      <a:endParaRPr lang="id-ID" sz="1800" dirty="0">
                        <a:effectLst/>
                        <a:latin typeface="Calibri"/>
                        <a:ea typeface="Calibri"/>
                        <a:cs typeface="Times New Roman"/>
                      </a:endParaRPr>
                    </a:p>
                  </a:txBody>
                  <a:tcPr marL="68580" marR="68580" marT="0" marB="0"/>
                </a:tc>
                <a:tc rowSpan="2">
                  <a:txBody>
                    <a:bodyPr/>
                    <a:lstStyle/>
                    <a:p>
                      <a:pPr algn="just">
                        <a:lnSpc>
                          <a:spcPct val="115000"/>
                        </a:lnSpc>
                        <a:spcAft>
                          <a:spcPts val="0"/>
                        </a:spcAft>
                      </a:pPr>
                      <a:r>
                        <a:rPr lang="id-ID" sz="1200" dirty="0" smtClean="0">
                          <a:effectLst/>
                        </a:rPr>
                        <a:t>31/12/2012</a:t>
                      </a:r>
                      <a:endParaRPr lang="id-ID" sz="1800" dirty="0">
                        <a:effectLst/>
                        <a:latin typeface="Calibri"/>
                        <a:ea typeface="Calibri"/>
                        <a:cs typeface="Times New Roman"/>
                      </a:endParaRPr>
                    </a:p>
                  </a:txBody>
                  <a:tcPr marL="68580" marR="68580" marT="0" marB="0"/>
                </a:tc>
                <a:tc rowSpan="2">
                  <a:txBody>
                    <a:bodyPr/>
                    <a:lstStyle/>
                    <a:p>
                      <a:pPr algn="just">
                        <a:lnSpc>
                          <a:spcPct val="115000"/>
                        </a:lnSpc>
                        <a:spcAft>
                          <a:spcPts val="0"/>
                        </a:spcAft>
                      </a:pPr>
                      <a:r>
                        <a:rPr lang="id-ID" sz="1200" dirty="0" smtClean="0">
                          <a:effectLst/>
                        </a:rPr>
                        <a:t>31/12/2013</a:t>
                      </a:r>
                      <a:endParaRPr lang="id-ID" sz="1800" dirty="0">
                        <a:effectLst/>
                        <a:latin typeface="Calibri"/>
                        <a:ea typeface="Calibri"/>
                        <a:cs typeface="Times New Roman"/>
                      </a:endParaRPr>
                    </a:p>
                  </a:txBody>
                  <a:tcPr marL="68580" marR="68580" marT="0" marB="0"/>
                </a:tc>
                <a:tc gridSpan="2">
                  <a:txBody>
                    <a:bodyPr/>
                    <a:lstStyle/>
                    <a:p>
                      <a:pPr algn="ctr">
                        <a:lnSpc>
                          <a:spcPct val="115000"/>
                        </a:lnSpc>
                        <a:spcAft>
                          <a:spcPts val="0"/>
                        </a:spcAft>
                      </a:pPr>
                      <a:r>
                        <a:rPr lang="id-ID" sz="1200">
                          <a:effectLst/>
                        </a:rPr>
                        <a:t>Perubahan</a:t>
                      </a:r>
                      <a:endParaRPr lang="id-ID" sz="1800">
                        <a:effectLst/>
                        <a:latin typeface="Calibri"/>
                        <a:ea typeface="Calibri"/>
                        <a:cs typeface="Times New Roman"/>
                      </a:endParaRPr>
                    </a:p>
                  </a:txBody>
                  <a:tcPr marL="68580" marR="68580" marT="0" marB="0"/>
                </a:tc>
                <a:tc hMerge="1">
                  <a:txBody>
                    <a:bodyPr/>
                    <a:lstStyle/>
                    <a:p>
                      <a:endParaRPr lang="id-ID"/>
                    </a:p>
                  </a:txBody>
                  <a:tcPr/>
                </a:tc>
              </a:tr>
              <a:tr h="186511">
                <a:tc vMerge="1">
                  <a:txBody>
                    <a:bodyPr/>
                    <a:lstStyle/>
                    <a:p>
                      <a:endParaRPr lang="id-ID"/>
                    </a:p>
                  </a:txBody>
                  <a:tcPr/>
                </a:tc>
                <a:tc vMerge="1">
                  <a:txBody>
                    <a:bodyPr/>
                    <a:lstStyle/>
                    <a:p>
                      <a:endParaRPr lang="id-ID"/>
                    </a:p>
                  </a:txBody>
                  <a:tcPr/>
                </a:tc>
                <a:tc vMerge="1">
                  <a:txBody>
                    <a:bodyPr/>
                    <a:lstStyle/>
                    <a:p>
                      <a:endParaRPr lang="id-ID"/>
                    </a:p>
                  </a:txBody>
                  <a:tcPr/>
                </a:tc>
                <a:tc>
                  <a:txBody>
                    <a:bodyPr/>
                    <a:lstStyle/>
                    <a:p>
                      <a:pPr algn="ctr">
                        <a:lnSpc>
                          <a:spcPct val="115000"/>
                        </a:lnSpc>
                        <a:spcAft>
                          <a:spcPts val="0"/>
                        </a:spcAft>
                      </a:pPr>
                      <a:r>
                        <a:rPr lang="id-ID" sz="1200">
                          <a:effectLst/>
                        </a:rPr>
                        <a:t>Debet</a:t>
                      </a:r>
                      <a:endParaRPr lang="id-ID" sz="1800">
                        <a:effectLst/>
                        <a:latin typeface="Calibri"/>
                        <a:ea typeface="Calibri"/>
                        <a:cs typeface="Times New Roman"/>
                      </a:endParaRPr>
                    </a:p>
                  </a:txBody>
                  <a:tcPr marL="68580" marR="68580" marT="0" marB="0"/>
                </a:tc>
                <a:tc>
                  <a:txBody>
                    <a:bodyPr/>
                    <a:lstStyle/>
                    <a:p>
                      <a:pPr algn="ctr">
                        <a:lnSpc>
                          <a:spcPct val="115000"/>
                        </a:lnSpc>
                        <a:spcAft>
                          <a:spcPts val="0"/>
                        </a:spcAft>
                      </a:pPr>
                      <a:r>
                        <a:rPr lang="id-ID" sz="1200">
                          <a:effectLst/>
                        </a:rPr>
                        <a:t>Kredit</a:t>
                      </a:r>
                      <a:endParaRPr lang="id-ID" sz="1800">
                        <a:effectLst/>
                        <a:latin typeface="Calibri"/>
                        <a:ea typeface="Calibri"/>
                        <a:cs typeface="Times New Roman"/>
                      </a:endParaRPr>
                    </a:p>
                  </a:txBody>
                  <a:tcPr marL="68580" marR="68580" marT="0" marB="0"/>
                </a:tc>
              </a:tr>
              <a:tr h="186511">
                <a:tc>
                  <a:txBody>
                    <a:bodyPr/>
                    <a:lstStyle/>
                    <a:p>
                      <a:pPr algn="just">
                        <a:lnSpc>
                          <a:spcPct val="115000"/>
                        </a:lnSpc>
                        <a:spcAft>
                          <a:spcPts val="0"/>
                        </a:spcAft>
                      </a:pPr>
                      <a:r>
                        <a:rPr lang="id-ID" sz="1200">
                          <a:effectLst/>
                        </a:rPr>
                        <a:t>AKTIVA</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dirty="0">
                          <a:effectLst/>
                        </a:rPr>
                        <a:t> </a:t>
                      </a:r>
                      <a:endParaRPr lang="id-ID" sz="18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dirty="0">
                          <a:effectLst/>
                        </a:rPr>
                        <a:t> </a:t>
                      </a:r>
                      <a:endParaRPr lang="id-ID" sz="18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800">
                        <a:effectLst/>
                        <a:latin typeface="Calibri"/>
                        <a:ea typeface="Calibri"/>
                        <a:cs typeface="Times New Roman"/>
                      </a:endParaRPr>
                    </a:p>
                  </a:txBody>
                  <a:tcPr marL="68580" marR="68580" marT="0" marB="0"/>
                </a:tc>
              </a:tr>
              <a:tr h="186511">
                <a:tc>
                  <a:txBody>
                    <a:bodyPr/>
                    <a:lstStyle/>
                    <a:p>
                      <a:pPr algn="just">
                        <a:lnSpc>
                          <a:spcPct val="115000"/>
                        </a:lnSpc>
                        <a:spcAft>
                          <a:spcPts val="0"/>
                        </a:spcAft>
                      </a:pPr>
                      <a:r>
                        <a:rPr lang="id-ID" sz="1200">
                          <a:effectLst/>
                        </a:rPr>
                        <a:t>Kas</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600</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dirty="0">
                          <a:effectLst/>
                        </a:rPr>
                        <a:t>Rp.       700</a:t>
                      </a:r>
                      <a:endParaRPr lang="id-ID" sz="18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dirty="0">
                          <a:effectLst/>
                        </a:rPr>
                        <a:t>Rp.     100</a:t>
                      </a:r>
                      <a:endParaRPr lang="id-ID" sz="18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a:t>
                      </a:r>
                      <a:endParaRPr lang="id-ID" sz="1800">
                        <a:effectLst/>
                        <a:latin typeface="Calibri"/>
                        <a:ea typeface="Calibri"/>
                        <a:cs typeface="Times New Roman"/>
                      </a:endParaRPr>
                    </a:p>
                  </a:txBody>
                  <a:tcPr marL="68580" marR="68580" marT="0" marB="0"/>
                </a:tc>
              </a:tr>
              <a:tr h="186511">
                <a:tc>
                  <a:txBody>
                    <a:bodyPr/>
                    <a:lstStyle/>
                    <a:p>
                      <a:pPr algn="just">
                        <a:lnSpc>
                          <a:spcPct val="115000"/>
                        </a:lnSpc>
                        <a:spcAft>
                          <a:spcPts val="0"/>
                        </a:spcAft>
                      </a:pPr>
                      <a:r>
                        <a:rPr lang="id-ID" sz="1200">
                          <a:effectLst/>
                        </a:rPr>
                        <a:t>Efek</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700</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500</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200</a:t>
                      </a:r>
                      <a:endParaRPr lang="id-ID" sz="1800">
                        <a:effectLst/>
                        <a:latin typeface="Calibri"/>
                        <a:ea typeface="Calibri"/>
                        <a:cs typeface="Times New Roman"/>
                      </a:endParaRPr>
                    </a:p>
                  </a:txBody>
                  <a:tcPr marL="68580" marR="68580" marT="0" marB="0"/>
                </a:tc>
              </a:tr>
              <a:tr h="186511">
                <a:tc>
                  <a:txBody>
                    <a:bodyPr/>
                    <a:lstStyle/>
                    <a:p>
                      <a:pPr algn="just">
                        <a:lnSpc>
                          <a:spcPct val="115000"/>
                        </a:lnSpc>
                        <a:spcAft>
                          <a:spcPts val="0"/>
                        </a:spcAft>
                      </a:pPr>
                      <a:r>
                        <a:rPr lang="id-ID" sz="1200">
                          <a:effectLst/>
                        </a:rPr>
                        <a:t>Piutang</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1.200</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1.000</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dirty="0">
                          <a:effectLst/>
                        </a:rPr>
                        <a:t>Rp.         -</a:t>
                      </a:r>
                      <a:endParaRPr lang="id-ID" sz="18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200</a:t>
                      </a:r>
                      <a:endParaRPr lang="id-ID" sz="1800">
                        <a:effectLst/>
                        <a:latin typeface="Calibri"/>
                        <a:ea typeface="Calibri"/>
                        <a:cs typeface="Times New Roman"/>
                      </a:endParaRPr>
                    </a:p>
                  </a:txBody>
                  <a:tcPr marL="68580" marR="68580" marT="0" marB="0"/>
                </a:tc>
              </a:tr>
              <a:tr h="186511">
                <a:tc>
                  <a:txBody>
                    <a:bodyPr/>
                    <a:lstStyle/>
                    <a:p>
                      <a:pPr algn="just">
                        <a:lnSpc>
                          <a:spcPct val="115000"/>
                        </a:lnSpc>
                        <a:spcAft>
                          <a:spcPts val="0"/>
                        </a:spcAft>
                      </a:pPr>
                      <a:r>
                        <a:rPr lang="id-ID" sz="1200">
                          <a:effectLst/>
                        </a:rPr>
                        <a:t>Barang</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2.200</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2.600</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400</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a:t>
                      </a:r>
                      <a:endParaRPr lang="id-ID" sz="1800">
                        <a:effectLst/>
                        <a:latin typeface="Calibri"/>
                        <a:ea typeface="Calibri"/>
                        <a:cs typeface="Times New Roman"/>
                      </a:endParaRPr>
                    </a:p>
                  </a:txBody>
                  <a:tcPr marL="68580" marR="68580" marT="0" marB="0"/>
                </a:tc>
              </a:tr>
              <a:tr h="186511">
                <a:tc>
                  <a:txBody>
                    <a:bodyPr/>
                    <a:lstStyle/>
                    <a:p>
                      <a:pPr algn="just">
                        <a:lnSpc>
                          <a:spcPct val="115000"/>
                        </a:lnSpc>
                        <a:spcAft>
                          <a:spcPts val="0"/>
                        </a:spcAft>
                      </a:pPr>
                      <a:r>
                        <a:rPr lang="id-ID" sz="1200">
                          <a:effectLst/>
                        </a:rPr>
                        <a:t>Mesin</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4.000</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5.000</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1.000</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a:t>
                      </a:r>
                      <a:endParaRPr lang="id-ID" sz="1800">
                        <a:effectLst/>
                        <a:latin typeface="Calibri"/>
                        <a:ea typeface="Calibri"/>
                        <a:cs typeface="Times New Roman"/>
                      </a:endParaRPr>
                    </a:p>
                  </a:txBody>
                  <a:tcPr marL="68580" marR="68580" marT="0" marB="0"/>
                </a:tc>
              </a:tr>
              <a:tr h="186511">
                <a:tc>
                  <a:txBody>
                    <a:bodyPr/>
                    <a:lstStyle/>
                    <a:p>
                      <a:pPr algn="just">
                        <a:lnSpc>
                          <a:spcPct val="115000"/>
                        </a:lnSpc>
                        <a:spcAft>
                          <a:spcPts val="0"/>
                        </a:spcAft>
                      </a:pPr>
                      <a:r>
                        <a:rPr lang="id-ID" sz="1200">
                          <a:effectLst/>
                        </a:rPr>
                        <a:t>Akum. depresiasi mesin</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(400)</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(600)</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dirty="0">
                          <a:effectLst/>
                        </a:rPr>
                        <a:t>Rp.         -</a:t>
                      </a:r>
                      <a:endParaRPr lang="id-ID" sz="18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200</a:t>
                      </a:r>
                      <a:endParaRPr lang="id-ID" sz="1800">
                        <a:effectLst/>
                        <a:latin typeface="Calibri"/>
                        <a:ea typeface="Calibri"/>
                        <a:cs typeface="Times New Roman"/>
                      </a:endParaRPr>
                    </a:p>
                  </a:txBody>
                  <a:tcPr marL="68580" marR="68580" marT="0" marB="0"/>
                </a:tc>
              </a:tr>
              <a:tr h="186511">
                <a:tc>
                  <a:txBody>
                    <a:bodyPr/>
                    <a:lstStyle/>
                    <a:p>
                      <a:pPr algn="just">
                        <a:lnSpc>
                          <a:spcPct val="115000"/>
                        </a:lnSpc>
                        <a:spcAft>
                          <a:spcPts val="0"/>
                        </a:spcAft>
                      </a:pPr>
                      <a:r>
                        <a:rPr lang="id-ID" sz="1200">
                          <a:effectLst/>
                        </a:rPr>
                        <a:t>Bangunan</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4.000</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4.000</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dirty="0">
                          <a:effectLst/>
                        </a:rPr>
                        <a:t>Rp.         -</a:t>
                      </a:r>
                      <a:endParaRPr lang="id-ID" sz="1800" dirty="0">
                        <a:effectLst/>
                        <a:latin typeface="Calibri"/>
                        <a:ea typeface="Calibri"/>
                        <a:cs typeface="Times New Roman"/>
                      </a:endParaRPr>
                    </a:p>
                  </a:txBody>
                  <a:tcPr marL="68580" marR="68580" marT="0" marB="0"/>
                </a:tc>
              </a:tr>
              <a:tr h="186511">
                <a:tc>
                  <a:txBody>
                    <a:bodyPr/>
                    <a:lstStyle/>
                    <a:p>
                      <a:pPr algn="just">
                        <a:lnSpc>
                          <a:spcPct val="115000"/>
                        </a:lnSpc>
                        <a:spcAft>
                          <a:spcPts val="0"/>
                        </a:spcAft>
                      </a:pPr>
                      <a:r>
                        <a:rPr lang="id-ID" sz="1200">
                          <a:effectLst/>
                        </a:rPr>
                        <a:t>Akum. depresiasi bangunan</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(600)</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(900)</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dirty="0">
                          <a:effectLst/>
                        </a:rPr>
                        <a:t>Rp.     300</a:t>
                      </a:r>
                      <a:endParaRPr lang="id-ID" sz="1800" dirty="0">
                        <a:effectLst/>
                        <a:latin typeface="Calibri"/>
                        <a:ea typeface="Calibri"/>
                        <a:cs typeface="Times New Roman"/>
                      </a:endParaRPr>
                    </a:p>
                  </a:txBody>
                  <a:tcPr marL="68580" marR="68580" marT="0" marB="0"/>
                </a:tc>
              </a:tr>
              <a:tr h="186511">
                <a:tc>
                  <a:txBody>
                    <a:bodyPr/>
                    <a:lstStyle/>
                    <a:p>
                      <a:pPr algn="just">
                        <a:lnSpc>
                          <a:spcPct val="115000"/>
                        </a:lnSpc>
                        <a:spcAft>
                          <a:spcPts val="0"/>
                        </a:spcAft>
                      </a:pPr>
                      <a:r>
                        <a:rPr lang="id-ID" sz="1200">
                          <a:effectLst/>
                        </a:rPr>
                        <a:t>Tanah</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2.300</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3.700</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1.400</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a:t>
                      </a:r>
                      <a:endParaRPr lang="id-ID" sz="1800">
                        <a:effectLst/>
                        <a:latin typeface="Calibri"/>
                        <a:ea typeface="Calibri"/>
                        <a:cs typeface="Times New Roman"/>
                      </a:endParaRPr>
                    </a:p>
                  </a:txBody>
                  <a:tcPr marL="68580" marR="68580" marT="0" marB="0"/>
                </a:tc>
              </a:tr>
              <a:tr h="186511">
                <a:tc>
                  <a:txBody>
                    <a:bodyPr/>
                    <a:lstStyle/>
                    <a:p>
                      <a:pPr algn="just">
                        <a:lnSpc>
                          <a:spcPct val="115000"/>
                        </a:lnSpc>
                        <a:spcAft>
                          <a:spcPts val="0"/>
                        </a:spcAft>
                      </a:pPr>
                      <a:r>
                        <a:rPr lang="id-ID" sz="1200">
                          <a:effectLst/>
                        </a:rPr>
                        <a:t>Jumlah Aktiva</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14.000</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16.000</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800">
                        <a:effectLst/>
                        <a:latin typeface="Calibri"/>
                        <a:ea typeface="Calibri"/>
                        <a:cs typeface="Times New Roman"/>
                      </a:endParaRPr>
                    </a:p>
                  </a:txBody>
                  <a:tcPr marL="68580" marR="68580" marT="0" marB="0"/>
                </a:tc>
              </a:tr>
              <a:tr h="186511">
                <a:tc>
                  <a:txBody>
                    <a:bodyPr/>
                    <a:lstStyle/>
                    <a:p>
                      <a:pPr algn="just">
                        <a:lnSpc>
                          <a:spcPct val="115000"/>
                        </a:lnSpc>
                        <a:spcAft>
                          <a:spcPts val="0"/>
                        </a:spcAft>
                      </a:pPr>
                      <a:r>
                        <a:rPr lang="en-US" sz="1200">
                          <a:effectLst/>
                        </a:rPr>
                        <a:t> </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800">
                        <a:effectLst/>
                        <a:latin typeface="Calibri"/>
                        <a:ea typeface="Calibri"/>
                        <a:cs typeface="Times New Roman"/>
                      </a:endParaRPr>
                    </a:p>
                  </a:txBody>
                  <a:tcPr marL="68580" marR="68580" marT="0" marB="0"/>
                </a:tc>
              </a:tr>
              <a:tr h="186511">
                <a:tc>
                  <a:txBody>
                    <a:bodyPr/>
                    <a:lstStyle/>
                    <a:p>
                      <a:pPr algn="just">
                        <a:lnSpc>
                          <a:spcPct val="115000"/>
                        </a:lnSpc>
                        <a:spcAft>
                          <a:spcPts val="0"/>
                        </a:spcAft>
                      </a:pPr>
                      <a:r>
                        <a:rPr lang="id-ID" sz="1200">
                          <a:effectLst/>
                        </a:rPr>
                        <a:t>HUTANG &amp; MODAL </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800">
                        <a:effectLst/>
                        <a:latin typeface="Calibri"/>
                        <a:ea typeface="Calibri"/>
                        <a:cs typeface="Times New Roman"/>
                      </a:endParaRPr>
                    </a:p>
                  </a:txBody>
                  <a:tcPr marL="68580" marR="68580" marT="0" marB="0"/>
                </a:tc>
              </a:tr>
              <a:tr h="186511">
                <a:tc>
                  <a:txBody>
                    <a:bodyPr/>
                    <a:lstStyle/>
                    <a:p>
                      <a:pPr algn="just">
                        <a:lnSpc>
                          <a:spcPct val="115000"/>
                        </a:lnSpc>
                        <a:spcAft>
                          <a:spcPts val="0"/>
                        </a:spcAft>
                      </a:pPr>
                      <a:r>
                        <a:rPr lang="id-ID" sz="1200">
                          <a:effectLst/>
                        </a:rPr>
                        <a:t>Hutang perniagaan</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1.500</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1.000</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500</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dirty="0">
                          <a:effectLst/>
                        </a:rPr>
                        <a:t>Rp.         -</a:t>
                      </a:r>
                      <a:endParaRPr lang="id-ID" sz="1800" dirty="0">
                        <a:effectLst/>
                        <a:latin typeface="Calibri"/>
                        <a:ea typeface="Calibri"/>
                        <a:cs typeface="Times New Roman"/>
                      </a:endParaRPr>
                    </a:p>
                  </a:txBody>
                  <a:tcPr marL="68580" marR="68580" marT="0" marB="0"/>
                </a:tc>
              </a:tr>
              <a:tr h="186511">
                <a:tc>
                  <a:txBody>
                    <a:bodyPr/>
                    <a:lstStyle/>
                    <a:p>
                      <a:pPr algn="just">
                        <a:lnSpc>
                          <a:spcPct val="115000"/>
                        </a:lnSpc>
                        <a:spcAft>
                          <a:spcPts val="0"/>
                        </a:spcAft>
                      </a:pPr>
                      <a:r>
                        <a:rPr lang="id-ID" sz="1200">
                          <a:effectLst/>
                        </a:rPr>
                        <a:t>Hutang wesel</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1.000</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1.200</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200</a:t>
                      </a:r>
                      <a:endParaRPr lang="id-ID" sz="1800">
                        <a:effectLst/>
                        <a:latin typeface="Calibri"/>
                        <a:ea typeface="Calibri"/>
                        <a:cs typeface="Times New Roman"/>
                      </a:endParaRPr>
                    </a:p>
                  </a:txBody>
                  <a:tcPr marL="68580" marR="68580" marT="0" marB="0"/>
                </a:tc>
              </a:tr>
              <a:tr h="186511">
                <a:tc>
                  <a:txBody>
                    <a:bodyPr/>
                    <a:lstStyle/>
                    <a:p>
                      <a:pPr algn="just">
                        <a:lnSpc>
                          <a:spcPct val="115000"/>
                        </a:lnSpc>
                        <a:spcAft>
                          <a:spcPts val="0"/>
                        </a:spcAft>
                      </a:pPr>
                      <a:r>
                        <a:rPr lang="id-ID" sz="1200">
                          <a:effectLst/>
                        </a:rPr>
                        <a:t>10 % obligasi</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4.500</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6.000</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1.500</a:t>
                      </a:r>
                      <a:endParaRPr lang="id-ID" sz="1800">
                        <a:effectLst/>
                        <a:latin typeface="Calibri"/>
                        <a:ea typeface="Calibri"/>
                        <a:cs typeface="Times New Roman"/>
                      </a:endParaRPr>
                    </a:p>
                  </a:txBody>
                  <a:tcPr marL="68580" marR="68580" marT="0" marB="0"/>
                </a:tc>
              </a:tr>
              <a:tr h="186511">
                <a:tc>
                  <a:txBody>
                    <a:bodyPr/>
                    <a:lstStyle/>
                    <a:p>
                      <a:pPr algn="just">
                        <a:lnSpc>
                          <a:spcPct val="115000"/>
                        </a:lnSpc>
                        <a:spcAft>
                          <a:spcPts val="0"/>
                        </a:spcAft>
                      </a:pPr>
                      <a:r>
                        <a:rPr lang="id-ID" sz="1200">
                          <a:effectLst/>
                        </a:rPr>
                        <a:t>Modal saham</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5.000</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5.000</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a:t>
                      </a:r>
                      <a:endParaRPr lang="id-ID" sz="1800">
                        <a:effectLst/>
                        <a:latin typeface="Calibri"/>
                        <a:ea typeface="Calibri"/>
                        <a:cs typeface="Times New Roman"/>
                      </a:endParaRPr>
                    </a:p>
                  </a:txBody>
                  <a:tcPr marL="68580" marR="68580" marT="0" marB="0"/>
                </a:tc>
              </a:tr>
              <a:tr h="186511">
                <a:tc>
                  <a:txBody>
                    <a:bodyPr/>
                    <a:lstStyle/>
                    <a:p>
                      <a:pPr algn="just">
                        <a:lnSpc>
                          <a:spcPct val="115000"/>
                        </a:lnSpc>
                        <a:spcAft>
                          <a:spcPts val="0"/>
                        </a:spcAft>
                      </a:pPr>
                      <a:r>
                        <a:rPr lang="id-ID" sz="1200">
                          <a:effectLst/>
                        </a:rPr>
                        <a:t>Surplus modal</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1.000</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1.000</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dirty="0">
                          <a:effectLst/>
                        </a:rPr>
                        <a:t>Rp.         -</a:t>
                      </a:r>
                      <a:endParaRPr lang="id-ID" sz="1800" dirty="0">
                        <a:effectLst/>
                        <a:latin typeface="Calibri"/>
                        <a:ea typeface="Calibri"/>
                        <a:cs typeface="Times New Roman"/>
                      </a:endParaRPr>
                    </a:p>
                  </a:txBody>
                  <a:tcPr marL="68580" marR="68580" marT="0" marB="0"/>
                </a:tc>
              </a:tr>
              <a:tr h="186511">
                <a:tc>
                  <a:txBody>
                    <a:bodyPr/>
                    <a:lstStyle/>
                    <a:p>
                      <a:pPr algn="just">
                        <a:lnSpc>
                          <a:spcPct val="115000"/>
                        </a:lnSpc>
                        <a:spcAft>
                          <a:spcPts val="0"/>
                        </a:spcAft>
                      </a:pPr>
                      <a:r>
                        <a:rPr lang="id-ID" sz="1200">
                          <a:effectLst/>
                        </a:rPr>
                        <a:t>Laba ditahan</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1.000</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1.800</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800</a:t>
                      </a:r>
                      <a:endParaRPr lang="id-ID" sz="1800">
                        <a:effectLst/>
                        <a:latin typeface="Calibri"/>
                        <a:ea typeface="Calibri"/>
                        <a:cs typeface="Times New Roman"/>
                      </a:endParaRPr>
                    </a:p>
                  </a:txBody>
                  <a:tcPr marL="68580" marR="68580" marT="0" marB="0"/>
                </a:tc>
              </a:tr>
              <a:tr h="186511">
                <a:tc>
                  <a:txBody>
                    <a:bodyPr/>
                    <a:lstStyle/>
                    <a:p>
                      <a:pPr algn="just">
                        <a:lnSpc>
                          <a:spcPct val="115000"/>
                        </a:lnSpc>
                        <a:spcAft>
                          <a:spcPts val="0"/>
                        </a:spcAft>
                      </a:pPr>
                      <a:r>
                        <a:rPr lang="id-ID" sz="1200">
                          <a:effectLst/>
                        </a:rPr>
                        <a:t>Jumlah Hutang &amp; Modal</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14.000</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16.000</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dirty="0">
                          <a:effectLst/>
                        </a:rPr>
                        <a:t> </a:t>
                      </a:r>
                      <a:endParaRPr lang="id-ID" sz="1800" dirty="0">
                        <a:effectLst/>
                        <a:latin typeface="Calibri"/>
                        <a:ea typeface="Calibri"/>
                        <a:cs typeface="Times New Roman"/>
                      </a:endParaRPr>
                    </a:p>
                  </a:txBody>
                  <a:tcPr marL="68580" marR="68580" marT="0" marB="0"/>
                </a:tc>
              </a:tr>
              <a:tr h="186511">
                <a:tc>
                  <a:txBody>
                    <a:bodyPr/>
                    <a:lstStyle/>
                    <a:p>
                      <a:pPr algn="just">
                        <a:lnSpc>
                          <a:spcPct val="115000"/>
                        </a:lnSpc>
                        <a:spcAft>
                          <a:spcPts val="0"/>
                        </a:spcAft>
                      </a:pPr>
                      <a:r>
                        <a:rPr lang="id-ID" sz="1200">
                          <a:effectLst/>
                        </a:rPr>
                        <a:t>Jumlah</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3.400</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dirty="0">
                          <a:effectLst/>
                        </a:rPr>
                        <a:t>Rp.  3.400</a:t>
                      </a:r>
                      <a:endParaRPr lang="id-ID" sz="1800" dirty="0">
                        <a:effectLst/>
                        <a:latin typeface="Calibri"/>
                        <a:ea typeface="Calibri"/>
                        <a:cs typeface="Times New Roman"/>
                      </a:endParaRPr>
                    </a:p>
                  </a:txBody>
                  <a:tcPr marL="68580" marR="68580" marT="0" marB="0"/>
                </a:tc>
              </a:tr>
            </a:tbl>
          </a:graphicData>
        </a:graphic>
      </p:graphicFrame>
      <p:sp>
        <p:nvSpPr>
          <p:cNvPr id="3" name="Title 2"/>
          <p:cNvSpPr>
            <a:spLocks noGrp="1"/>
          </p:cNvSpPr>
          <p:nvPr>
            <p:ph type="title"/>
          </p:nvPr>
        </p:nvSpPr>
        <p:spPr/>
        <p:txBody>
          <a:bodyPr>
            <a:normAutofit fontScale="90000"/>
          </a:bodyPr>
          <a:lstStyle/>
          <a:p>
            <a:pPr algn="ctr"/>
            <a:r>
              <a:rPr lang="id-ID" dirty="0">
                <a:effectLst/>
              </a:rPr>
              <a:t>Contoh laporan sumber-sumber dan penggunaan dana</a:t>
            </a:r>
            <a:endParaRPr lang="id-ID" dirty="0"/>
          </a:p>
        </p:txBody>
      </p:sp>
    </p:spTree>
    <p:extLst>
      <p:ext uri="{BB962C8B-B14F-4D97-AF65-F5344CB8AC3E}">
        <p14:creationId xmlns:p14="http://schemas.microsoft.com/office/powerpoint/2010/main" val="38491218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188032"/>
          </a:xfrm>
        </p:spPr>
        <p:txBody>
          <a:bodyPr/>
          <a:lstStyle/>
          <a:p>
            <a:pPr marL="109728" indent="0">
              <a:buNone/>
            </a:pPr>
            <a:r>
              <a:rPr lang="id-ID" sz="2000" dirty="0"/>
              <a:t>Selama tahun 2013, Perusahaan PT. Rahayu mendapatkan keuntungan netto sesudah pajak sebesar Rp. 1.500.000 dan dibayarkan sebagai cash deviden sebesar Rp. 700.000</a:t>
            </a:r>
          </a:p>
          <a:p>
            <a:pPr marL="109728" indent="0">
              <a:buNone/>
            </a:pPr>
            <a:endParaRPr lang="id-ID" dirty="0"/>
          </a:p>
        </p:txBody>
      </p:sp>
      <p:sp>
        <p:nvSpPr>
          <p:cNvPr id="4" name="Title 2"/>
          <p:cNvSpPr>
            <a:spLocks noGrp="1"/>
          </p:cNvSpPr>
          <p:nvPr>
            <p:ph type="title"/>
          </p:nvPr>
        </p:nvSpPr>
        <p:spPr/>
        <p:txBody>
          <a:bodyPr>
            <a:normAutofit fontScale="90000"/>
          </a:bodyPr>
          <a:lstStyle/>
          <a:p>
            <a:pPr algn="ctr"/>
            <a:r>
              <a:rPr lang="id-ID" dirty="0">
                <a:effectLst/>
              </a:rPr>
              <a:t>Contoh laporan sumber-sumber dan penggunaan dana</a:t>
            </a:r>
            <a:endParaRPr lang="id-ID" dirty="0"/>
          </a:p>
        </p:txBody>
      </p:sp>
      <p:graphicFrame>
        <p:nvGraphicFramePr>
          <p:cNvPr id="5" name="Table 4"/>
          <p:cNvGraphicFramePr>
            <a:graphicFrameLocks noGrp="1"/>
          </p:cNvGraphicFramePr>
          <p:nvPr>
            <p:extLst>
              <p:ext uri="{D42A27DB-BD31-4B8C-83A1-F6EECF244321}">
                <p14:modId xmlns:p14="http://schemas.microsoft.com/office/powerpoint/2010/main" val="3777696364"/>
              </p:ext>
            </p:extLst>
          </p:nvPr>
        </p:nvGraphicFramePr>
        <p:xfrm>
          <a:off x="899591" y="2452117"/>
          <a:ext cx="7560841" cy="4397034"/>
        </p:xfrm>
        <a:graphic>
          <a:graphicData uri="http://schemas.openxmlformats.org/drawingml/2006/table">
            <a:tbl>
              <a:tblPr firstRow="1" lastRow="1" bandRow="1">
                <a:tableStyleId>{5C22544A-7EE6-4342-B048-85BDC9FD1C3A}</a:tableStyleId>
              </a:tblPr>
              <a:tblGrid>
                <a:gridCol w="2551016"/>
                <a:gridCol w="1075729"/>
                <a:gridCol w="2766161"/>
                <a:gridCol w="1167935"/>
              </a:tblGrid>
              <a:tr h="1145546">
                <a:tc gridSpan="4">
                  <a:txBody>
                    <a:bodyPr/>
                    <a:lstStyle/>
                    <a:p>
                      <a:pPr algn="ctr">
                        <a:lnSpc>
                          <a:spcPct val="115000"/>
                        </a:lnSpc>
                        <a:spcAft>
                          <a:spcPts val="0"/>
                        </a:spcAft>
                      </a:pPr>
                      <a:r>
                        <a:rPr lang="id-ID" sz="1400" dirty="0">
                          <a:effectLst/>
                        </a:rPr>
                        <a:t>PERUSAHAAN PT. RAHAYU</a:t>
                      </a:r>
                    </a:p>
                    <a:p>
                      <a:pPr algn="ctr">
                        <a:lnSpc>
                          <a:spcPct val="115000"/>
                        </a:lnSpc>
                        <a:spcAft>
                          <a:spcPts val="0"/>
                        </a:spcAft>
                      </a:pPr>
                      <a:r>
                        <a:rPr lang="id-ID" sz="1400" dirty="0">
                          <a:effectLst/>
                        </a:rPr>
                        <a:t>LAPORAN SUMBER-SUMBER DAN PENGGUNAAN DANA</a:t>
                      </a:r>
                    </a:p>
                    <a:p>
                      <a:pPr algn="ctr">
                        <a:lnSpc>
                          <a:spcPct val="115000"/>
                        </a:lnSpc>
                        <a:spcAft>
                          <a:spcPts val="0"/>
                        </a:spcAft>
                      </a:pPr>
                      <a:r>
                        <a:rPr lang="id-ID" sz="1400" dirty="0">
                          <a:effectLst/>
                        </a:rPr>
                        <a:t>31 DESEMBER 2012 – 31 DESEMBER 2013</a:t>
                      </a:r>
                    </a:p>
                    <a:p>
                      <a:pPr algn="ctr">
                        <a:lnSpc>
                          <a:spcPct val="115000"/>
                        </a:lnSpc>
                        <a:spcAft>
                          <a:spcPts val="0"/>
                        </a:spcAft>
                      </a:pPr>
                      <a:r>
                        <a:rPr lang="id-ID" sz="1400" dirty="0">
                          <a:effectLst/>
                        </a:rPr>
                        <a:t>(DALAM </a:t>
                      </a:r>
                      <a:r>
                        <a:rPr lang="id-ID" sz="1400" dirty="0" smtClean="0">
                          <a:effectLst/>
                        </a:rPr>
                        <a:t>JUTA </a:t>
                      </a:r>
                      <a:r>
                        <a:rPr lang="id-ID" sz="1400" dirty="0">
                          <a:effectLst/>
                        </a:rPr>
                        <a:t>RUPIAH)</a:t>
                      </a:r>
                    </a:p>
                    <a:p>
                      <a:pPr algn="just">
                        <a:lnSpc>
                          <a:spcPct val="115000"/>
                        </a:lnSpc>
                        <a:spcAft>
                          <a:spcPts val="0"/>
                        </a:spcAft>
                      </a:pPr>
                      <a:r>
                        <a:rPr lang="en-US" sz="1100" dirty="0">
                          <a:effectLst/>
                        </a:rPr>
                        <a:t> </a:t>
                      </a:r>
                      <a:endParaRPr lang="id-ID" sz="1100" dirty="0">
                        <a:effectLst/>
                        <a:latin typeface="Calibri"/>
                        <a:ea typeface="Calibri"/>
                        <a:cs typeface="Times New Roman"/>
                      </a:endParaRPr>
                    </a:p>
                  </a:txBody>
                  <a:tcPr marL="68580" marR="68580" marT="0" marB="0"/>
                </a:tc>
                <a:tc hMerge="1">
                  <a:txBody>
                    <a:bodyPr/>
                    <a:lstStyle/>
                    <a:p>
                      <a:endParaRPr lang="id-ID"/>
                    </a:p>
                  </a:txBody>
                  <a:tcPr/>
                </a:tc>
                <a:tc hMerge="1">
                  <a:txBody>
                    <a:bodyPr/>
                    <a:lstStyle/>
                    <a:p>
                      <a:endParaRPr lang="id-ID"/>
                    </a:p>
                  </a:txBody>
                  <a:tcPr/>
                </a:tc>
                <a:tc hMerge="1">
                  <a:txBody>
                    <a:bodyPr/>
                    <a:lstStyle/>
                    <a:p>
                      <a:endParaRPr lang="id-ID"/>
                    </a:p>
                  </a:txBody>
                  <a:tcPr/>
                </a:tc>
              </a:tr>
              <a:tr h="232809">
                <a:tc gridSpan="2">
                  <a:txBody>
                    <a:bodyPr/>
                    <a:lstStyle/>
                    <a:p>
                      <a:pPr algn="ctr">
                        <a:lnSpc>
                          <a:spcPct val="115000"/>
                        </a:lnSpc>
                        <a:spcAft>
                          <a:spcPts val="0"/>
                        </a:spcAft>
                      </a:pPr>
                      <a:r>
                        <a:rPr lang="id-ID" sz="1400" dirty="0">
                          <a:effectLst/>
                        </a:rPr>
                        <a:t>Sumber-Sumber</a:t>
                      </a:r>
                      <a:endParaRPr lang="id-ID" sz="1400" dirty="0">
                        <a:effectLst/>
                        <a:latin typeface="Calibri"/>
                        <a:ea typeface="Calibri"/>
                        <a:cs typeface="Times New Roman"/>
                      </a:endParaRPr>
                    </a:p>
                  </a:txBody>
                  <a:tcPr marL="68580" marR="68580" marT="0" marB="0"/>
                </a:tc>
                <a:tc hMerge="1">
                  <a:txBody>
                    <a:bodyPr/>
                    <a:lstStyle/>
                    <a:p>
                      <a:endParaRPr lang="id-ID"/>
                    </a:p>
                  </a:txBody>
                  <a:tcPr/>
                </a:tc>
                <a:tc rowSpan="2" gridSpan="2">
                  <a:txBody>
                    <a:bodyPr/>
                    <a:lstStyle/>
                    <a:p>
                      <a:pPr algn="ctr">
                        <a:lnSpc>
                          <a:spcPct val="115000"/>
                        </a:lnSpc>
                        <a:spcBef>
                          <a:spcPts val="600"/>
                        </a:spcBef>
                        <a:spcAft>
                          <a:spcPts val="0"/>
                        </a:spcAft>
                      </a:pPr>
                      <a:r>
                        <a:rPr lang="id-ID" sz="1400">
                          <a:effectLst/>
                        </a:rPr>
                        <a:t>Penggunaan</a:t>
                      </a:r>
                      <a:endParaRPr lang="id-ID" sz="1400">
                        <a:effectLst/>
                        <a:latin typeface="Calibri"/>
                        <a:ea typeface="Calibri"/>
                        <a:cs typeface="Times New Roman"/>
                      </a:endParaRPr>
                    </a:p>
                  </a:txBody>
                  <a:tcPr marL="68580" marR="68580" marT="0" marB="0"/>
                </a:tc>
                <a:tc rowSpan="2" hMerge="1">
                  <a:txBody>
                    <a:bodyPr/>
                    <a:lstStyle/>
                    <a:p>
                      <a:endParaRPr lang="id-ID"/>
                    </a:p>
                  </a:txBody>
                  <a:tcPr/>
                </a:tc>
              </a:tr>
              <a:tr h="232809">
                <a:tc gridSpan="2">
                  <a:txBody>
                    <a:bodyPr/>
                    <a:lstStyle/>
                    <a:p>
                      <a:pPr algn="just">
                        <a:lnSpc>
                          <a:spcPct val="115000"/>
                        </a:lnSpc>
                        <a:spcAft>
                          <a:spcPts val="0"/>
                        </a:spcAft>
                      </a:pPr>
                      <a:r>
                        <a:rPr lang="id-ID" sz="1400" dirty="0">
                          <a:effectLst/>
                        </a:rPr>
                        <a:t>Dana berasal dari operasi :</a:t>
                      </a:r>
                      <a:endParaRPr lang="id-ID" sz="1400" dirty="0">
                        <a:effectLst/>
                        <a:latin typeface="Calibri"/>
                        <a:ea typeface="Calibri"/>
                        <a:cs typeface="Times New Roman"/>
                      </a:endParaRPr>
                    </a:p>
                  </a:txBody>
                  <a:tcPr marL="68580" marR="68580" marT="0" marB="0"/>
                </a:tc>
                <a:tc hMerge="1">
                  <a:txBody>
                    <a:bodyPr/>
                    <a:lstStyle/>
                    <a:p>
                      <a:endParaRPr lang="id-ID"/>
                    </a:p>
                  </a:txBody>
                  <a:tcPr/>
                </a:tc>
                <a:tc gridSpan="2" vMerge="1">
                  <a:txBody>
                    <a:bodyPr/>
                    <a:lstStyle/>
                    <a:p>
                      <a:endParaRPr lang="id-ID"/>
                    </a:p>
                  </a:txBody>
                  <a:tcPr/>
                </a:tc>
                <a:tc hMerge="1" vMerge="1">
                  <a:txBody>
                    <a:bodyPr/>
                    <a:lstStyle/>
                    <a:p>
                      <a:endParaRPr lang="id-ID"/>
                    </a:p>
                  </a:txBody>
                  <a:tcPr/>
                </a:tc>
              </a:tr>
              <a:tr h="373556">
                <a:tc>
                  <a:txBody>
                    <a:bodyPr/>
                    <a:lstStyle/>
                    <a:p>
                      <a:pPr algn="just">
                        <a:lnSpc>
                          <a:spcPct val="115000"/>
                        </a:lnSpc>
                        <a:spcAft>
                          <a:spcPts val="0"/>
                        </a:spcAft>
                      </a:pPr>
                      <a:r>
                        <a:rPr lang="id-ID" sz="1400">
                          <a:effectLst/>
                        </a:rPr>
                        <a:t>Keuntungan neto</a:t>
                      </a:r>
                      <a:endParaRPr lang="id-ID" sz="14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a:effectLst/>
                        </a:rPr>
                        <a:t>Rp.  1.500</a:t>
                      </a:r>
                      <a:endParaRPr lang="id-ID" sz="14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dirty="0">
                          <a:effectLst/>
                        </a:rPr>
                        <a:t>Cash deviden</a:t>
                      </a:r>
                      <a:endParaRPr lang="id-ID" sz="14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a:effectLst/>
                        </a:rPr>
                        <a:t>Rp.     700</a:t>
                      </a:r>
                      <a:endParaRPr lang="id-ID" sz="1400">
                        <a:effectLst/>
                        <a:latin typeface="Calibri"/>
                        <a:ea typeface="Calibri"/>
                        <a:cs typeface="Times New Roman"/>
                      </a:endParaRPr>
                    </a:p>
                  </a:txBody>
                  <a:tcPr marL="68580" marR="68580" marT="0" marB="0"/>
                </a:tc>
              </a:tr>
              <a:tr h="373556">
                <a:tc>
                  <a:txBody>
                    <a:bodyPr/>
                    <a:lstStyle/>
                    <a:p>
                      <a:pPr algn="just">
                        <a:lnSpc>
                          <a:spcPct val="115000"/>
                        </a:lnSpc>
                        <a:spcAft>
                          <a:spcPts val="0"/>
                        </a:spcAft>
                      </a:pPr>
                      <a:r>
                        <a:rPr lang="id-ID" sz="1400">
                          <a:effectLst/>
                        </a:rPr>
                        <a:t>Depresiasi</a:t>
                      </a:r>
                      <a:endParaRPr lang="id-ID" sz="14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a:effectLst/>
                        </a:rPr>
                        <a:t>Rp.     500</a:t>
                      </a:r>
                      <a:endParaRPr lang="id-ID" sz="14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dirty="0">
                          <a:effectLst/>
                        </a:rPr>
                        <a:t>Bertambahnya mesin</a:t>
                      </a:r>
                      <a:endParaRPr lang="id-ID" sz="14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a:effectLst/>
                        </a:rPr>
                        <a:t>Rp.  1.000</a:t>
                      </a:r>
                      <a:endParaRPr lang="id-ID" sz="1400">
                        <a:effectLst/>
                        <a:latin typeface="Calibri"/>
                        <a:ea typeface="Calibri"/>
                        <a:cs typeface="Times New Roman"/>
                      </a:endParaRPr>
                    </a:p>
                  </a:txBody>
                  <a:tcPr marL="68580" marR="68580" marT="0" marB="0"/>
                </a:tc>
              </a:tr>
              <a:tr h="373556">
                <a:tc>
                  <a:txBody>
                    <a:bodyPr/>
                    <a:lstStyle/>
                    <a:p>
                      <a:pPr algn="just">
                        <a:lnSpc>
                          <a:spcPct val="115000"/>
                        </a:lnSpc>
                        <a:spcAft>
                          <a:spcPts val="0"/>
                        </a:spcAft>
                      </a:pPr>
                      <a:r>
                        <a:rPr lang="id-ID" sz="1400">
                          <a:effectLst/>
                        </a:rPr>
                        <a:t>Berkurangnya efek</a:t>
                      </a:r>
                      <a:endParaRPr lang="id-ID" sz="14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a:effectLst/>
                        </a:rPr>
                        <a:t>Rp.     200</a:t>
                      </a:r>
                      <a:endParaRPr lang="id-ID" sz="14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dirty="0">
                          <a:effectLst/>
                        </a:rPr>
                        <a:t>Bertambahnya tanah</a:t>
                      </a:r>
                      <a:endParaRPr lang="id-ID" sz="14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a:effectLst/>
                        </a:rPr>
                        <a:t>Rp.  1.400</a:t>
                      </a:r>
                      <a:endParaRPr lang="id-ID" sz="1400">
                        <a:effectLst/>
                        <a:latin typeface="Calibri"/>
                        <a:ea typeface="Calibri"/>
                        <a:cs typeface="Times New Roman"/>
                      </a:endParaRPr>
                    </a:p>
                  </a:txBody>
                  <a:tcPr marL="68580" marR="68580" marT="0" marB="0"/>
                </a:tc>
              </a:tr>
              <a:tr h="373556">
                <a:tc>
                  <a:txBody>
                    <a:bodyPr/>
                    <a:lstStyle/>
                    <a:p>
                      <a:pPr algn="just">
                        <a:lnSpc>
                          <a:spcPct val="115000"/>
                        </a:lnSpc>
                        <a:spcAft>
                          <a:spcPts val="0"/>
                        </a:spcAft>
                      </a:pPr>
                      <a:r>
                        <a:rPr lang="id-ID" sz="1400">
                          <a:effectLst/>
                        </a:rPr>
                        <a:t>Bekurangnya piutang</a:t>
                      </a:r>
                      <a:endParaRPr lang="id-ID" sz="14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a:effectLst/>
                        </a:rPr>
                        <a:t>Rp.     200</a:t>
                      </a:r>
                      <a:endParaRPr lang="id-ID" sz="14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dirty="0">
                          <a:effectLst/>
                        </a:rPr>
                        <a:t>Bertambahnya barang</a:t>
                      </a:r>
                      <a:endParaRPr lang="id-ID" sz="14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a:effectLst/>
                        </a:rPr>
                        <a:t>Rp.     400</a:t>
                      </a:r>
                      <a:endParaRPr lang="id-ID" sz="1400">
                        <a:effectLst/>
                        <a:latin typeface="Calibri"/>
                        <a:ea typeface="Calibri"/>
                        <a:cs typeface="Times New Roman"/>
                      </a:endParaRPr>
                    </a:p>
                  </a:txBody>
                  <a:tcPr marL="68580" marR="68580" marT="0" marB="0"/>
                </a:tc>
              </a:tr>
              <a:tr h="473465">
                <a:tc>
                  <a:txBody>
                    <a:bodyPr/>
                    <a:lstStyle/>
                    <a:p>
                      <a:pPr algn="just">
                        <a:lnSpc>
                          <a:spcPct val="115000"/>
                        </a:lnSpc>
                        <a:spcAft>
                          <a:spcPts val="0"/>
                        </a:spcAft>
                      </a:pPr>
                      <a:r>
                        <a:rPr lang="id-ID" sz="1400">
                          <a:effectLst/>
                        </a:rPr>
                        <a:t>Bertambahnya hutang wesel</a:t>
                      </a:r>
                      <a:endParaRPr lang="id-ID" sz="14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a:effectLst/>
                        </a:rPr>
                        <a:t>Rp.     200</a:t>
                      </a:r>
                      <a:endParaRPr lang="id-ID" sz="14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a:effectLst/>
                        </a:rPr>
                        <a:t>Berkurangnya hut. perniagaan</a:t>
                      </a:r>
                      <a:endParaRPr lang="id-ID" sz="14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dirty="0">
                          <a:effectLst/>
                        </a:rPr>
                        <a:t>Rp.     500</a:t>
                      </a:r>
                      <a:endParaRPr lang="id-ID" sz="1400" dirty="0">
                        <a:effectLst/>
                        <a:latin typeface="Calibri"/>
                        <a:ea typeface="Calibri"/>
                        <a:cs typeface="Times New Roman"/>
                      </a:endParaRPr>
                    </a:p>
                  </a:txBody>
                  <a:tcPr marL="68580" marR="68580" marT="0" marB="0"/>
                </a:tc>
              </a:tr>
              <a:tr h="373556">
                <a:tc>
                  <a:txBody>
                    <a:bodyPr/>
                    <a:lstStyle/>
                    <a:p>
                      <a:pPr algn="just">
                        <a:lnSpc>
                          <a:spcPct val="115000"/>
                        </a:lnSpc>
                        <a:spcAft>
                          <a:spcPts val="0"/>
                        </a:spcAft>
                      </a:pPr>
                      <a:r>
                        <a:rPr lang="id-ID" sz="1400">
                          <a:effectLst/>
                        </a:rPr>
                        <a:t>Bertambahnya obligasi</a:t>
                      </a:r>
                      <a:endParaRPr lang="id-ID" sz="14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a:effectLst/>
                        </a:rPr>
                        <a:t>Rp.  1.500</a:t>
                      </a:r>
                      <a:endParaRPr lang="id-ID" sz="14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dirty="0">
                          <a:effectLst/>
                        </a:rPr>
                        <a:t>Bertambahnya kas</a:t>
                      </a:r>
                      <a:endParaRPr lang="id-ID" sz="14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dirty="0">
                          <a:effectLst/>
                        </a:rPr>
                        <a:t>Rp.     100</a:t>
                      </a:r>
                      <a:endParaRPr lang="id-ID" sz="1400" dirty="0">
                        <a:effectLst/>
                        <a:latin typeface="Calibri"/>
                        <a:ea typeface="Calibri"/>
                        <a:cs typeface="Times New Roman"/>
                      </a:endParaRPr>
                    </a:p>
                  </a:txBody>
                  <a:tcPr marL="68580" marR="68580" marT="0" marB="0"/>
                </a:tc>
              </a:tr>
              <a:tr h="373556">
                <a:tc>
                  <a:txBody>
                    <a:bodyPr/>
                    <a:lstStyle/>
                    <a:p>
                      <a:pPr algn="just">
                        <a:lnSpc>
                          <a:spcPct val="115000"/>
                        </a:lnSpc>
                        <a:spcAft>
                          <a:spcPts val="0"/>
                        </a:spcAft>
                      </a:pPr>
                      <a:r>
                        <a:rPr lang="en-US" sz="1400">
                          <a:effectLst/>
                        </a:rPr>
                        <a:t> </a:t>
                      </a:r>
                      <a:endParaRPr lang="id-ID" sz="14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a:effectLst/>
                        </a:rPr>
                        <a:t>Rp.  4.100</a:t>
                      </a:r>
                      <a:endParaRPr lang="id-ID" sz="14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400">
                          <a:effectLst/>
                        </a:rPr>
                        <a:t> </a:t>
                      </a:r>
                      <a:endParaRPr lang="id-ID" sz="14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dirty="0">
                          <a:effectLst/>
                        </a:rPr>
                        <a:t>Rp.  4.100</a:t>
                      </a:r>
                      <a:endParaRPr lang="id-ID" sz="14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40657948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260040"/>
          </a:xfrm>
        </p:spPr>
        <p:txBody>
          <a:bodyPr/>
          <a:lstStyle/>
          <a:p>
            <a:pPr marL="109728" lvl="0" indent="0">
              <a:buNone/>
            </a:pPr>
            <a:r>
              <a:rPr lang="id-ID" sz="2000" b="1" dirty="0" smtClean="0"/>
              <a:t>B. Laporan </a:t>
            </a:r>
            <a:r>
              <a:rPr lang="id-ID" sz="2000" b="1" dirty="0"/>
              <a:t>Sumber-Sumber Dan Penggunaan Dana (Dalam Artian Modal Kerja</a:t>
            </a:r>
            <a:r>
              <a:rPr lang="id-ID" sz="2000" b="1" dirty="0" smtClean="0"/>
              <a:t>)</a:t>
            </a:r>
            <a:endParaRPr lang="id-ID" sz="2000" dirty="0"/>
          </a:p>
          <a:p>
            <a:r>
              <a:rPr lang="id-ID" sz="2000" dirty="0"/>
              <a:t>Dalam kenyataannya selain membuat  laporan sumber dan penggunaan dana atas dasar kas, perusahaan juga membuat laporan sumber dan penggunaan dana atas dasar modal kerja (statements of sources and uses of working capital).</a:t>
            </a:r>
          </a:p>
          <a:p>
            <a:pPr marL="109728" indent="0">
              <a:buNone/>
            </a:pPr>
            <a:r>
              <a:rPr lang="id-ID" dirty="0" smtClean="0"/>
              <a:t>Contoh</a:t>
            </a:r>
          </a:p>
          <a:p>
            <a:endParaRPr lang="id-ID" dirty="0"/>
          </a:p>
        </p:txBody>
      </p:sp>
      <p:sp>
        <p:nvSpPr>
          <p:cNvPr id="4" name="Title 2"/>
          <p:cNvSpPr>
            <a:spLocks noGrp="1"/>
          </p:cNvSpPr>
          <p:nvPr>
            <p:ph type="title"/>
          </p:nvPr>
        </p:nvSpPr>
        <p:spPr/>
        <p:txBody>
          <a:bodyPr>
            <a:normAutofit fontScale="90000"/>
          </a:bodyPr>
          <a:lstStyle/>
          <a:p>
            <a:pPr algn="ctr"/>
            <a:r>
              <a:rPr lang="id-ID" dirty="0">
                <a:effectLst/>
              </a:rPr>
              <a:t>ANALISIS SUMBER </a:t>
            </a:r>
            <a:r>
              <a:rPr lang="id-ID" dirty="0" smtClean="0">
                <a:effectLst/>
              </a:rPr>
              <a:t/>
            </a:r>
            <a:br>
              <a:rPr lang="id-ID" dirty="0" smtClean="0">
                <a:effectLst/>
              </a:rPr>
            </a:br>
            <a:r>
              <a:rPr lang="id-ID" dirty="0" smtClean="0">
                <a:effectLst/>
              </a:rPr>
              <a:t>DAN </a:t>
            </a:r>
            <a:r>
              <a:rPr lang="id-ID" dirty="0">
                <a:effectLst/>
              </a:rPr>
              <a:t>PENGGUNAAN DANA </a:t>
            </a:r>
          </a:p>
        </p:txBody>
      </p:sp>
      <p:graphicFrame>
        <p:nvGraphicFramePr>
          <p:cNvPr id="5" name="Table 4"/>
          <p:cNvGraphicFramePr>
            <a:graphicFrameLocks noGrp="1"/>
          </p:cNvGraphicFramePr>
          <p:nvPr>
            <p:extLst>
              <p:ext uri="{D42A27DB-BD31-4B8C-83A1-F6EECF244321}">
                <p14:modId xmlns:p14="http://schemas.microsoft.com/office/powerpoint/2010/main" val="2290533265"/>
              </p:ext>
            </p:extLst>
          </p:nvPr>
        </p:nvGraphicFramePr>
        <p:xfrm>
          <a:off x="647056" y="3861048"/>
          <a:ext cx="7128792" cy="2805834"/>
        </p:xfrm>
        <a:graphic>
          <a:graphicData uri="http://schemas.openxmlformats.org/drawingml/2006/table">
            <a:tbl>
              <a:tblPr firstRow="1" firstCol="1" lastRow="1" lastCol="1" bandRow="1" bandCol="1">
                <a:tableStyleId>{5C22544A-7EE6-4342-B048-85BDC9FD1C3A}</a:tableStyleId>
              </a:tblPr>
              <a:tblGrid>
                <a:gridCol w="2237738"/>
                <a:gridCol w="1438545"/>
                <a:gridCol w="2077899"/>
                <a:gridCol w="1374610"/>
              </a:tblGrid>
              <a:tr h="307158">
                <a:tc gridSpan="2">
                  <a:txBody>
                    <a:bodyPr/>
                    <a:lstStyle/>
                    <a:p>
                      <a:pPr algn="ctr">
                        <a:lnSpc>
                          <a:spcPct val="115000"/>
                        </a:lnSpc>
                        <a:spcAft>
                          <a:spcPts val="0"/>
                        </a:spcAft>
                      </a:pPr>
                      <a:r>
                        <a:rPr lang="id-ID" sz="1400" dirty="0">
                          <a:effectLst/>
                        </a:rPr>
                        <a:t>Aktiva Lancar</a:t>
                      </a:r>
                      <a:endParaRPr lang="id-ID" sz="1400" dirty="0">
                        <a:effectLst/>
                        <a:latin typeface="Calibri"/>
                        <a:ea typeface="Calibri"/>
                        <a:cs typeface="Times New Roman"/>
                      </a:endParaRPr>
                    </a:p>
                  </a:txBody>
                  <a:tcPr marL="68580" marR="68580" marT="0" marB="0"/>
                </a:tc>
                <a:tc hMerge="1">
                  <a:txBody>
                    <a:bodyPr/>
                    <a:lstStyle/>
                    <a:p>
                      <a:endParaRPr lang="id-ID"/>
                    </a:p>
                  </a:txBody>
                  <a:tcPr/>
                </a:tc>
                <a:tc gridSpan="2">
                  <a:txBody>
                    <a:bodyPr/>
                    <a:lstStyle/>
                    <a:p>
                      <a:pPr algn="ctr">
                        <a:lnSpc>
                          <a:spcPct val="115000"/>
                        </a:lnSpc>
                        <a:spcAft>
                          <a:spcPts val="0"/>
                        </a:spcAft>
                      </a:pPr>
                      <a:r>
                        <a:rPr lang="id-ID" sz="1400">
                          <a:effectLst/>
                        </a:rPr>
                        <a:t>Hutang Lancar</a:t>
                      </a:r>
                      <a:endParaRPr lang="id-ID" sz="1400">
                        <a:effectLst/>
                        <a:latin typeface="Calibri"/>
                        <a:ea typeface="Calibri"/>
                        <a:cs typeface="Times New Roman"/>
                      </a:endParaRPr>
                    </a:p>
                  </a:txBody>
                  <a:tcPr marL="68580" marR="68580" marT="0" marB="0"/>
                </a:tc>
                <a:tc hMerge="1">
                  <a:txBody>
                    <a:bodyPr/>
                    <a:lstStyle/>
                    <a:p>
                      <a:endParaRPr lang="id-ID"/>
                    </a:p>
                  </a:txBody>
                  <a:tcPr/>
                </a:tc>
              </a:tr>
              <a:tr h="624669">
                <a:tc>
                  <a:txBody>
                    <a:bodyPr/>
                    <a:lstStyle/>
                    <a:p>
                      <a:pPr algn="just">
                        <a:lnSpc>
                          <a:spcPct val="115000"/>
                        </a:lnSpc>
                        <a:spcAft>
                          <a:spcPts val="0"/>
                        </a:spcAft>
                      </a:pPr>
                      <a:r>
                        <a:rPr lang="id-ID" sz="1400">
                          <a:effectLst/>
                        </a:rPr>
                        <a:t>Kas</a:t>
                      </a:r>
                      <a:endParaRPr lang="id-ID" sz="14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dirty="0">
                          <a:effectLst/>
                        </a:rPr>
                        <a:t>Rp.  100.000</a:t>
                      </a:r>
                      <a:endParaRPr lang="id-ID" sz="14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dirty="0">
                          <a:effectLst/>
                        </a:rPr>
                        <a:t>Hutang perniagaan</a:t>
                      </a:r>
                      <a:endParaRPr lang="id-ID" sz="14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a:effectLst/>
                        </a:rPr>
                        <a:t>Rp.  200.000</a:t>
                      </a:r>
                      <a:endParaRPr lang="id-ID" sz="1400">
                        <a:effectLst/>
                        <a:latin typeface="Calibri"/>
                        <a:ea typeface="Calibri"/>
                        <a:cs typeface="Times New Roman"/>
                      </a:endParaRPr>
                    </a:p>
                  </a:txBody>
                  <a:tcPr marL="68580" marR="68580" marT="0" marB="0"/>
                </a:tc>
              </a:tr>
              <a:tr h="624669">
                <a:tc>
                  <a:txBody>
                    <a:bodyPr/>
                    <a:lstStyle/>
                    <a:p>
                      <a:pPr algn="just">
                        <a:lnSpc>
                          <a:spcPct val="115000"/>
                        </a:lnSpc>
                        <a:spcAft>
                          <a:spcPts val="0"/>
                        </a:spcAft>
                      </a:pPr>
                      <a:r>
                        <a:rPr lang="id-ID" sz="1400">
                          <a:effectLst/>
                        </a:rPr>
                        <a:t>Piutang</a:t>
                      </a:r>
                      <a:endParaRPr lang="id-ID" sz="14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dirty="0">
                          <a:effectLst/>
                        </a:rPr>
                        <a:t>Rp.  200.000</a:t>
                      </a:r>
                      <a:endParaRPr lang="id-ID" sz="14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dirty="0">
                          <a:effectLst/>
                        </a:rPr>
                        <a:t>Hutang wesel</a:t>
                      </a:r>
                      <a:endParaRPr lang="id-ID" sz="14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a:effectLst/>
                        </a:rPr>
                        <a:t>Rp.  100.000</a:t>
                      </a:r>
                      <a:endParaRPr lang="id-ID" sz="1400">
                        <a:effectLst/>
                        <a:latin typeface="Calibri"/>
                        <a:ea typeface="Calibri"/>
                        <a:cs typeface="Times New Roman"/>
                      </a:endParaRPr>
                    </a:p>
                  </a:txBody>
                  <a:tcPr marL="68580" marR="68580" marT="0" marB="0"/>
                </a:tc>
              </a:tr>
              <a:tr h="624669">
                <a:tc>
                  <a:txBody>
                    <a:bodyPr/>
                    <a:lstStyle/>
                    <a:p>
                      <a:pPr algn="just">
                        <a:lnSpc>
                          <a:spcPct val="115000"/>
                        </a:lnSpc>
                        <a:spcAft>
                          <a:spcPts val="0"/>
                        </a:spcAft>
                      </a:pPr>
                      <a:r>
                        <a:rPr lang="id-ID" sz="1400">
                          <a:effectLst/>
                        </a:rPr>
                        <a:t>Inventory</a:t>
                      </a:r>
                      <a:endParaRPr lang="id-ID" sz="14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a:effectLst/>
                        </a:rPr>
                        <a:t>Rp.  300.000</a:t>
                      </a:r>
                      <a:endParaRPr lang="id-ID" sz="14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dirty="0">
                          <a:effectLst/>
                        </a:rPr>
                        <a:t>Modal kerja</a:t>
                      </a:r>
                      <a:endParaRPr lang="id-ID" sz="14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dirty="0">
                          <a:effectLst/>
                        </a:rPr>
                        <a:t>Rp.  300.000</a:t>
                      </a:r>
                      <a:endParaRPr lang="id-ID" sz="1400" dirty="0">
                        <a:effectLst/>
                        <a:latin typeface="Calibri"/>
                        <a:ea typeface="Calibri"/>
                        <a:cs typeface="Times New Roman"/>
                      </a:endParaRPr>
                    </a:p>
                  </a:txBody>
                  <a:tcPr marL="68580" marR="68580" marT="0" marB="0"/>
                </a:tc>
              </a:tr>
              <a:tr h="624669">
                <a:tc>
                  <a:txBody>
                    <a:bodyPr/>
                    <a:lstStyle/>
                    <a:p>
                      <a:pPr algn="just">
                        <a:lnSpc>
                          <a:spcPct val="115000"/>
                        </a:lnSpc>
                        <a:spcAft>
                          <a:spcPts val="0"/>
                        </a:spcAft>
                      </a:pPr>
                      <a:r>
                        <a:rPr lang="id-ID" sz="1400">
                          <a:effectLst/>
                        </a:rPr>
                        <a:t>Jumlah aktiva</a:t>
                      </a:r>
                      <a:endParaRPr lang="id-ID" sz="14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a:effectLst/>
                        </a:rPr>
                        <a:t>Rp.  600.000</a:t>
                      </a:r>
                      <a:endParaRPr lang="id-ID" sz="14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a:effectLst/>
                        </a:rPr>
                        <a:t>Jumlah hut. &amp; mod.</a:t>
                      </a:r>
                      <a:endParaRPr lang="id-ID" sz="14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dirty="0">
                          <a:effectLst/>
                        </a:rPr>
                        <a:t>Rp.  600.000</a:t>
                      </a:r>
                      <a:endParaRPr lang="id-ID" sz="1400" dirty="0">
                        <a:effectLst/>
                        <a:latin typeface="Calibri"/>
                        <a:ea typeface="Calibri"/>
                        <a:cs typeface="Times New Roman"/>
                      </a:endParaRPr>
                    </a:p>
                  </a:txBody>
                  <a:tcPr marL="68580" marR="68580" marT="0" marB="0"/>
                </a:tc>
              </a:tr>
            </a:tbl>
          </a:graphicData>
        </a:graphic>
      </p:graphicFrame>
      <p:sp>
        <p:nvSpPr>
          <p:cNvPr id="6" name="Rectangle 1"/>
          <p:cNvSpPr>
            <a:spLocks noChangeArrowheads="1"/>
          </p:cNvSpPr>
          <p:nvPr/>
        </p:nvSpPr>
        <p:spPr bwMode="auto">
          <a:xfrm>
            <a:off x="3203848" y="256490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914400" algn="l"/>
              </a:tabLst>
            </a:pPr>
            <a:r>
              <a:rPr kumimoji="0" lang="id-ID"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Contoh </a:t>
            </a:r>
            <a:endParaRPr kumimoji="0" lang="id-ID"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049758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188032"/>
          </a:xfrm>
        </p:spPr>
        <p:txBody>
          <a:bodyPr>
            <a:normAutofit/>
          </a:bodyPr>
          <a:lstStyle/>
          <a:p>
            <a:pPr marL="109728" indent="0">
              <a:buNone/>
            </a:pPr>
            <a:r>
              <a:rPr lang="id-ID" dirty="0"/>
              <a:t>Menurut </a:t>
            </a:r>
            <a:r>
              <a:rPr lang="id-ID" dirty="0">
                <a:hlinkClick r:id="rId2" tooltip="Standar Akuntansi Keuangan (halaman belum tersedia)"/>
              </a:rPr>
              <a:t>Standar Akuntansi Keuangan</a:t>
            </a:r>
            <a:r>
              <a:rPr lang="id-ID" dirty="0"/>
              <a:t> yang dikeluarkan oleh </a:t>
            </a:r>
            <a:r>
              <a:rPr lang="id-ID" dirty="0">
                <a:hlinkClick r:id="rId3" tooltip="Ikatan Akuntan Indonesia"/>
              </a:rPr>
              <a:t>Ikatan Akuntan Indonesia</a:t>
            </a:r>
            <a:r>
              <a:rPr lang="id-ID" dirty="0"/>
              <a:t> </a:t>
            </a:r>
            <a:r>
              <a:rPr lang="id-ID" b="1" dirty="0"/>
              <a:t>tujuan laporan keuangan adalah</a:t>
            </a:r>
            <a:r>
              <a:rPr lang="id-ID" dirty="0"/>
              <a:t>:</a:t>
            </a:r>
          </a:p>
          <a:p>
            <a:r>
              <a:rPr lang="id-ID" dirty="0"/>
              <a:t>Menyediakan informasi yang menyangkut posisi keuangan, kinerja, serta perubahan posisi keuangan suatu perusahaan yang bermanfaat bagi sejumlah besar pemakai dalam pengambilan keputusan.</a:t>
            </a:r>
          </a:p>
          <a:p>
            <a:r>
              <a:rPr lang="id-ID" dirty="0"/>
              <a:t>Laporan keuangan juga menunjukan apa yang telah dilakukan manajemen </a:t>
            </a:r>
            <a:r>
              <a:rPr lang="id-ID" b="1" dirty="0" smtClean="0"/>
              <a:t>(</a:t>
            </a:r>
            <a:r>
              <a:rPr lang="id-ID" b="1" i="1" dirty="0" smtClean="0"/>
              <a:t>stewardship</a:t>
            </a:r>
            <a:r>
              <a:rPr lang="id-ID" dirty="0"/>
              <a:t>), atau pertanggungjawaban manajemen atas sumber daya yang dipercayakan kepadanya</a:t>
            </a:r>
          </a:p>
        </p:txBody>
      </p:sp>
      <p:sp>
        <p:nvSpPr>
          <p:cNvPr id="3" name="Title 2"/>
          <p:cNvSpPr>
            <a:spLocks noGrp="1"/>
          </p:cNvSpPr>
          <p:nvPr>
            <p:ph type="title"/>
          </p:nvPr>
        </p:nvSpPr>
        <p:spPr/>
        <p:txBody>
          <a:bodyPr/>
          <a:lstStyle/>
          <a:p>
            <a:pPr algn="ctr"/>
            <a:r>
              <a:rPr lang="id-ID" dirty="0">
                <a:effectLst/>
              </a:rPr>
              <a:t>LAPORAN KEUANGAN</a:t>
            </a:r>
            <a:endParaRPr lang="id-ID" dirty="0"/>
          </a:p>
        </p:txBody>
      </p:sp>
    </p:spTree>
    <p:extLst>
      <p:ext uri="{BB962C8B-B14F-4D97-AF65-F5344CB8AC3E}">
        <p14:creationId xmlns:p14="http://schemas.microsoft.com/office/powerpoint/2010/main" val="21183959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507288" cy="5116024"/>
          </a:xfrm>
        </p:spPr>
        <p:txBody>
          <a:bodyPr/>
          <a:lstStyle/>
          <a:p>
            <a:pPr marL="109728" indent="0">
              <a:buNone/>
            </a:pPr>
            <a:r>
              <a:rPr lang="id-ID" sz="2000" dirty="0"/>
              <a:t>Selanjutnya terjadi berbagai transaksi yang mengakibatkan perubahan unsur aktiva lancar dan hutang lancar, </a:t>
            </a:r>
            <a:r>
              <a:rPr lang="id-ID" sz="2000" dirty="0" smtClean="0"/>
              <a:t>yaitu: </a:t>
            </a:r>
            <a:endParaRPr lang="id-ID" sz="2000" dirty="0"/>
          </a:p>
          <a:p>
            <a:pPr marL="109728" lvl="0" indent="0">
              <a:buNone/>
            </a:pPr>
            <a:r>
              <a:rPr lang="id-ID" sz="2000" b="1" dirty="0"/>
              <a:t>Perubahan ke – 1</a:t>
            </a:r>
          </a:p>
          <a:p>
            <a:pPr marL="109728" indent="0">
              <a:buNone/>
            </a:pPr>
            <a:r>
              <a:rPr lang="id-ID" sz="2000" dirty="0"/>
              <a:t>Pembelian barang (inventory) secara kredit sebesar Rp. 50.000</a:t>
            </a:r>
            <a:endParaRPr lang="id-ID" sz="2000" dirty="0" smtClean="0"/>
          </a:p>
          <a:p>
            <a:pPr marL="109728" indent="0">
              <a:buNone/>
            </a:pPr>
            <a:endParaRPr lang="id-ID" dirty="0"/>
          </a:p>
          <a:p>
            <a:endParaRPr lang="id-ID" dirty="0" smtClean="0"/>
          </a:p>
          <a:p>
            <a:endParaRPr lang="id-ID" dirty="0"/>
          </a:p>
          <a:p>
            <a:pPr marL="109728" indent="0">
              <a:buNone/>
            </a:pPr>
            <a:r>
              <a:rPr lang="id-ID" sz="2000" b="1" dirty="0"/>
              <a:t>Perubahan ke – 2</a:t>
            </a:r>
          </a:p>
          <a:p>
            <a:pPr marL="109728" indent="0">
              <a:buNone/>
            </a:pPr>
            <a:r>
              <a:rPr lang="id-ID" sz="2000" dirty="0"/>
              <a:t>Pembayaran hutang perniagaan sebesar Rp. 100.000 dengan kas</a:t>
            </a:r>
          </a:p>
          <a:p>
            <a:pPr marL="109728" indent="0">
              <a:buNone/>
            </a:pPr>
            <a:endParaRPr lang="id-ID" dirty="0" smtClean="0"/>
          </a:p>
          <a:p>
            <a:endParaRPr lang="id-ID" dirty="0"/>
          </a:p>
          <a:p>
            <a:endParaRPr lang="id-ID" dirty="0" smtClean="0"/>
          </a:p>
          <a:p>
            <a:endParaRPr lang="id-ID" dirty="0"/>
          </a:p>
        </p:txBody>
      </p:sp>
      <p:sp>
        <p:nvSpPr>
          <p:cNvPr id="3" name="Title 2"/>
          <p:cNvSpPr>
            <a:spLocks noGrp="1"/>
          </p:cNvSpPr>
          <p:nvPr>
            <p:ph type="title"/>
          </p:nvPr>
        </p:nvSpPr>
        <p:spPr/>
        <p:txBody>
          <a:bodyPr>
            <a:noAutofit/>
          </a:bodyPr>
          <a:lstStyle/>
          <a:p>
            <a:pPr marL="109728" lvl="0" algn="ctr"/>
            <a:r>
              <a:rPr lang="id-ID" sz="2800" dirty="0"/>
              <a:t>Laporan Sumber-Sumber Dan Penggunaan Dana (Dalam Artian Modal Kerja)</a:t>
            </a:r>
          </a:p>
        </p:txBody>
      </p:sp>
      <p:graphicFrame>
        <p:nvGraphicFramePr>
          <p:cNvPr id="4" name="Table 3"/>
          <p:cNvGraphicFramePr>
            <a:graphicFrameLocks noGrp="1"/>
          </p:cNvGraphicFramePr>
          <p:nvPr>
            <p:extLst>
              <p:ext uri="{D42A27DB-BD31-4B8C-83A1-F6EECF244321}">
                <p14:modId xmlns:p14="http://schemas.microsoft.com/office/powerpoint/2010/main" val="1265686569"/>
              </p:ext>
            </p:extLst>
          </p:nvPr>
        </p:nvGraphicFramePr>
        <p:xfrm>
          <a:off x="755576" y="2924944"/>
          <a:ext cx="7488831" cy="1226820"/>
        </p:xfrm>
        <a:graphic>
          <a:graphicData uri="http://schemas.openxmlformats.org/drawingml/2006/table">
            <a:tbl>
              <a:tblPr firstRow="1" firstCol="1" lastRow="1" lastCol="1" bandRow="1" bandCol="1">
                <a:tableStyleId>{5C22544A-7EE6-4342-B048-85BDC9FD1C3A}</a:tableStyleId>
              </a:tblPr>
              <a:tblGrid>
                <a:gridCol w="2109530"/>
                <a:gridCol w="1582147"/>
                <a:gridCol w="2285324"/>
                <a:gridCol w="1511830"/>
              </a:tblGrid>
              <a:tr h="0">
                <a:tc gridSpan="2">
                  <a:txBody>
                    <a:bodyPr/>
                    <a:lstStyle/>
                    <a:p>
                      <a:pPr algn="ctr">
                        <a:lnSpc>
                          <a:spcPct val="115000"/>
                        </a:lnSpc>
                        <a:spcAft>
                          <a:spcPts val="0"/>
                        </a:spcAft>
                      </a:pPr>
                      <a:r>
                        <a:rPr lang="id-ID" sz="1400" dirty="0">
                          <a:effectLst/>
                        </a:rPr>
                        <a:t>Aktiva Lancar</a:t>
                      </a:r>
                      <a:endParaRPr lang="id-ID" sz="1400" dirty="0">
                        <a:effectLst/>
                        <a:latin typeface="Calibri"/>
                        <a:ea typeface="Calibri"/>
                        <a:cs typeface="Times New Roman"/>
                      </a:endParaRPr>
                    </a:p>
                  </a:txBody>
                  <a:tcPr marL="68580" marR="68580" marT="0" marB="0"/>
                </a:tc>
                <a:tc hMerge="1">
                  <a:txBody>
                    <a:bodyPr/>
                    <a:lstStyle/>
                    <a:p>
                      <a:endParaRPr lang="id-ID"/>
                    </a:p>
                  </a:txBody>
                  <a:tcPr/>
                </a:tc>
                <a:tc gridSpan="2">
                  <a:txBody>
                    <a:bodyPr/>
                    <a:lstStyle/>
                    <a:p>
                      <a:pPr algn="ctr">
                        <a:lnSpc>
                          <a:spcPct val="115000"/>
                        </a:lnSpc>
                        <a:spcAft>
                          <a:spcPts val="0"/>
                        </a:spcAft>
                      </a:pPr>
                      <a:r>
                        <a:rPr lang="id-ID" sz="1400">
                          <a:effectLst/>
                        </a:rPr>
                        <a:t>Hutang Lancar</a:t>
                      </a:r>
                      <a:endParaRPr lang="id-ID" sz="1400">
                        <a:effectLst/>
                        <a:latin typeface="Calibri"/>
                        <a:ea typeface="Calibri"/>
                        <a:cs typeface="Times New Roman"/>
                      </a:endParaRPr>
                    </a:p>
                  </a:txBody>
                  <a:tcPr marL="68580" marR="68580" marT="0" marB="0"/>
                </a:tc>
                <a:tc hMerge="1">
                  <a:txBody>
                    <a:bodyPr/>
                    <a:lstStyle/>
                    <a:p>
                      <a:endParaRPr lang="id-ID"/>
                    </a:p>
                  </a:txBody>
                  <a:tcPr/>
                </a:tc>
              </a:tr>
              <a:tr h="0">
                <a:tc>
                  <a:txBody>
                    <a:bodyPr/>
                    <a:lstStyle/>
                    <a:p>
                      <a:pPr algn="just">
                        <a:lnSpc>
                          <a:spcPct val="115000"/>
                        </a:lnSpc>
                        <a:spcAft>
                          <a:spcPts val="0"/>
                        </a:spcAft>
                      </a:pPr>
                      <a:r>
                        <a:rPr lang="id-ID" sz="1400" dirty="0">
                          <a:effectLst/>
                        </a:rPr>
                        <a:t>Kas</a:t>
                      </a:r>
                      <a:endParaRPr lang="id-ID" sz="14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dirty="0">
                          <a:effectLst/>
                        </a:rPr>
                        <a:t>Rp.  100.000</a:t>
                      </a:r>
                      <a:endParaRPr lang="id-ID" sz="14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a:effectLst/>
                        </a:rPr>
                        <a:t>Hutang perniagaan</a:t>
                      </a:r>
                      <a:endParaRPr lang="id-ID" sz="14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a:effectLst/>
                        </a:rPr>
                        <a:t>Rp.  250.000</a:t>
                      </a:r>
                      <a:endParaRPr lang="id-ID" sz="1400">
                        <a:effectLst/>
                        <a:latin typeface="Calibri"/>
                        <a:ea typeface="Calibri"/>
                        <a:cs typeface="Times New Roman"/>
                      </a:endParaRPr>
                    </a:p>
                  </a:txBody>
                  <a:tcPr marL="68580" marR="68580" marT="0" marB="0"/>
                </a:tc>
              </a:tr>
              <a:tr h="0">
                <a:tc>
                  <a:txBody>
                    <a:bodyPr/>
                    <a:lstStyle/>
                    <a:p>
                      <a:pPr algn="just">
                        <a:lnSpc>
                          <a:spcPct val="115000"/>
                        </a:lnSpc>
                        <a:spcAft>
                          <a:spcPts val="0"/>
                        </a:spcAft>
                      </a:pPr>
                      <a:r>
                        <a:rPr lang="id-ID" sz="1400">
                          <a:effectLst/>
                        </a:rPr>
                        <a:t>Piutang</a:t>
                      </a:r>
                      <a:endParaRPr lang="id-ID" sz="14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dirty="0">
                          <a:effectLst/>
                        </a:rPr>
                        <a:t>Rp.  200.000</a:t>
                      </a:r>
                      <a:endParaRPr lang="id-ID" sz="14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dirty="0">
                          <a:effectLst/>
                        </a:rPr>
                        <a:t>Hutang wesel</a:t>
                      </a:r>
                      <a:endParaRPr lang="id-ID" sz="14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a:effectLst/>
                        </a:rPr>
                        <a:t>Rp.  100.000</a:t>
                      </a:r>
                      <a:endParaRPr lang="id-ID" sz="1400">
                        <a:effectLst/>
                        <a:latin typeface="Calibri"/>
                        <a:ea typeface="Calibri"/>
                        <a:cs typeface="Times New Roman"/>
                      </a:endParaRPr>
                    </a:p>
                  </a:txBody>
                  <a:tcPr marL="68580" marR="68580" marT="0" marB="0"/>
                </a:tc>
              </a:tr>
              <a:tr h="0">
                <a:tc>
                  <a:txBody>
                    <a:bodyPr/>
                    <a:lstStyle/>
                    <a:p>
                      <a:pPr algn="just">
                        <a:lnSpc>
                          <a:spcPct val="115000"/>
                        </a:lnSpc>
                        <a:spcAft>
                          <a:spcPts val="0"/>
                        </a:spcAft>
                      </a:pPr>
                      <a:r>
                        <a:rPr lang="id-ID" sz="1400">
                          <a:effectLst/>
                        </a:rPr>
                        <a:t>Inventory</a:t>
                      </a:r>
                      <a:endParaRPr lang="id-ID" sz="14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a:effectLst/>
                        </a:rPr>
                        <a:t>Rp.  350.000</a:t>
                      </a:r>
                      <a:endParaRPr lang="id-ID" sz="14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dirty="0">
                          <a:effectLst/>
                        </a:rPr>
                        <a:t>Modal kerja</a:t>
                      </a:r>
                      <a:endParaRPr lang="id-ID" sz="14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a:effectLst/>
                        </a:rPr>
                        <a:t>Rp.  300.000</a:t>
                      </a:r>
                      <a:endParaRPr lang="id-ID" sz="1400">
                        <a:effectLst/>
                        <a:latin typeface="Calibri"/>
                        <a:ea typeface="Calibri"/>
                        <a:cs typeface="Times New Roman"/>
                      </a:endParaRPr>
                    </a:p>
                  </a:txBody>
                  <a:tcPr marL="68580" marR="68580" marT="0" marB="0"/>
                </a:tc>
              </a:tr>
              <a:tr h="0">
                <a:tc>
                  <a:txBody>
                    <a:bodyPr/>
                    <a:lstStyle/>
                    <a:p>
                      <a:pPr algn="just">
                        <a:lnSpc>
                          <a:spcPct val="115000"/>
                        </a:lnSpc>
                        <a:spcAft>
                          <a:spcPts val="0"/>
                        </a:spcAft>
                      </a:pPr>
                      <a:r>
                        <a:rPr lang="id-ID" sz="1400">
                          <a:effectLst/>
                        </a:rPr>
                        <a:t>Jumlah aktiva</a:t>
                      </a:r>
                      <a:endParaRPr lang="id-ID" sz="14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a:effectLst/>
                        </a:rPr>
                        <a:t>Rp.  650.000</a:t>
                      </a:r>
                      <a:endParaRPr lang="id-ID" sz="14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dirty="0">
                          <a:effectLst/>
                        </a:rPr>
                        <a:t>Jumlah hut. &amp; mod.</a:t>
                      </a:r>
                      <a:endParaRPr lang="id-ID" sz="14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dirty="0">
                          <a:effectLst/>
                        </a:rPr>
                        <a:t>Rp.  650.000</a:t>
                      </a:r>
                      <a:endParaRPr lang="id-ID" sz="1400" dirty="0">
                        <a:effectLst/>
                        <a:latin typeface="Calibri"/>
                        <a:ea typeface="Calibri"/>
                        <a:cs typeface="Times New Roman"/>
                      </a:endParaRPr>
                    </a:p>
                  </a:txBody>
                  <a:tcPr marL="68580" marR="68580" marT="0" marB="0"/>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596571482"/>
              </p:ext>
            </p:extLst>
          </p:nvPr>
        </p:nvGraphicFramePr>
        <p:xfrm>
          <a:off x="755576" y="5085184"/>
          <a:ext cx="7344815" cy="1226820"/>
        </p:xfrm>
        <a:graphic>
          <a:graphicData uri="http://schemas.openxmlformats.org/drawingml/2006/table">
            <a:tbl>
              <a:tblPr firstRow="1" firstCol="1" lastRow="1" lastCol="1" bandRow="1" bandCol="1">
                <a:tableStyleId>{5C22544A-7EE6-4342-B048-85BDC9FD1C3A}</a:tableStyleId>
              </a:tblPr>
              <a:tblGrid>
                <a:gridCol w="2068962"/>
                <a:gridCol w="1551721"/>
                <a:gridCol w="2241376"/>
                <a:gridCol w="1482756"/>
              </a:tblGrid>
              <a:tr h="0">
                <a:tc gridSpan="2">
                  <a:txBody>
                    <a:bodyPr/>
                    <a:lstStyle/>
                    <a:p>
                      <a:pPr algn="ctr">
                        <a:lnSpc>
                          <a:spcPct val="115000"/>
                        </a:lnSpc>
                        <a:spcAft>
                          <a:spcPts val="0"/>
                        </a:spcAft>
                      </a:pPr>
                      <a:r>
                        <a:rPr lang="id-ID" sz="1400" dirty="0">
                          <a:effectLst/>
                        </a:rPr>
                        <a:t>Aktiva Lancar</a:t>
                      </a:r>
                      <a:endParaRPr lang="id-ID" sz="1400" dirty="0">
                        <a:effectLst/>
                        <a:latin typeface="Calibri"/>
                        <a:ea typeface="Calibri"/>
                        <a:cs typeface="Times New Roman"/>
                      </a:endParaRPr>
                    </a:p>
                  </a:txBody>
                  <a:tcPr marL="68580" marR="68580" marT="0" marB="0"/>
                </a:tc>
                <a:tc hMerge="1">
                  <a:txBody>
                    <a:bodyPr/>
                    <a:lstStyle/>
                    <a:p>
                      <a:endParaRPr lang="id-ID"/>
                    </a:p>
                  </a:txBody>
                  <a:tcPr/>
                </a:tc>
                <a:tc gridSpan="2">
                  <a:txBody>
                    <a:bodyPr/>
                    <a:lstStyle/>
                    <a:p>
                      <a:pPr algn="ctr">
                        <a:lnSpc>
                          <a:spcPct val="115000"/>
                        </a:lnSpc>
                        <a:spcAft>
                          <a:spcPts val="0"/>
                        </a:spcAft>
                      </a:pPr>
                      <a:r>
                        <a:rPr lang="id-ID" sz="1400">
                          <a:effectLst/>
                        </a:rPr>
                        <a:t>Hutang Lancar</a:t>
                      </a:r>
                      <a:endParaRPr lang="id-ID" sz="1400">
                        <a:effectLst/>
                        <a:latin typeface="Calibri"/>
                        <a:ea typeface="Calibri"/>
                        <a:cs typeface="Times New Roman"/>
                      </a:endParaRPr>
                    </a:p>
                  </a:txBody>
                  <a:tcPr marL="68580" marR="68580" marT="0" marB="0"/>
                </a:tc>
                <a:tc hMerge="1">
                  <a:txBody>
                    <a:bodyPr/>
                    <a:lstStyle/>
                    <a:p>
                      <a:endParaRPr lang="id-ID"/>
                    </a:p>
                  </a:txBody>
                  <a:tcPr/>
                </a:tc>
              </a:tr>
              <a:tr h="0">
                <a:tc>
                  <a:txBody>
                    <a:bodyPr/>
                    <a:lstStyle/>
                    <a:p>
                      <a:pPr algn="just">
                        <a:lnSpc>
                          <a:spcPct val="115000"/>
                        </a:lnSpc>
                        <a:spcAft>
                          <a:spcPts val="0"/>
                        </a:spcAft>
                      </a:pPr>
                      <a:r>
                        <a:rPr lang="id-ID" sz="1400">
                          <a:effectLst/>
                        </a:rPr>
                        <a:t>Kas</a:t>
                      </a:r>
                      <a:endParaRPr lang="id-ID" sz="14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dirty="0">
                          <a:effectLst/>
                        </a:rPr>
                        <a:t>Rp.             -</a:t>
                      </a:r>
                      <a:endParaRPr lang="id-ID" sz="14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a:effectLst/>
                        </a:rPr>
                        <a:t>Hutang perniagaan</a:t>
                      </a:r>
                      <a:endParaRPr lang="id-ID" sz="14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a:effectLst/>
                        </a:rPr>
                        <a:t>Rp.  150.000</a:t>
                      </a:r>
                      <a:endParaRPr lang="id-ID" sz="1400">
                        <a:effectLst/>
                        <a:latin typeface="Calibri"/>
                        <a:ea typeface="Calibri"/>
                        <a:cs typeface="Times New Roman"/>
                      </a:endParaRPr>
                    </a:p>
                  </a:txBody>
                  <a:tcPr marL="68580" marR="68580" marT="0" marB="0"/>
                </a:tc>
              </a:tr>
              <a:tr h="0">
                <a:tc>
                  <a:txBody>
                    <a:bodyPr/>
                    <a:lstStyle/>
                    <a:p>
                      <a:pPr algn="just">
                        <a:lnSpc>
                          <a:spcPct val="115000"/>
                        </a:lnSpc>
                        <a:spcAft>
                          <a:spcPts val="0"/>
                        </a:spcAft>
                      </a:pPr>
                      <a:r>
                        <a:rPr lang="id-ID" sz="1400">
                          <a:effectLst/>
                        </a:rPr>
                        <a:t>Piutang</a:t>
                      </a:r>
                      <a:endParaRPr lang="id-ID" sz="14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dirty="0">
                          <a:effectLst/>
                        </a:rPr>
                        <a:t>Rp.  200.000</a:t>
                      </a:r>
                      <a:endParaRPr lang="id-ID" sz="14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dirty="0">
                          <a:effectLst/>
                        </a:rPr>
                        <a:t>Hutang wesel</a:t>
                      </a:r>
                      <a:endParaRPr lang="id-ID" sz="14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a:effectLst/>
                        </a:rPr>
                        <a:t>Rp.  100.000</a:t>
                      </a:r>
                      <a:endParaRPr lang="id-ID" sz="1400">
                        <a:effectLst/>
                        <a:latin typeface="Calibri"/>
                        <a:ea typeface="Calibri"/>
                        <a:cs typeface="Times New Roman"/>
                      </a:endParaRPr>
                    </a:p>
                  </a:txBody>
                  <a:tcPr marL="68580" marR="68580" marT="0" marB="0"/>
                </a:tc>
              </a:tr>
              <a:tr h="0">
                <a:tc>
                  <a:txBody>
                    <a:bodyPr/>
                    <a:lstStyle/>
                    <a:p>
                      <a:pPr algn="just">
                        <a:lnSpc>
                          <a:spcPct val="115000"/>
                        </a:lnSpc>
                        <a:spcAft>
                          <a:spcPts val="0"/>
                        </a:spcAft>
                      </a:pPr>
                      <a:r>
                        <a:rPr lang="id-ID" sz="1400">
                          <a:effectLst/>
                        </a:rPr>
                        <a:t>Inventory</a:t>
                      </a:r>
                      <a:endParaRPr lang="id-ID" sz="14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a:effectLst/>
                        </a:rPr>
                        <a:t>Rp.  350.000</a:t>
                      </a:r>
                      <a:endParaRPr lang="id-ID" sz="14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dirty="0">
                          <a:effectLst/>
                        </a:rPr>
                        <a:t>Modal kerja</a:t>
                      </a:r>
                      <a:endParaRPr lang="id-ID" sz="14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dirty="0">
                          <a:effectLst/>
                        </a:rPr>
                        <a:t>Rp.  300.000</a:t>
                      </a:r>
                      <a:endParaRPr lang="id-ID" sz="1400" dirty="0">
                        <a:effectLst/>
                        <a:latin typeface="Calibri"/>
                        <a:ea typeface="Calibri"/>
                        <a:cs typeface="Times New Roman"/>
                      </a:endParaRPr>
                    </a:p>
                  </a:txBody>
                  <a:tcPr marL="68580" marR="68580" marT="0" marB="0"/>
                </a:tc>
              </a:tr>
              <a:tr h="0">
                <a:tc>
                  <a:txBody>
                    <a:bodyPr/>
                    <a:lstStyle/>
                    <a:p>
                      <a:pPr algn="just">
                        <a:lnSpc>
                          <a:spcPct val="115000"/>
                        </a:lnSpc>
                        <a:spcAft>
                          <a:spcPts val="0"/>
                        </a:spcAft>
                      </a:pPr>
                      <a:r>
                        <a:rPr lang="id-ID" sz="1400">
                          <a:effectLst/>
                        </a:rPr>
                        <a:t>Jumlah aktiva</a:t>
                      </a:r>
                      <a:endParaRPr lang="id-ID" sz="14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a:effectLst/>
                        </a:rPr>
                        <a:t>Rp.  550.000</a:t>
                      </a:r>
                      <a:endParaRPr lang="id-ID" sz="14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a:effectLst/>
                        </a:rPr>
                        <a:t>Jumlah hut. &amp; mod.</a:t>
                      </a:r>
                      <a:endParaRPr lang="id-ID" sz="14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dirty="0">
                          <a:effectLst/>
                        </a:rPr>
                        <a:t>Rp.  550.000</a:t>
                      </a:r>
                      <a:endParaRPr lang="id-ID" sz="14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32269496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044016"/>
          </a:xfrm>
        </p:spPr>
        <p:txBody>
          <a:bodyPr>
            <a:normAutofit fontScale="92500" lnSpcReduction="10000"/>
          </a:bodyPr>
          <a:lstStyle/>
          <a:p>
            <a:pPr marL="109728" indent="0">
              <a:buNone/>
            </a:pPr>
            <a:r>
              <a:rPr lang="id-ID" b="1" dirty="0"/>
              <a:t>Sumber-sumber modal kerja, antara </a:t>
            </a:r>
            <a:r>
              <a:rPr lang="id-ID" b="1" dirty="0" smtClean="0"/>
              <a:t>lain</a:t>
            </a:r>
            <a:r>
              <a:rPr lang="id-ID" dirty="0" smtClean="0"/>
              <a:t>:</a:t>
            </a:r>
            <a:endParaRPr lang="id-ID" dirty="0"/>
          </a:p>
          <a:p>
            <a:pPr lvl="0"/>
            <a:r>
              <a:rPr lang="id-ID" dirty="0"/>
              <a:t>Berkurangnya aktiva tetap</a:t>
            </a:r>
          </a:p>
          <a:p>
            <a:pPr lvl="0"/>
            <a:r>
              <a:rPr lang="id-ID" dirty="0"/>
              <a:t>Bertambahnya hutang jangka panjang</a:t>
            </a:r>
          </a:p>
          <a:p>
            <a:pPr lvl="0"/>
            <a:r>
              <a:rPr lang="id-ID" dirty="0"/>
              <a:t>Bertambahnya modal</a:t>
            </a:r>
          </a:p>
          <a:p>
            <a:r>
              <a:rPr lang="id-ID" dirty="0" smtClean="0"/>
              <a:t>Keuntungan </a:t>
            </a:r>
            <a:r>
              <a:rPr lang="id-ID" dirty="0"/>
              <a:t>dari operasi </a:t>
            </a:r>
            <a:r>
              <a:rPr lang="id-ID" dirty="0" smtClean="0"/>
              <a:t>perusahaan</a:t>
            </a:r>
          </a:p>
          <a:p>
            <a:pPr marL="109728" indent="0">
              <a:buNone/>
            </a:pPr>
            <a:endParaRPr lang="id-ID" dirty="0" smtClean="0"/>
          </a:p>
          <a:p>
            <a:pPr marL="109728" indent="0">
              <a:buNone/>
            </a:pPr>
            <a:r>
              <a:rPr lang="id-ID" b="1" dirty="0"/>
              <a:t>Penggunaan modal </a:t>
            </a:r>
            <a:r>
              <a:rPr lang="id-ID" b="1" dirty="0" smtClean="0"/>
              <a:t>kerja:</a:t>
            </a:r>
            <a:endParaRPr lang="id-ID" b="1" dirty="0"/>
          </a:p>
          <a:p>
            <a:pPr lvl="0"/>
            <a:r>
              <a:rPr lang="id-ID" dirty="0"/>
              <a:t>Bertambahnya aktiva tetap</a:t>
            </a:r>
          </a:p>
          <a:p>
            <a:pPr lvl="0"/>
            <a:r>
              <a:rPr lang="id-ID" dirty="0"/>
              <a:t>Berkurangnya hutang jangka panjang</a:t>
            </a:r>
          </a:p>
          <a:p>
            <a:pPr lvl="0"/>
            <a:r>
              <a:rPr lang="id-ID" dirty="0"/>
              <a:t>Berkurangnya modal</a:t>
            </a:r>
          </a:p>
          <a:p>
            <a:pPr lvl="0"/>
            <a:r>
              <a:rPr lang="id-ID" dirty="0"/>
              <a:t>Pembayaran cash deviden</a:t>
            </a:r>
          </a:p>
          <a:p>
            <a:pPr lvl="0"/>
            <a:r>
              <a:rPr lang="id-ID" dirty="0"/>
              <a:t>Adanya kerugian dalam operasi perusahaan</a:t>
            </a:r>
          </a:p>
          <a:p>
            <a:endParaRPr lang="id-ID" dirty="0"/>
          </a:p>
        </p:txBody>
      </p:sp>
      <p:sp>
        <p:nvSpPr>
          <p:cNvPr id="4" name="Title 2"/>
          <p:cNvSpPr>
            <a:spLocks noGrp="1"/>
          </p:cNvSpPr>
          <p:nvPr>
            <p:ph type="title"/>
          </p:nvPr>
        </p:nvSpPr>
        <p:spPr/>
        <p:txBody>
          <a:bodyPr>
            <a:noAutofit/>
          </a:bodyPr>
          <a:lstStyle/>
          <a:p>
            <a:pPr marL="109728" lvl="0" algn="ctr"/>
            <a:r>
              <a:rPr lang="id-ID" sz="2800" dirty="0"/>
              <a:t>Laporan Sumber-Sumber Dan Penggunaan Dana (Dalam Artian Modal Kerja)</a:t>
            </a:r>
          </a:p>
        </p:txBody>
      </p:sp>
    </p:spTree>
    <p:extLst>
      <p:ext uri="{BB962C8B-B14F-4D97-AF65-F5344CB8AC3E}">
        <p14:creationId xmlns:p14="http://schemas.microsoft.com/office/powerpoint/2010/main" val="935343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188032"/>
          </a:xfrm>
        </p:spPr>
        <p:txBody>
          <a:bodyPr/>
          <a:lstStyle/>
          <a:p>
            <a:pPr marL="109728" lvl="0" indent="0">
              <a:buNone/>
            </a:pPr>
            <a:r>
              <a:rPr lang="id-ID" sz="2000" dirty="0"/>
              <a:t>Bagan perubahan non current account yang mempunyai efek memperbesar modal kerja (sumber-sumber modal)</a:t>
            </a:r>
          </a:p>
          <a:p>
            <a:pPr marL="109728" indent="0">
              <a:buNone/>
            </a:pPr>
            <a:endParaRPr lang="id-ID" dirty="0"/>
          </a:p>
        </p:txBody>
      </p:sp>
      <p:sp>
        <p:nvSpPr>
          <p:cNvPr id="4" name="Title 2"/>
          <p:cNvSpPr>
            <a:spLocks noGrp="1"/>
          </p:cNvSpPr>
          <p:nvPr>
            <p:ph type="title"/>
          </p:nvPr>
        </p:nvSpPr>
        <p:spPr/>
        <p:txBody>
          <a:bodyPr>
            <a:noAutofit/>
          </a:bodyPr>
          <a:lstStyle/>
          <a:p>
            <a:pPr marL="109728" lvl="0" algn="ctr"/>
            <a:r>
              <a:rPr lang="id-ID" sz="2800" dirty="0"/>
              <a:t>Laporan Sumber-Sumber Dan Penggunaan Dana (Dalam Artian Modal Kerja)</a:t>
            </a:r>
          </a:p>
        </p:txBody>
      </p:sp>
      <p:graphicFrame>
        <p:nvGraphicFramePr>
          <p:cNvPr id="16" name="Table 15"/>
          <p:cNvGraphicFramePr>
            <a:graphicFrameLocks noGrp="1"/>
          </p:cNvGraphicFramePr>
          <p:nvPr>
            <p:extLst>
              <p:ext uri="{D42A27DB-BD31-4B8C-83A1-F6EECF244321}">
                <p14:modId xmlns:p14="http://schemas.microsoft.com/office/powerpoint/2010/main" val="3504011481"/>
              </p:ext>
            </p:extLst>
          </p:nvPr>
        </p:nvGraphicFramePr>
        <p:xfrm>
          <a:off x="395536" y="2220739"/>
          <a:ext cx="8640960" cy="4661916"/>
        </p:xfrm>
        <a:graphic>
          <a:graphicData uri="http://schemas.openxmlformats.org/drawingml/2006/table">
            <a:tbl>
              <a:tblPr firstRow="1" firstCol="1" lastRow="1" lastCol="1" bandRow="1" bandCol="1">
                <a:tableStyleId>{5C22544A-7EE6-4342-B048-85BDC9FD1C3A}</a:tableStyleId>
              </a:tblPr>
              <a:tblGrid>
                <a:gridCol w="398952"/>
                <a:gridCol w="1763255"/>
                <a:gridCol w="545963"/>
                <a:gridCol w="1464999"/>
                <a:gridCol w="1628788"/>
                <a:gridCol w="606625"/>
                <a:gridCol w="1941199"/>
                <a:gridCol w="291179"/>
              </a:tblGrid>
              <a:tr h="62706">
                <a:tc>
                  <a:txBody>
                    <a:bodyPr/>
                    <a:lstStyle/>
                    <a:p>
                      <a:pPr algn="just">
                        <a:lnSpc>
                          <a:spcPct val="115000"/>
                        </a:lnSpc>
                        <a:spcAft>
                          <a:spcPts val="0"/>
                        </a:spcAft>
                      </a:pPr>
                      <a:r>
                        <a:rPr lang="en-US" sz="400" dirty="0">
                          <a:effectLst/>
                        </a:rPr>
                        <a:t> </a:t>
                      </a:r>
                      <a:endParaRPr lang="id-ID" sz="11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r>
              <a:tr h="605219">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gridSpan="2">
                  <a:txBody>
                    <a:bodyPr/>
                    <a:lstStyle/>
                    <a:p>
                      <a:pPr algn="just">
                        <a:lnSpc>
                          <a:spcPct val="115000"/>
                        </a:lnSpc>
                        <a:spcAft>
                          <a:spcPts val="0"/>
                        </a:spcAft>
                      </a:pPr>
                      <a:r>
                        <a:rPr lang="id-ID" sz="1800" dirty="0">
                          <a:effectLst/>
                        </a:rPr>
                        <a:t>Current Accounts</a:t>
                      </a:r>
                    </a:p>
                    <a:p>
                      <a:pPr algn="just">
                        <a:lnSpc>
                          <a:spcPct val="115000"/>
                        </a:lnSpc>
                        <a:spcAft>
                          <a:spcPts val="0"/>
                        </a:spcAft>
                      </a:pPr>
                      <a:r>
                        <a:rPr lang="en-US" sz="2000" dirty="0">
                          <a:effectLst/>
                        </a:rPr>
                        <a:t> </a:t>
                      </a:r>
                      <a:endParaRPr lang="id-ID" sz="1800" dirty="0">
                        <a:effectLst/>
                        <a:latin typeface="Calibri"/>
                        <a:ea typeface="Calibri"/>
                        <a:cs typeface="Times New Roman"/>
                      </a:endParaRPr>
                    </a:p>
                  </a:txBody>
                  <a:tcPr marL="68580" marR="68580" marT="0" marB="0"/>
                </a:tc>
                <a:tc hMerge="1">
                  <a:txBody>
                    <a:bodyPr/>
                    <a:lstStyle/>
                    <a:p>
                      <a:endParaRPr lang="id-ID"/>
                    </a:p>
                  </a:txBody>
                  <a:tcPr/>
                </a:tc>
                <a:tc>
                  <a:txBody>
                    <a:bodyPr/>
                    <a:lstStyle/>
                    <a:p>
                      <a:pPr algn="just">
                        <a:lnSpc>
                          <a:spcPct val="115000"/>
                        </a:lnSpc>
                        <a:spcAft>
                          <a:spcPts val="0"/>
                        </a:spcAft>
                      </a:pPr>
                      <a:r>
                        <a:rPr lang="en-US" sz="2000">
                          <a:effectLst/>
                        </a:rPr>
                        <a:t> </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2000">
                          <a:effectLst/>
                        </a:rPr>
                        <a:t> </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r>
              <a:tr h="125412">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800">
                          <a:effectLst/>
                        </a:rPr>
                        <a:t> </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800" dirty="0">
                          <a:effectLst/>
                        </a:rPr>
                        <a:t> </a:t>
                      </a:r>
                      <a:endParaRPr lang="id-ID" sz="18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800">
                          <a:effectLst/>
                        </a:rPr>
                        <a:t> </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800">
                          <a:effectLst/>
                        </a:rPr>
                        <a:t> </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r>
              <a:tr h="447397">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600" dirty="0">
                          <a:effectLst/>
                        </a:rPr>
                        <a:t>Aktiva Lancar</a:t>
                      </a:r>
                    </a:p>
                    <a:p>
                      <a:pPr algn="just">
                        <a:lnSpc>
                          <a:spcPct val="115000"/>
                        </a:lnSpc>
                        <a:spcAft>
                          <a:spcPts val="0"/>
                        </a:spcAft>
                      </a:pPr>
                      <a:r>
                        <a:rPr lang="en-US" sz="1200" dirty="0">
                          <a:effectLst/>
                        </a:rPr>
                        <a:t> </a:t>
                      </a:r>
                      <a:endParaRPr lang="id-ID" sz="11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2000">
                          <a:effectLst/>
                        </a:rPr>
                        <a:t> </a:t>
                      </a:r>
                      <a:endParaRPr lang="id-ID" sz="18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2000" dirty="0">
                          <a:effectLst/>
                        </a:rPr>
                        <a:t> </a:t>
                      </a:r>
                      <a:endParaRPr lang="id-ID" sz="18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2000" dirty="0">
                          <a:effectLst/>
                        </a:rPr>
                        <a:t> </a:t>
                      </a:r>
                      <a:endParaRPr lang="id-ID" sz="18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600" dirty="0">
                          <a:effectLst/>
                        </a:rPr>
                        <a:t>Hutang Lancar</a:t>
                      </a:r>
                      <a:endParaRPr lang="id-ID" sz="16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r>
              <a:tr h="62706">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r>
              <a:tr h="510103">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endParaRPr lang="en-US" sz="12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endParaRPr lang="id-ID" sz="1100" dirty="0" smtClean="0">
                        <a:effectLst/>
                      </a:endParaRPr>
                    </a:p>
                    <a:p>
                      <a:pPr algn="just">
                        <a:lnSpc>
                          <a:spcPct val="115000"/>
                        </a:lnSpc>
                        <a:spcAft>
                          <a:spcPts val="0"/>
                        </a:spcAft>
                      </a:pPr>
                      <a:r>
                        <a:rPr lang="id-ID" sz="1100" dirty="0" smtClean="0">
                          <a:effectLst/>
                        </a:rPr>
                        <a:t>(+)</a:t>
                      </a:r>
                      <a:endParaRPr lang="id-ID" sz="11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600" dirty="0">
                          <a:effectLst/>
                        </a:rPr>
                        <a:t>Modal Kerja </a:t>
                      </a:r>
                      <a:r>
                        <a:rPr lang="id-ID" sz="1600" dirty="0" smtClean="0">
                          <a:effectLst/>
                        </a:rPr>
                        <a:t> </a:t>
                      </a:r>
                    </a:p>
                    <a:p>
                      <a:pPr algn="just">
                        <a:lnSpc>
                          <a:spcPct val="115000"/>
                        </a:lnSpc>
                        <a:spcAft>
                          <a:spcPts val="0"/>
                        </a:spcAft>
                      </a:pPr>
                      <a:r>
                        <a:rPr lang="id-ID" sz="1600" dirty="0" smtClean="0">
                          <a:effectLst/>
                        </a:rPr>
                        <a:t>(</a:t>
                      </a:r>
                      <a:r>
                        <a:rPr lang="id-ID" sz="1600" dirty="0">
                          <a:effectLst/>
                        </a:rPr>
                        <a:t>AL – HL</a:t>
                      </a:r>
                      <a:r>
                        <a:rPr lang="id-ID" sz="1400" dirty="0">
                          <a:effectLst/>
                        </a:rPr>
                        <a:t>)</a:t>
                      </a:r>
                      <a:endParaRPr lang="id-ID" sz="14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r>
              <a:tr h="188118">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100">
                          <a:effectLst/>
                        </a:rPr>
                        <a:t>(+)    (+)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r>
              <a:tr h="510103">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100" dirty="0">
                          <a:effectLst/>
                        </a:rPr>
                        <a:t>  </a:t>
                      </a:r>
                    </a:p>
                  </a:txBody>
                  <a:tcPr marL="68580" marR="68580" marT="0" marB="0"/>
                </a:tc>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gridSpan="2">
                  <a:txBody>
                    <a:bodyPr/>
                    <a:lstStyle/>
                    <a:p>
                      <a:pPr algn="just">
                        <a:lnSpc>
                          <a:spcPct val="115000"/>
                        </a:lnSpc>
                        <a:spcAft>
                          <a:spcPts val="0"/>
                        </a:spcAft>
                      </a:pPr>
                      <a:r>
                        <a:rPr lang="id-ID" sz="1600" dirty="0">
                          <a:effectLst/>
                        </a:rPr>
                        <a:t>Non Current Accounts</a:t>
                      </a:r>
                    </a:p>
                    <a:p>
                      <a:pPr algn="just">
                        <a:lnSpc>
                          <a:spcPct val="115000"/>
                        </a:lnSpc>
                        <a:spcAft>
                          <a:spcPts val="0"/>
                        </a:spcAft>
                      </a:pPr>
                      <a:r>
                        <a:rPr lang="en-US" sz="1600" dirty="0">
                          <a:effectLst/>
                        </a:rPr>
                        <a:t> </a:t>
                      </a:r>
                      <a:endParaRPr lang="id-ID" sz="1600" dirty="0">
                        <a:effectLst/>
                        <a:latin typeface="Calibri"/>
                        <a:ea typeface="Calibri"/>
                        <a:cs typeface="Times New Roman"/>
                      </a:endParaRPr>
                    </a:p>
                  </a:txBody>
                  <a:tcPr marL="68580" marR="68580" marT="0" marB="0"/>
                </a:tc>
                <a:tc hMerge="1">
                  <a:txBody>
                    <a:bodyPr/>
                    <a:lstStyle/>
                    <a:p>
                      <a:endParaRPr lang="id-ID"/>
                    </a:p>
                  </a:txBody>
                  <a:tcPr/>
                </a:tc>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dirty="0">
                          <a:effectLst/>
                        </a:rPr>
                        <a:t> </a:t>
                      </a:r>
                      <a:endParaRPr lang="id-ID" sz="11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r>
              <a:tr h="250824">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c>
                  <a:txBody>
                    <a:bodyPr/>
                    <a:lstStyle/>
                    <a:p>
                      <a:pPr algn="l">
                        <a:lnSpc>
                          <a:spcPct val="115000"/>
                        </a:lnSpc>
                      </a:pPr>
                      <a:r>
                        <a:rPr lang="id-ID" sz="1100" dirty="0" smtClean="0">
                          <a:effectLst/>
                        </a:rPr>
                        <a:t>          (-)</a:t>
                      </a:r>
                      <a:endParaRPr lang="id-ID" sz="1100" dirty="0">
                        <a:effectLst/>
                        <a:latin typeface="Calibri"/>
                        <a:cs typeface="Times New Roman"/>
                      </a:endParaRPr>
                    </a:p>
                  </a:txBody>
                  <a:tcPr marL="68580" marR="68580" marT="0" marB="0"/>
                </a:tc>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600">
                          <a:effectLst/>
                        </a:rPr>
                        <a:t> </a:t>
                      </a:r>
                      <a:endParaRPr lang="id-ID" sz="16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600" dirty="0">
                          <a:effectLst/>
                        </a:rPr>
                        <a:t> </a:t>
                      </a:r>
                      <a:endParaRPr lang="id-ID" sz="16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400" dirty="0">
                          <a:effectLst/>
                        </a:rPr>
                        <a:t> </a:t>
                      </a:r>
                      <a:endParaRPr lang="id-ID" sz="11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r>
              <a:tr h="510103">
                <a:tc>
                  <a:txBody>
                    <a:bodyPr/>
                    <a:lstStyle/>
                    <a:p>
                      <a:pPr algn="just">
                        <a:lnSpc>
                          <a:spcPct val="115000"/>
                        </a:lnSpc>
                        <a:spcAft>
                          <a:spcPts val="0"/>
                        </a:spcAft>
                      </a:pPr>
                      <a:r>
                        <a:rPr lang="en-US" sz="1600">
                          <a:effectLst/>
                        </a:rPr>
                        <a:t> </a:t>
                      </a:r>
                      <a:endParaRPr lang="id-ID" sz="16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600" dirty="0">
                          <a:effectLst/>
                        </a:rPr>
                        <a:t>Aktiva Tetap</a:t>
                      </a:r>
                      <a:endParaRPr lang="id-ID" sz="16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gridSpan="2">
                  <a:txBody>
                    <a:bodyPr/>
                    <a:lstStyle/>
                    <a:p>
                      <a:pPr algn="just">
                        <a:lnSpc>
                          <a:spcPct val="115000"/>
                        </a:lnSpc>
                        <a:spcAft>
                          <a:spcPts val="0"/>
                        </a:spcAft>
                      </a:pPr>
                      <a:r>
                        <a:rPr lang="id-ID" sz="1600" dirty="0">
                          <a:effectLst/>
                        </a:rPr>
                        <a:t>Hutang Jangka Panjang</a:t>
                      </a:r>
                    </a:p>
                    <a:p>
                      <a:pPr algn="just">
                        <a:lnSpc>
                          <a:spcPct val="115000"/>
                        </a:lnSpc>
                        <a:spcAft>
                          <a:spcPts val="0"/>
                        </a:spcAft>
                      </a:pPr>
                      <a:r>
                        <a:rPr lang="en-US" sz="1600" dirty="0">
                          <a:effectLst/>
                        </a:rPr>
                        <a:t> </a:t>
                      </a:r>
                      <a:endParaRPr lang="id-ID" sz="1600" dirty="0">
                        <a:effectLst/>
                        <a:latin typeface="Calibri"/>
                        <a:ea typeface="Calibri"/>
                        <a:cs typeface="Times New Roman"/>
                      </a:endParaRPr>
                    </a:p>
                  </a:txBody>
                  <a:tcPr marL="68580" marR="68580" marT="0" marB="0"/>
                </a:tc>
                <a:tc hMerge="1">
                  <a:txBody>
                    <a:bodyPr/>
                    <a:lstStyle/>
                    <a:p>
                      <a:endParaRPr lang="id-ID"/>
                    </a:p>
                  </a:txBody>
                  <a:tcPr/>
                </a:tc>
                <a:tc>
                  <a:txBody>
                    <a:bodyPr/>
                    <a:lstStyle/>
                    <a:p>
                      <a:pPr algn="just">
                        <a:lnSpc>
                          <a:spcPct val="115000"/>
                        </a:lnSpc>
                        <a:spcAft>
                          <a:spcPts val="0"/>
                        </a:spcAft>
                      </a:pPr>
                      <a:endParaRPr lang="en-US" sz="12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dirty="0">
                          <a:effectLst/>
                        </a:rPr>
                        <a:t> </a:t>
                      </a:r>
                      <a:endParaRPr lang="id-ID" sz="11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r>
              <a:tr h="250824">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600">
                          <a:effectLst/>
                        </a:rPr>
                        <a:t> </a:t>
                      </a:r>
                      <a:endParaRPr lang="id-ID" sz="16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600" dirty="0">
                          <a:effectLst/>
                        </a:rPr>
                        <a:t> </a:t>
                      </a:r>
                      <a:endParaRPr lang="id-ID" sz="16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r>
              <a:tr h="250824">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rowSpan="2">
                  <a:txBody>
                    <a:bodyPr/>
                    <a:lstStyle/>
                    <a:p>
                      <a:pPr algn="just">
                        <a:lnSpc>
                          <a:spcPct val="115000"/>
                        </a:lnSpc>
                        <a:spcAft>
                          <a:spcPts val="0"/>
                        </a:spcAft>
                      </a:pPr>
                      <a:r>
                        <a:rPr lang="id-ID" sz="1600">
                          <a:effectLst/>
                        </a:rPr>
                        <a:t>Modal Sendiri</a:t>
                      </a:r>
                      <a:endParaRPr lang="id-ID" sz="16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600" dirty="0">
                          <a:effectLst/>
                        </a:rPr>
                        <a:t>Modal</a:t>
                      </a:r>
                      <a:endParaRPr lang="id-ID" sz="16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100">
                          <a:effectLst/>
                        </a:rPr>
                        <a:t>(+)</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r>
              <a:tr h="259279">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vMerge="1">
                  <a:txBody>
                    <a:bodyPr/>
                    <a:lstStyle/>
                    <a:p>
                      <a:endParaRPr lang="id-ID"/>
                    </a:p>
                  </a:txBody>
                  <a:tcPr/>
                </a:tc>
                <a:tc>
                  <a:txBody>
                    <a:bodyPr/>
                    <a:lstStyle/>
                    <a:p>
                      <a:pPr algn="just">
                        <a:lnSpc>
                          <a:spcPct val="115000"/>
                        </a:lnSpc>
                        <a:spcAft>
                          <a:spcPts val="0"/>
                        </a:spcAft>
                      </a:pPr>
                      <a:r>
                        <a:rPr lang="id-ID" sz="1600" dirty="0">
                          <a:effectLst/>
                        </a:rPr>
                        <a:t>Laba Ditahan</a:t>
                      </a:r>
                      <a:endParaRPr lang="id-ID" sz="16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dirty="0" smtClean="0">
                          <a:effectLst/>
                        </a:rPr>
                        <a:t>(+)</a:t>
                      </a:r>
                      <a:endParaRPr lang="en-US" sz="12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dirty="0">
                          <a:effectLst/>
                        </a:rPr>
                        <a:t> </a:t>
                      </a:r>
                      <a:endParaRPr lang="id-ID" sz="11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r>
              <a:tr h="188118">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dirty="0">
                          <a:effectLst/>
                        </a:rPr>
                        <a:t> </a:t>
                      </a:r>
                      <a:endParaRPr lang="id-ID" sz="1100" dirty="0">
                        <a:effectLst/>
                        <a:latin typeface="Calibri"/>
                        <a:ea typeface="Calibri"/>
                        <a:cs typeface="Times New Roman"/>
                      </a:endParaRPr>
                    </a:p>
                  </a:txBody>
                  <a:tcPr marL="68580" marR="68580" marT="0" marB="0"/>
                </a:tc>
                <a:tc>
                  <a:txBody>
                    <a:bodyPr/>
                    <a:lstStyle/>
                    <a:p>
                      <a:pPr algn="just">
                        <a:lnSpc>
                          <a:spcPct val="115000"/>
                        </a:lnSpc>
                        <a:spcAft>
                          <a:spcPts val="0"/>
                        </a:spcAft>
                      </a:pPr>
                      <a:endParaRPr lang="id-ID" sz="11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dirty="0">
                          <a:effectLst/>
                        </a:rPr>
                        <a:t> </a:t>
                      </a:r>
                      <a:endParaRPr lang="id-ID" sz="11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dirty="0">
                          <a:effectLst/>
                        </a:rPr>
                        <a:t> </a:t>
                      </a:r>
                      <a:endParaRPr lang="id-ID" sz="1100" dirty="0">
                        <a:effectLst/>
                        <a:latin typeface="Calibri"/>
                        <a:ea typeface="Calibri"/>
                        <a:cs typeface="Times New Roman"/>
                      </a:endParaRPr>
                    </a:p>
                  </a:txBody>
                  <a:tcPr marL="68580" marR="68580" marT="0" marB="0"/>
                </a:tc>
              </a:tr>
            </a:tbl>
          </a:graphicData>
        </a:graphic>
      </p:graphicFrame>
      <p:cxnSp>
        <p:nvCxnSpPr>
          <p:cNvPr id="17" name="Straight Connector 16"/>
          <p:cNvCxnSpPr>
            <a:cxnSpLocks noChangeShapeType="1"/>
          </p:cNvCxnSpPr>
          <p:nvPr/>
        </p:nvCxnSpPr>
        <p:spPr bwMode="auto">
          <a:xfrm flipV="1">
            <a:off x="1619672" y="3933056"/>
            <a:ext cx="0" cy="117899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8" name="Straight Connector 17"/>
          <p:cNvCxnSpPr>
            <a:cxnSpLocks noChangeShapeType="1"/>
          </p:cNvCxnSpPr>
          <p:nvPr/>
        </p:nvCxnSpPr>
        <p:spPr bwMode="auto">
          <a:xfrm>
            <a:off x="1619672" y="3933056"/>
            <a:ext cx="4424536"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9" name="Straight Connector 18"/>
          <p:cNvCxnSpPr>
            <a:cxnSpLocks noChangeShapeType="1"/>
          </p:cNvCxnSpPr>
          <p:nvPr/>
        </p:nvCxnSpPr>
        <p:spPr bwMode="auto">
          <a:xfrm flipV="1">
            <a:off x="7740352" y="4425587"/>
            <a:ext cx="0" cy="197838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0" name="Straight Connector 19"/>
          <p:cNvCxnSpPr>
            <a:cxnSpLocks noChangeShapeType="1"/>
          </p:cNvCxnSpPr>
          <p:nvPr/>
        </p:nvCxnSpPr>
        <p:spPr bwMode="auto">
          <a:xfrm flipV="1">
            <a:off x="7336014" y="4427976"/>
            <a:ext cx="0" cy="167446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1" name="Straight Connector 20"/>
          <p:cNvCxnSpPr>
            <a:cxnSpLocks noChangeShapeType="1"/>
          </p:cNvCxnSpPr>
          <p:nvPr/>
        </p:nvCxnSpPr>
        <p:spPr bwMode="auto">
          <a:xfrm flipV="1">
            <a:off x="6948264" y="4437113"/>
            <a:ext cx="0" cy="936103"/>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2" name="Straight Connector 21"/>
          <p:cNvCxnSpPr>
            <a:cxnSpLocks noChangeShapeType="1"/>
          </p:cNvCxnSpPr>
          <p:nvPr/>
        </p:nvCxnSpPr>
        <p:spPr bwMode="auto">
          <a:xfrm>
            <a:off x="6262464" y="5373216"/>
            <a:ext cx="6858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23" name="Straight Connector 22"/>
          <p:cNvCxnSpPr>
            <a:cxnSpLocks noChangeShapeType="1"/>
          </p:cNvCxnSpPr>
          <p:nvPr/>
        </p:nvCxnSpPr>
        <p:spPr bwMode="auto">
          <a:xfrm>
            <a:off x="6598794" y="6124533"/>
            <a:ext cx="73722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24" name="Straight Connector 23"/>
          <p:cNvCxnSpPr>
            <a:cxnSpLocks noChangeShapeType="1"/>
          </p:cNvCxnSpPr>
          <p:nvPr/>
        </p:nvCxnSpPr>
        <p:spPr bwMode="auto">
          <a:xfrm>
            <a:off x="6598794" y="6403975"/>
            <a:ext cx="1141558"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4013263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id-ID" sz="2000" dirty="0"/>
              <a:t>Bagan  perubahan unsur non current accounts yang mempunyai efek memperkecil modal kerja (penggunaan modal kerja)</a:t>
            </a:r>
          </a:p>
          <a:p>
            <a:pPr marL="109728" indent="0">
              <a:buNone/>
            </a:pPr>
            <a:endParaRPr lang="id-ID" dirty="0"/>
          </a:p>
        </p:txBody>
      </p:sp>
      <p:graphicFrame>
        <p:nvGraphicFramePr>
          <p:cNvPr id="14" name="Table 13"/>
          <p:cNvGraphicFramePr>
            <a:graphicFrameLocks noGrp="1"/>
          </p:cNvGraphicFramePr>
          <p:nvPr>
            <p:extLst>
              <p:ext uri="{D42A27DB-BD31-4B8C-83A1-F6EECF244321}">
                <p14:modId xmlns:p14="http://schemas.microsoft.com/office/powerpoint/2010/main" val="1966843344"/>
              </p:ext>
            </p:extLst>
          </p:nvPr>
        </p:nvGraphicFramePr>
        <p:xfrm>
          <a:off x="556320" y="2199986"/>
          <a:ext cx="7848873" cy="4283698"/>
        </p:xfrm>
        <a:graphic>
          <a:graphicData uri="http://schemas.openxmlformats.org/drawingml/2006/table">
            <a:tbl>
              <a:tblPr firstRow="1" firstCol="1" lastRow="1" lastCol="1" bandRow="1" bandCol="1">
                <a:tableStyleId>{5C22544A-7EE6-4342-B048-85BDC9FD1C3A}</a:tableStyleId>
              </a:tblPr>
              <a:tblGrid>
                <a:gridCol w="362382"/>
                <a:gridCol w="1601625"/>
                <a:gridCol w="495916"/>
                <a:gridCol w="1330707"/>
                <a:gridCol w="1479481"/>
                <a:gridCol w="551018"/>
                <a:gridCol w="1763256"/>
                <a:gridCol w="264488"/>
              </a:tblGrid>
              <a:tr h="92078">
                <a:tc>
                  <a:txBody>
                    <a:bodyPr/>
                    <a:lstStyle/>
                    <a:p>
                      <a:pPr algn="just">
                        <a:lnSpc>
                          <a:spcPct val="115000"/>
                        </a:lnSpc>
                        <a:spcAft>
                          <a:spcPts val="0"/>
                        </a:spcAft>
                      </a:pPr>
                      <a:r>
                        <a:rPr lang="en-US" sz="400" dirty="0">
                          <a:effectLst/>
                        </a:rPr>
                        <a:t> </a:t>
                      </a:r>
                      <a:endParaRPr lang="id-ID" sz="11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r>
              <a:tr h="529448">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dirty="0">
                          <a:effectLst/>
                        </a:rPr>
                        <a:t> </a:t>
                      </a:r>
                      <a:endParaRPr lang="id-ID" sz="11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gridSpan="2">
                  <a:txBody>
                    <a:bodyPr/>
                    <a:lstStyle/>
                    <a:p>
                      <a:pPr algn="just">
                        <a:lnSpc>
                          <a:spcPct val="115000"/>
                        </a:lnSpc>
                        <a:spcAft>
                          <a:spcPts val="0"/>
                        </a:spcAft>
                      </a:pPr>
                      <a:r>
                        <a:rPr lang="id-ID" sz="1600" dirty="0">
                          <a:effectLst/>
                        </a:rPr>
                        <a:t>Current Accounts</a:t>
                      </a:r>
                    </a:p>
                    <a:p>
                      <a:pPr algn="just">
                        <a:lnSpc>
                          <a:spcPct val="115000"/>
                        </a:lnSpc>
                        <a:spcAft>
                          <a:spcPts val="0"/>
                        </a:spcAft>
                      </a:pPr>
                      <a:r>
                        <a:rPr lang="en-US" sz="1200" dirty="0">
                          <a:effectLst/>
                        </a:rPr>
                        <a:t> </a:t>
                      </a:r>
                      <a:endParaRPr lang="id-ID" sz="1100" dirty="0">
                        <a:effectLst/>
                        <a:latin typeface="Calibri"/>
                        <a:ea typeface="Calibri"/>
                        <a:cs typeface="Times New Roman"/>
                      </a:endParaRPr>
                    </a:p>
                  </a:txBody>
                  <a:tcPr marL="68580" marR="68580" marT="0" marB="0"/>
                </a:tc>
                <a:tc hMerge="1">
                  <a:txBody>
                    <a:bodyPr/>
                    <a:lstStyle/>
                    <a:p>
                      <a:endParaRPr lang="id-ID"/>
                    </a:p>
                  </a:txBody>
                  <a:tcPr/>
                </a:tc>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r>
              <a:tr h="92078">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r>
              <a:tr h="529448">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600" dirty="0">
                          <a:effectLst/>
                        </a:rPr>
                        <a:t>Aktiva Lancar</a:t>
                      </a:r>
                    </a:p>
                    <a:p>
                      <a:pPr algn="just">
                        <a:lnSpc>
                          <a:spcPct val="115000"/>
                        </a:lnSpc>
                        <a:spcAft>
                          <a:spcPts val="0"/>
                        </a:spcAft>
                      </a:pPr>
                      <a:r>
                        <a:rPr lang="en-US" sz="1600" dirty="0">
                          <a:effectLst/>
                        </a:rPr>
                        <a:t> </a:t>
                      </a:r>
                      <a:endParaRPr lang="id-ID" sz="16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600" dirty="0">
                          <a:effectLst/>
                        </a:rPr>
                        <a:t> </a:t>
                      </a:r>
                      <a:endParaRPr lang="id-ID" sz="16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600" dirty="0">
                          <a:effectLst/>
                        </a:rPr>
                        <a:t> </a:t>
                      </a:r>
                      <a:endParaRPr lang="id-ID" sz="16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600" dirty="0">
                          <a:effectLst/>
                        </a:rPr>
                        <a:t> </a:t>
                      </a:r>
                      <a:endParaRPr lang="id-ID" sz="16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600">
                          <a:effectLst/>
                        </a:rPr>
                        <a:t> </a:t>
                      </a:r>
                      <a:endParaRPr lang="id-ID" sz="16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600" dirty="0">
                          <a:effectLst/>
                        </a:rPr>
                        <a:t>Hutang Lancar</a:t>
                      </a:r>
                      <a:endParaRPr lang="id-ID" sz="16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r>
              <a:tr h="92078">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400" dirty="0">
                          <a:effectLst/>
                        </a:rPr>
                        <a:t> </a:t>
                      </a:r>
                      <a:endParaRPr lang="id-ID" sz="11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400" dirty="0">
                          <a:effectLst/>
                        </a:rPr>
                        <a:t> </a:t>
                      </a:r>
                      <a:endParaRPr lang="id-ID" sz="11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r>
              <a:tr h="506429">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endParaRPr lang="en-US" sz="12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dirty="0">
                          <a:effectLst/>
                        </a:rPr>
                        <a:t> </a:t>
                      </a:r>
                      <a:endParaRPr lang="id-ID" sz="11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endParaRPr lang="id-ID" sz="1100" dirty="0" smtClean="0">
                        <a:effectLst/>
                      </a:endParaRPr>
                    </a:p>
                    <a:p>
                      <a:pPr algn="just">
                        <a:lnSpc>
                          <a:spcPct val="115000"/>
                        </a:lnSpc>
                        <a:spcAft>
                          <a:spcPts val="0"/>
                        </a:spcAft>
                      </a:pPr>
                      <a:r>
                        <a:rPr lang="id-ID" sz="1100" dirty="0" smtClean="0">
                          <a:effectLst/>
                        </a:rPr>
                        <a:t>(-)</a:t>
                      </a:r>
                      <a:endParaRPr lang="id-ID" sz="11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600" dirty="0">
                          <a:effectLst/>
                        </a:rPr>
                        <a:t>Modal Kerja </a:t>
                      </a:r>
                    </a:p>
                    <a:p>
                      <a:pPr algn="just">
                        <a:lnSpc>
                          <a:spcPct val="115000"/>
                        </a:lnSpc>
                        <a:spcAft>
                          <a:spcPts val="0"/>
                        </a:spcAft>
                      </a:pPr>
                      <a:r>
                        <a:rPr lang="id-ID" sz="1600" dirty="0">
                          <a:effectLst/>
                        </a:rPr>
                        <a:t>(AL – HL)</a:t>
                      </a:r>
                      <a:endParaRPr lang="id-ID" sz="16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r>
              <a:tr h="276234">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dirty="0">
                          <a:effectLst/>
                        </a:rPr>
                        <a:t> </a:t>
                      </a:r>
                      <a:endParaRPr lang="id-ID" sz="11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100">
                          <a:effectLst/>
                        </a:rPr>
                        <a:t>(-)    (-)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r>
              <a:tr h="529448">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100">
                          <a:effectLst/>
                        </a:rPr>
                        <a:t> </a:t>
                      </a:r>
                    </a:p>
                    <a:p>
                      <a:pPr>
                        <a:lnSpc>
                          <a:spcPct val="115000"/>
                        </a:lnSpc>
                        <a:spcAft>
                          <a:spcPts val="0"/>
                        </a:spcAft>
                      </a:pPr>
                      <a:r>
                        <a:rPr lang="id-ID" sz="11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gridSpan="2">
                  <a:txBody>
                    <a:bodyPr/>
                    <a:lstStyle/>
                    <a:p>
                      <a:pPr algn="just">
                        <a:lnSpc>
                          <a:spcPct val="115000"/>
                        </a:lnSpc>
                        <a:spcAft>
                          <a:spcPts val="0"/>
                        </a:spcAft>
                      </a:pPr>
                      <a:r>
                        <a:rPr lang="id-ID" sz="1600" dirty="0">
                          <a:effectLst/>
                        </a:rPr>
                        <a:t>Non Current Accounts</a:t>
                      </a:r>
                    </a:p>
                    <a:p>
                      <a:pPr algn="just">
                        <a:lnSpc>
                          <a:spcPct val="115000"/>
                        </a:lnSpc>
                        <a:spcAft>
                          <a:spcPts val="0"/>
                        </a:spcAft>
                      </a:pPr>
                      <a:r>
                        <a:rPr lang="en-US" sz="1200" dirty="0">
                          <a:effectLst/>
                        </a:rPr>
                        <a:t> </a:t>
                      </a:r>
                      <a:endParaRPr lang="id-ID" sz="1100" dirty="0">
                        <a:effectLst/>
                        <a:latin typeface="Calibri"/>
                        <a:ea typeface="Calibri"/>
                        <a:cs typeface="Times New Roman"/>
                      </a:endParaRPr>
                    </a:p>
                  </a:txBody>
                  <a:tcPr marL="68580" marR="68580" marT="0" marB="0"/>
                </a:tc>
                <a:tc hMerge="1">
                  <a:txBody>
                    <a:bodyPr/>
                    <a:lstStyle/>
                    <a:p>
                      <a:endParaRPr lang="id-ID"/>
                    </a:p>
                  </a:txBody>
                  <a:tcPr/>
                </a:tc>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r>
              <a:tr h="92078">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4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400" dirty="0">
                          <a:effectLst/>
                        </a:rPr>
                        <a:t> </a:t>
                      </a:r>
                      <a:endParaRPr lang="id-ID" sz="11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r>
              <a:tr h="529448">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600" dirty="0">
                          <a:effectLst/>
                        </a:rPr>
                        <a:t>Aktiva Tetap</a:t>
                      </a:r>
                      <a:endParaRPr lang="id-ID" sz="16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gridSpan="2">
                  <a:txBody>
                    <a:bodyPr/>
                    <a:lstStyle/>
                    <a:p>
                      <a:pPr algn="just">
                        <a:lnSpc>
                          <a:spcPct val="115000"/>
                        </a:lnSpc>
                        <a:spcAft>
                          <a:spcPts val="0"/>
                        </a:spcAft>
                      </a:pPr>
                      <a:r>
                        <a:rPr lang="id-ID" sz="1600" dirty="0">
                          <a:effectLst/>
                        </a:rPr>
                        <a:t>Hutang Jangka Panjang</a:t>
                      </a:r>
                    </a:p>
                    <a:p>
                      <a:pPr algn="just">
                        <a:lnSpc>
                          <a:spcPct val="115000"/>
                        </a:lnSpc>
                        <a:spcAft>
                          <a:spcPts val="0"/>
                        </a:spcAft>
                      </a:pPr>
                      <a:r>
                        <a:rPr lang="en-US" sz="1200" dirty="0">
                          <a:effectLst/>
                        </a:rPr>
                        <a:t> </a:t>
                      </a:r>
                      <a:endParaRPr lang="id-ID" sz="1100" dirty="0">
                        <a:effectLst/>
                        <a:latin typeface="Calibri"/>
                        <a:ea typeface="Calibri"/>
                        <a:cs typeface="Times New Roman"/>
                      </a:endParaRPr>
                    </a:p>
                  </a:txBody>
                  <a:tcPr marL="68580" marR="68580" marT="0" marB="0"/>
                </a:tc>
                <a:tc hMerge="1">
                  <a:txBody>
                    <a:bodyPr/>
                    <a:lstStyle/>
                    <a:p>
                      <a:endParaRPr lang="id-ID"/>
                    </a:p>
                  </a:txBody>
                  <a:tcPr/>
                </a:tc>
                <a:tc>
                  <a:txBody>
                    <a:bodyPr/>
                    <a:lstStyle/>
                    <a:p>
                      <a:pPr algn="just">
                        <a:lnSpc>
                          <a:spcPct val="115000"/>
                        </a:lnSpc>
                        <a:spcAft>
                          <a:spcPts val="0"/>
                        </a:spcAft>
                      </a:pPr>
                      <a:endParaRPr lang="en-US" sz="12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dirty="0">
                          <a:effectLst/>
                        </a:rPr>
                        <a:t> </a:t>
                      </a:r>
                      <a:endParaRPr lang="id-ID" sz="11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r>
              <a:tr h="92078">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400" dirty="0">
                          <a:effectLst/>
                        </a:rPr>
                        <a:t> </a:t>
                      </a:r>
                      <a:endParaRPr lang="id-ID" sz="11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400" dirty="0">
                          <a:effectLst/>
                        </a:rPr>
                        <a:t> </a:t>
                      </a:r>
                      <a:endParaRPr lang="id-ID" sz="11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400">
                          <a:effectLst/>
                        </a:rPr>
                        <a:t> </a:t>
                      </a:r>
                      <a:endParaRPr lang="id-ID" sz="1100">
                        <a:effectLst/>
                        <a:latin typeface="Calibri"/>
                        <a:ea typeface="Calibri"/>
                        <a:cs typeface="Times New Roman"/>
                      </a:endParaRPr>
                    </a:p>
                  </a:txBody>
                  <a:tcPr marL="68580" marR="68580" marT="0" marB="0"/>
                </a:tc>
              </a:tr>
              <a:tr h="276234">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rowSpan="2">
                  <a:txBody>
                    <a:bodyPr/>
                    <a:lstStyle/>
                    <a:p>
                      <a:pPr algn="just">
                        <a:lnSpc>
                          <a:spcPct val="115000"/>
                        </a:lnSpc>
                        <a:spcAft>
                          <a:spcPts val="0"/>
                        </a:spcAft>
                      </a:pPr>
                      <a:r>
                        <a:rPr lang="id-ID" sz="1600" dirty="0">
                          <a:effectLst/>
                        </a:rPr>
                        <a:t>Modal Sendiri</a:t>
                      </a:r>
                      <a:endParaRPr lang="id-ID" sz="16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600" dirty="0">
                          <a:effectLst/>
                        </a:rPr>
                        <a:t>Modal</a:t>
                      </a:r>
                      <a:endParaRPr lang="id-ID" sz="16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100">
                          <a:effectLst/>
                        </a:rPr>
                        <a:t>(+)</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dirty="0">
                          <a:effectLst/>
                        </a:rPr>
                        <a:t> </a:t>
                      </a:r>
                      <a:endParaRPr lang="id-ID" sz="11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r>
              <a:tr h="276234">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vMerge="1">
                  <a:txBody>
                    <a:bodyPr/>
                    <a:lstStyle/>
                    <a:p>
                      <a:endParaRPr lang="id-ID"/>
                    </a:p>
                  </a:txBody>
                  <a:tcPr/>
                </a:tc>
                <a:tc>
                  <a:txBody>
                    <a:bodyPr/>
                    <a:lstStyle/>
                    <a:p>
                      <a:pPr algn="just">
                        <a:lnSpc>
                          <a:spcPct val="115000"/>
                        </a:lnSpc>
                        <a:spcAft>
                          <a:spcPts val="0"/>
                        </a:spcAft>
                      </a:pPr>
                      <a:r>
                        <a:rPr lang="id-ID" sz="1600" dirty="0">
                          <a:effectLst/>
                        </a:rPr>
                        <a:t>Laba Ditahan</a:t>
                      </a:r>
                      <a:endParaRPr lang="id-ID" sz="1600" dirty="0">
                        <a:effectLst/>
                        <a:latin typeface="Calibri"/>
                        <a:ea typeface="Calibri"/>
                        <a:cs typeface="Times New Roman"/>
                      </a:endParaRPr>
                    </a:p>
                  </a:txBody>
                  <a:tcPr marL="68580" marR="68580" marT="0" marB="0"/>
                </a:tc>
                <a:tc>
                  <a:txBody>
                    <a:bodyPr/>
                    <a:lstStyle/>
                    <a:p>
                      <a:pPr marL="0" marR="0" indent="0" algn="just" defTabSz="914400" rtl="0" eaLnBrk="1" fontAlgn="auto" latinLnBrk="0" hangingPunct="1">
                        <a:lnSpc>
                          <a:spcPct val="115000"/>
                        </a:lnSpc>
                        <a:spcBef>
                          <a:spcPts val="0"/>
                        </a:spcBef>
                        <a:spcAft>
                          <a:spcPts val="0"/>
                        </a:spcAft>
                        <a:buClrTx/>
                        <a:buSzTx/>
                        <a:buFontTx/>
                        <a:buNone/>
                        <a:tabLst/>
                        <a:defRPr/>
                      </a:pPr>
                      <a:r>
                        <a:rPr lang="id-ID" sz="1200" dirty="0" smtClean="0">
                          <a:effectLst/>
                        </a:rPr>
                        <a:t>(+)</a:t>
                      </a:r>
                      <a:endParaRPr lang="id-ID" sz="1200" dirty="0" smtClean="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dirty="0">
                          <a:effectLst/>
                        </a:rPr>
                        <a:t> </a:t>
                      </a:r>
                      <a:endParaRPr lang="id-ID" sz="11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r>
              <a:tr h="276234">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dirty="0">
                          <a:effectLst/>
                        </a:rPr>
                        <a:t> </a:t>
                      </a:r>
                      <a:endParaRPr lang="id-ID" sz="11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endParaRPr lang="id-ID" sz="11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dirty="0">
                          <a:effectLst/>
                        </a:rPr>
                        <a:t> </a:t>
                      </a:r>
                      <a:endParaRPr lang="id-ID" sz="11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200" dirty="0">
                          <a:effectLst/>
                        </a:rPr>
                        <a:t> </a:t>
                      </a:r>
                      <a:endParaRPr lang="id-ID" sz="1100" dirty="0">
                        <a:effectLst/>
                        <a:latin typeface="Calibri"/>
                        <a:ea typeface="Calibri"/>
                        <a:cs typeface="Times New Roman"/>
                      </a:endParaRPr>
                    </a:p>
                  </a:txBody>
                  <a:tcPr marL="68580" marR="68580" marT="0" marB="0"/>
                </a:tc>
              </a:tr>
            </a:tbl>
          </a:graphicData>
        </a:graphic>
      </p:graphicFrame>
      <p:cxnSp>
        <p:nvCxnSpPr>
          <p:cNvPr id="15" name="Straight Connector 14"/>
          <p:cNvCxnSpPr>
            <a:cxnSpLocks noChangeShapeType="1"/>
          </p:cNvCxnSpPr>
          <p:nvPr/>
        </p:nvCxnSpPr>
        <p:spPr bwMode="auto">
          <a:xfrm flipV="1">
            <a:off x="1619672" y="3802063"/>
            <a:ext cx="0" cy="9906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6" name="Straight Connector 15"/>
          <p:cNvCxnSpPr>
            <a:cxnSpLocks noChangeShapeType="1"/>
          </p:cNvCxnSpPr>
          <p:nvPr/>
        </p:nvCxnSpPr>
        <p:spPr bwMode="auto">
          <a:xfrm>
            <a:off x="1619672" y="3802063"/>
            <a:ext cx="4245707" cy="3529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7" name="Straight Connector 16"/>
          <p:cNvCxnSpPr>
            <a:cxnSpLocks noChangeShapeType="1"/>
          </p:cNvCxnSpPr>
          <p:nvPr/>
        </p:nvCxnSpPr>
        <p:spPr bwMode="auto">
          <a:xfrm flipV="1">
            <a:off x="7306255" y="4297363"/>
            <a:ext cx="0" cy="175736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8" name="Straight Connector 17"/>
          <p:cNvCxnSpPr>
            <a:cxnSpLocks noChangeShapeType="1"/>
          </p:cNvCxnSpPr>
          <p:nvPr/>
        </p:nvCxnSpPr>
        <p:spPr bwMode="auto">
          <a:xfrm flipV="1">
            <a:off x="6876256" y="4297363"/>
            <a:ext cx="0" cy="13716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9" name="Straight Connector 18"/>
          <p:cNvCxnSpPr>
            <a:cxnSpLocks noChangeShapeType="1"/>
          </p:cNvCxnSpPr>
          <p:nvPr/>
        </p:nvCxnSpPr>
        <p:spPr bwMode="auto">
          <a:xfrm flipV="1">
            <a:off x="6545263" y="4297363"/>
            <a:ext cx="0" cy="9144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20" name="Straight Connector 19"/>
          <p:cNvCxnSpPr>
            <a:cxnSpLocks noChangeShapeType="1"/>
          </p:cNvCxnSpPr>
          <p:nvPr/>
        </p:nvCxnSpPr>
        <p:spPr bwMode="auto">
          <a:xfrm>
            <a:off x="5859463" y="5165437"/>
            <a:ext cx="6858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21" name="Straight Connector 20"/>
          <p:cNvCxnSpPr>
            <a:cxnSpLocks noChangeShapeType="1"/>
          </p:cNvCxnSpPr>
          <p:nvPr/>
        </p:nvCxnSpPr>
        <p:spPr bwMode="auto">
          <a:xfrm>
            <a:off x="6132081" y="5681231"/>
            <a:ext cx="74417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22" name="Straight Connector 21"/>
          <p:cNvCxnSpPr>
            <a:cxnSpLocks noChangeShapeType="1"/>
          </p:cNvCxnSpPr>
          <p:nvPr/>
        </p:nvCxnSpPr>
        <p:spPr bwMode="auto">
          <a:xfrm>
            <a:off x="6202363" y="6054725"/>
            <a:ext cx="1103892"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23" name="Rectangle 18"/>
          <p:cNvSpPr>
            <a:spLocks noChangeArrowheads="1"/>
          </p:cNvSpPr>
          <p:nvPr/>
        </p:nvSpPr>
        <p:spPr bwMode="auto">
          <a:xfrm>
            <a:off x="1858963" y="21494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d-ID" sz="1800" b="0" i="0" u="none" strike="noStrike" cap="none" normalizeH="0" baseline="0" smtClean="0">
              <a:ln>
                <a:noFill/>
              </a:ln>
              <a:solidFill>
                <a:schemeClr val="tx1"/>
              </a:solidFill>
              <a:effectLst/>
              <a:latin typeface="Arial" pitchFamily="34" charset="0"/>
              <a:cs typeface="Arial" pitchFamily="34" charset="0"/>
            </a:endParaRPr>
          </a:p>
        </p:txBody>
      </p:sp>
      <p:sp>
        <p:nvSpPr>
          <p:cNvPr id="24" name="Rectangle 19"/>
          <p:cNvSpPr>
            <a:spLocks noChangeArrowheads="1"/>
          </p:cNvSpPr>
          <p:nvPr/>
        </p:nvSpPr>
        <p:spPr bwMode="auto">
          <a:xfrm>
            <a:off x="504056" y="6381328"/>
            <a:ext cx="560031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d-ID"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Sumber: Bambang Riyanto: Dasar-dasar Pembelajaan Perusahaan</a:t>
            </a:r>
            <a:endParaRPr kumimoji="0" lang="id-ID"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30" name="Title 2"/>
          <p:cNvSpPr>
            <a:spLocks noGrp="1"/>
          </p:cNvSpPr>
          <p:nvPr>
            <p:ph type="title"/>
          </p:nvPr>
        </p:nvSpPr>
        <p:spPr/>
        <p:txBody>
          <a:bodyPr>
            <a:noAutofit/>
          </a:bodyPr>
          <a:lstStyle/>
          <a:p>
            <a:pPr marL="109728" lvl="0" algn="ctr"/>
            <a:r>
              <a:rPr lang="id-ID" sz="2800" dirty="0"/>
              <a:t>Laporan Sumber-Sumber Dan Penggunaan Dana (Dalam Artian Modal Kerja)</a:t>
            </a:r>
          </a:p>
        </p:txBody>
      </p:sp>
    </p:spTree>
    <p:extLst>
      <p:ext uri="{BB962C8B-B14F-4D97-AF65-F5344CB8AC3E}">
        <p14:creationId xmlns:p14="http://schemas.microsoft.com/office/powerpoint/2010/main" val="14545033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188032"/>
          </a:xfrm>
        </p:spPr>
        <p:txBody>
          <a:bodyPr>
            <a:normAutofit fontScale="85000" lnSpcReduction="20000"/>
          </a:bodyPr>
          <a:lstStyle/>
          <a:p>
            <a:pPr marL="109728" lvl="0" indent="0">
              <a:buNone/>
            </a:pPr>
            <a:r>
              <a:rPr lang="id-ID" dirty="0"/>
              <a:t>Langkah-langkah penyusunan laporan sumber-sumber dan penggunaan modal kerja</a:t>
            </a:r>
          </a:p>
          <a:p>
            <a:pPr marL="109728" indent="0">
              <a:buNone/>
            </a:pPr>
            <a:r>
              <a:rPr lang="id-ID" b="1" dirty="0" smtClean="0"/>
              <a:t>a.</a:t>
            </a:r>
            <a:r>
              <a:rPr lang="id-ID" dirty="0" smtClean="0"/>
              <a:t> Menyusun </a:t>
            </a:r>
            <a:r>
              <a:rPr lang="id-ID" dirty="0"/>
              <a:t>laporan perubahan modal kerja</a:t>
            </a:r>
          </a:p>
          <a:p>
            <a:r>
              <a:rPr lang="id-ID" dirty="0" smtClean="0"/>
              <a:t>Untuk </a:t>
            </a:r>
            <a:r>
              <a:rPr lang="id-ID" dirty="0"/>
              <a:t>mengetahui adanya kenaikan atau penurunan modal kerja beserta besarnya perubahan modal kerja</a:t>
            </a:r>
          </a:p>
          <a:p>
            <a:pPr marL="109728" lvl="0" indent="0">
              <a:buNone/>
            </a:pPr>
            <a:r>
              <a:rPr lang="id-ID" b="1" dirty="0" smtClean="0"/>
              <a:t>b.</a:t>
            </a:r>
            <a:r>
              <a:rPr lang="id-ID" dirty="0" smtClean="0"/>
              <a:t> Mengelompokkan </a:t>
            </a:r>
            <a:r>
              <a:rPr lang="id-ID" dirty="0"/>
              <a:t>perubahan-perubahan dari unsur-unsur non current account ke dalam golongan yang mempunyai efek memperbesar modal kerja dan golongan yang mempunyai efek memperkecil modal </a:t>
            </a:r>
            <a:r>
              <a:rPr lang="id-ID" dirty="0" smtClean="0"/>
              <a:t>kerja</a:t>
            </a:r>
            <a:endParaRPr lang="id-ID" dirty="0"/>
          </a:p>
          <a:p>
            <a:pPr marL="109728" lvl="0" indent="0">
              <a:buNone/>
            </a:pPr>
            <a:r>
              <a:rPr lang="id-ID" b="1" dirty="0" smtClean="0"/>
              <a:t>c. </a:t>
            </a:r>
            <a:r>
              <a:rPr lang="id-ID" dirty="0" smtClean="0"/>
              <a:t>Mengelompokkan </a:t>
            </a:r>
            <a:r>
              <a:rPr lang="id-ID" dirty="0"/>
              <a:t>unsur-unsur dalam laporan laba ditahan ke dalam golongan yang mempunyai efek memperbesar modal kerja dan golongan yang perubahannya mempunyai efek memperkecil modal kerja</a:t>
            </a:r>
          </a:p>
          <a:p>
            <a:pPr marL="109728" lvl="0" indent="0">
              <a:buNone/>
            </a:pPr>
            <a:r>
              <a:rPr lang="id-ID" b="1" dirty="0" smtClean="0"/>
              <a:t>d. </a:t>
            </a:r>
            <a:r>
              <a:rPr lang="id-ID" dirty="0" smtClean="0"/>
              <a:t>Menyusun </a:t>
            </a:r>
            <a:r>
              <a:rPr lang="id-ID" dirty="0"/>
              <a:t>laporan sumber-sumber dan penggunaan modal </a:t>
            </a:r>
            <a:r>
              <a:rPr lang="id-ID" dirty="0" smtClean="0"/>
              <a:t>kerja</a:t>
            </a:r>
            <a:endParaRPr lang="id-ID" dirty="0"/>
          </a:p>
          <a:p>
            <a:endParaRPr lang="id-ID" dirty="0"/>
          </a:p>
        </p:txBody>
      </p:sp>
      <p:sp>
        <p:nvSpPr>
          <p:cNvPr id="4" name="Title 2"/>
          <p:cNvSpPr>
            <a:spLocks noGrp="1"/>
          </p:cNvSpPr>
          <p:nvPr>
            <p:ph type="title"/>
          </p:nvPr>
        </p:nvSpPr>
        <p:spPr/>
        <p:txBody>
          <a:bodyPr>
            <a:noAutofit/>
          </a:bodyPr>
          <a:lstStyle/>
          <a:p>
            <a:pPr marL="109728" lvl="0" algn="ctr"/>
            <a:r>
              <a:rPr lang="id-ID" sz="2800" dirty="0"/>
              <a:t>Laporan Sumber-Sumber Dan Penggunaan Dana (Dalam Artian Modal Kerja)</a:t>
            </a:r>
          </a:p>
        </p:txBody>
      </p:sp>
    </p:spTree>
    <p:extLst>
      <p:ext uri="{BB962C8B-B14F-4D97-AF65-F5344CB8AC3E}">
        <p14:creationId xmlns:p14="http://schemas.microsoft.com/office/powerpoint/2010/main" val="23551821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188032"/>
          </a:xfrm>
        </p:spPr>
        <p:txBody>
          <a:bodyPr/>
          <a:lstStyle/>
          <a:p>
            <a:pPr marL="109728" indent="0">
              <a:buNone/>
            </a:pPr>
            <a:r>
              <a:rPr lang="id-ID" sz="1800" b="1" dirty="0"/>
              <a:t>Contoh </a:t>
            </a:r>
            <a:r>
              <a:rPr lang="id-ID" sz="1800" dirty="0"/>
              <a:t>Laporan perubahan modal kerja dan laporan sumber-sumber dan penggunaan modal kerja</a:t>
            </a:r>
          </a:p>
          <a:p>
            <a:pPr marL="109728" indent="0">
              <a:buNone/>
            </a:pPr>
            <a:endParaRPr lang="id-ID" dirty="0" smtClean="0"/>
          </a:p>
          <a:p>
            <a:pPr marL="109728" indent="0">
              <a:buNone/>
            </a:pPr>
            <a:endParaRPr lang="id-ID" dirty="0"/>
          </a:p>
          <a:p>
            <a:pPr marL="109728" indent="0">
              <a:buNone/>
            </a:pPr>
            <a:endParaRPr lang="id-ID" dirty="0" smtClean="0"/>
          </a:p>
          <a:p>
            <a:pPr marL="109728" indent="0">
              <a:buNone/>
            </a:pPr>
            <a:endParaRPr lang="id-ID" dirty="0"/>
          </a:p>
          <a:p>
            <a:pPr marL="109728" indent="0">
              <a:buNone/>
            </a:pPr>
            <a:endParaRPr lang="id-ID" dirty="0" smtClean="0"/>
          </a:p>
          <a:p>
            <a:pPr marL="109728" indent="0">
              <a:buNone/>
            </a:pPr>
            <a:endParaRPr lang="id-ID" dirty="0"/>
          </a:p>
          <a:p>
            <a:pPr marL="109728" indent="0">
              <a:buNone/>
            </a:pPr>
            <a:endParaRPr lang="id-ID" dirty="0" smtClean="0"/>
          </a:p>
          <a:p>
            <a:pPr marL="109728" indent="0">
              <a:buNone/>
            </a:pPr>
            <a:endParaRPr lang="id-ID" dirty="0"/>
          </a:p>
          <a:p>
            <a:pPr marL="109728" indent="0">
              <a:buNone/>
            </a:pPr>
            <a:endParaRPr lang="id-ID" dirty="0" smtClean="0"/>
          </a:p>
          <a:p>
            <a:pPr marL="109728" indent="0">
              <a:buNone/>
            </a:pPr>
            <a:endParaRPr lang="id-ID" dirty="0"/>
          </a:p>
        </p:txBody>
      </p:sp>
      <p:graphicFrame>
        <p:nvGraphicFramePr>
          <p:cNvPr id="4" name="Table 3"/>
          <p:cNvGraphicFramePr>
            <a:graphicFrameLocks noGrp="1"/>
          </p:cNvGraphicFramePr>
          <p:nvPr>
            <p:extLst>
              <p:ext uri="{D42A27DB-BD31-4B8C-83A1-F6EECF244321}">
                <p14:modId xmlns:p14="http://schemas.microsoft.com/office/powerpoint/2010/main" val="1103542024"/>
              </p:ext>
            </p:extLst>
          </p:nvPr>
        </p:nvGraphicFramePr>
        <p:xfrm>
          <a:off x="827585" y="2204864"/>
          <a:ext cx="7704856" cy="4136136"/>
        </p:xfrm>
        <a:graphic>
          <a:graphicData uri="http://schemas.openxmlformats.org/drawingml/2006/table">
            <a:tbl>
              <a:tblPr firstRow="1" firstCol="1" lastRow="1" lastCol="1" bandRow="1" bandCol="1">
                <a:tableStyleId>{5C22544A-7EE6-4342-B048-85BDC9FD1C3A}</a:tableStyleId>
              </a:tblPr>
              <a:tblGrid>
                <a:gridCol w="2480104"/>
                <a:gridCol w="1322722"/>
                <a:gridCol w="1322722"/>
                <a:gridCol w="1322722"/>
                <a:gridCol w="1256586"/>
              </a:tblGrid>
              <a:tr h="0">
                <a:tc rowSpan="2">
                  <a:txBody>
                    <a:bodyPr/>
                    <a:lstStyle/>
                    <a:p>
                      <a:pPr algn="just">
                        <a:lnSpc>
                          <a:spcPct val="115000"/>
                        </a:lnSpc>
                        <a:spcAft>
                          <a:spcPts val="0"/>
                        </a:spcAft>
                      </a:pPr>
                      <a:r>
                        <a:rPr lang="id-ID" sz="1200" dirty="0">
                          <a:effectLst/>
                        </a:rPr>
                        <a:t>Unsur-unsur modal kerja</a:t>
                      </a:r>
                      <a:endParaRPr lang="id-ID" sz="1200" dirty="0">
                        <a:effectLst/>
                        <a:latin typeface="Calibri"/>
                        <a:ea typeface="Calibri"/>
                        <a:cs typeface="Times New Roman"/>
                      </a:endParaRPr>
                    </a:p>
                  </a:txBody>
                  <a:tcPr marL="68580" marR="68580" marT="0" marB="0"/>
                </a:tc>
                <a:tc rowSpan="2">
                  <a:txBody>
                    <a:bodyPr/>
                    <a:lstStyle/>
                    <a:p>
                      <a:pPr algn="just">
                        <a:lnSpc>
                          <a:spcPct val="115000"/>
                        </a:lnSpc>
                        <a:spcAft>
                          <a:spcPts val="0"/>
                        </a:spcAft>
                      </a:pPr>
                      <a:r>
                        <a:rPr lang="id-ID" sz="1200">
                          <a:effectLst/>
                        </a:rPr>
                        <a:t>31/12/2012</a:t>
                      </a:r>
                      <a:endParaRPr lang="id-ID" sz="1200">
                        <a:effectLst/>
                        <a:latin typeface="Calibri"/>
                        <a:ea typeface="Calibri"/>
                        <a:cs typeface="Times New Roman"/>
                      </a:endParaRPr>
                    </a:p>
                  </a:txBody>
                  <a:tcPr marL="68580" marR="68580" marT="0" marB="0"/>
                </a:tc>
                <a:tc rowSpan="2">
                  <a:txBody>
                    <a:bodyPr/>
                    <a:lstStyle/>
                    <a:p>
                      <a:pPr algn="just">
                        <a:lnSpc>
                          <a:spcPct val="115000"/>
                        </a:lnSpc>
                        <a:spcAft>
                          <a:spcPts val="0"/>
                        </a:spcAft>
                      </a:pPr>
                      <a:r>
                        <a:rPr lang="id-ID" sz="1200">
                          <a:effectLst/>
                        </a:rPr>
                        <a:t>31/12/2013</a:t>
                      </a:r>
                      <a:endParaRPr lang="id-ID" sz="1200">
                        <a:effectLst/>
                        <a:latin typeface="Calibri"/>
                        <a:ea typeface="Calibri"/>
                        <a:cs typeface="Times New Roman"/>
                      </a:endParaRPr>
                    </a:p>
                  </a:txBody>
                  <a:tcPr marL="68580" marR="68580" marT="0" marB="0"/>
                </a:tc>
                <a:tc gridSpan="2">
                  <a:txBody>
                    <a:bodyPr/>
                    <a:lstStyle/>
                    <a:p>
                      <a:pPr algn="ctr">
                        <a:lnSpc>
                          <a:spcPct val="115000"/>
                        </a:lnSpc>
                        <a:spcAft>
                          <a:spcPts val="0"/>
                        </a:spcAft>
                      </a:pPr>
                      <a:r>
                        <a:rPr lang="id-ID" sz="1200">
                          <a:effectLst/>
                        </a:rPr>
                        <a:t>Perubahan Modal Kerja</a:t>
                      </a:r>
                      <a:endParaRPr lang="id-ID" sz="1200">
                        <a:effectLst/>
                        <a:latin typeface="Calibri"/>
                        <a:ea typeface="Calibri"/>
                        <a:cs typeface="Times New Roman"/>
                      </a:endParaRPr>
                    </a:p>
                  </a:txBody>
                  <a:tcPr marL="68580" marR="68580" marT="0" marB="0"/>
                </a:tc>
                <a:tc hMerge="1">
                  <a:txBody>
                    <a:bodyPr/>
                    <a:lstStyle/>
                    <a:p>
                      <a:endParaRPr lang="id-ID"/>
                    </a:p>
                  </a:txBody>
                  <a:tcPr/>
                </a:tc>
              </a:tr>
              <a:tr h="0">
                <a:tc vMerge="1">
                  <a:txBody>
                    <a:bodyPr/>
                    <a:lstStyle/>
                    <a:p>
                      <a:endParaRPr lang="id-ID"/>
                    </a:p>
                  </a:txBody>
                  <a:tcPr/>
                </a:tc>
                <a:tc vMerge="1">
                  <a:txBody>
                    <a:bodyPr/>
                    <a:lstStyle/>
                    <a:p>
                      <a:endParaRPr lang="id-ID"/>
                    </a:p>
                  </a:txBody>
                  <a:tcPr/>
                </a:tc>
                <a:tc vMerge="1">
                  <a:txBody>
                    <a:bodyPr/>
                    <a:lstStyle/>
                    <a:p>
                      <a:endParaRPr lang="id-ID"/>
                    </a:p>
                  </a:txBody>
                  <a:tcPr/>
                </a:tc>
                <a:tc>
                  <a:txBody>
                    <a:bodyPr/>
                    <a:lstStyle/>
                    <a:p>
                      <a:pPr algn="ctr">
                        <a:lnSpc>
                          <a:spcPct val="115000"/>
                        </a:lnSpc>
                        <a:spcAft>
                          <a:spcPts val="0"/>
                        </a:spcAft>
                      </a:pPr>
                      <a:r>
                        <a:rPr lang="id-ID" sz="1200">
                          <a:effectLst/>
                        </a:rPr>
                        <a:t>Bertambah</a:t>
                      </a:r>
                      <a:endParaRPr lang="id-ID" sz="1200">
                        <a:effectLst/>
                        <a:latin typeface="Calibri"/>
                        <a:ea typeface="Calibri"/>
                        <a:cs typeface="Times New Roman"/>
                      </a:endParaRPr>
                    </a:p>
                  </a:txBody>
                  <a:tcPr marL="68580" marR="68580" marT="0" marB="0"/>
                </a:tc>
                <a:tc>
                  <a:txBody>
                    <a:bodyPr/>
                    <a:lstStyle/>
                    <a:p>
                      <a:pPr algn="ctr">
                        <a:lnSpc>
                          <a:spcPct val="115000"/>
                        </a:lnSpc>
                        <a:spcAft>
                          <a:spcPts val="0"/>
                        </a:spcAft>
                      </a:pPr>
                      <a:r>
                        <a:rPr lang="id-ID" sz="1200">
                          <a:effectLst/>
                        </a:rPr>
                        <a:t>Berkurang</a:t>
                      </a:r>
                      <a:endParaRPr lang="id-ID" sz="1200">
                        <a:effectLst/>
                        <a:latin typeface="Calibri"/>
                        <a:ea typeface="Calibri"/>
                        <a:cs typeface="Times New Roman"/>
                      </a:endParaRPr>
                    </a:p>
                  </a:txBody>
                  <a:tcPr marL="68580" marR="68580" marT="0" marB="0"/>
                </a:tc>
              </a:tr>
              <a:tr h="0">
                <a:tc>
                  <a:txBody>
                    <a:bodyPr/>
                    <a:lstStyle/>
                    <a:p>
                      <a:pPr algn="just">
                        <a:lnSpc>
                          <a:spcPct val="115000"/>
                        </a:lnSpc>
                        <a:spcAft>
                          <a:spcPts val="0"/>
                        </a:spcAft>
                      </a:pPr>
                      <a:r>
                        <a:rPr lang="id-ID" sz="1200" u="sng" dirty="0">
                          <a:effectLst/>
                        </a:rPr>
                        <a:t>Aktiva Lancar</a:t>
                      </a:r>
                      <a:endParaRPr lang="id-ID" sz="12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400">
                          <a:effectLst/>
                        </a:rPr>
                        <a:t> </a:t>
                      </a:r>
                      <a:endParaRPr lang="id-ID" sz="12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400">
                          <a:effectLst/>
                        </a:rPr>
                        <a:t> </a:t>
                      </a:r>
                      <a:endParaRPr lang="id-ID" sz="12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400">
                          <a:effectLst/>
                        </a:rPr>
                        <a:t> </a:t>
                      </a:r>
                      <a:endParaRPr lang="id-ID" sz="12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400">
                          <a:effectLst/>
                        </a:rPr>
                        <a:t> </a:t>
                      </a:r>
                      <a:endParaRPr lang="id-ID" sz="1200">
                        <a:effectLst/>
                        <a:latin typeface="Calibri"/>
                        <a:ea typeface="Calibri"/>
                        <a:cs typeface="Times New Roman"/>
                      </a:endParaRPr>
                    </a:p>
                  </a:txBody>
                  <a:tcPr marL="68580" marR="68580" marT="0" marB="0"/>
                </a:tc>
              </a:tr>
              <a:tr h="0">
                <a:tc>
                  <a:txBody>
                    <a:bodyPr/>
                    <a:lstStyle/>
                    <a:p>
                      <a:pPr algn="just">
                        <a:lnSpc>
                          <a:spcPct val="115000"/>
                        </a:lnSpc>
                        <a:spcAft>
                          <a:spcPts val="0"/>
                        </a:spcAft>
                      </a:pPr>
                      <a:r>
                        <a:rPr lang="id-ID" sz="1200">
                          <a:effectLst/>
                        </a:rPr>
                        <a:t>Kas</a:t>
                      </a:r>
                      <a:endParaRPr lang="id-ID" sz="12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dirty="0">
                          <a:effectLst/>
                        </a:rPr>
                        <a:t>Rp.     600</a:t>
                      </a:r>
                      <a:endParaRPr lang="id-ID" sz="12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700</a:t>
                      </a:r>
                      <a:endParaRPr lang="id-ID" sz="12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100</a:t>
                      </a:r>
                      <a:endParaRPr lang="id-ID" sz="12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a:t>
                      </a:r>
                      <a:endParaRPr lang="id-ID" sz="1200">
                        <a:effectLst/>
                        <a:latin typeface="Calibri"/>
                        <a:ea typeface="Calibri"/>
                        <a:cs typeface="Times New Roman"/>
                      </a:endParaRPr>
                    </a:p>
                  </a:txBody>
                  <a:tcPr marL="68580" marR="68580" marT="0" marB="0"/>
                </a:tc>
              </a:tr>
              <a:tr h="0">
                <a:tc>
                  <a:txBody>
                    <a:bodyPr/>
                    <a:lstStyle/>
                    <a:p>
                      <a:pPr algn="just">
                        <a:lnSpc>
                          <a:spcPct val="115000"/>
                        </a:lnSpc>
                        <a:spcAft>
                          <a:spcPts val="0"/>
                        </a:spcAft>
                      </a:pPr>
                      <a:r>
                        <a:rPr lang="id-ID" sz="1200">
                          <a:effectLst/>
                        </a:rPr>
                        <a:t>Efek</a:t>
                      </a:r>
                      <a:endParaRPr lang="id-ID" sz="12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dirty="0">
                          <a:effectLst/>
                        </a:rPr>
                        <a:t>Rp.     700</a:t>
                      </a:r>
                      <a:endParaRPr lang="id-ID" sz="12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dirty="0">
                          <a:effectLst/>
                        </a:rPr>
                        <a:t>Rp.     500</a:t>
                      </a:r>
                      <a:endParaRPr lang="id-ID" sz="12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dirty="0">
                          <a:effectLst/>
                        </a:rPr>
                        <a:t>Rp.          -</a:t>
                      </a:r>
                      <a:endParaRPr lang="id-ID" sz="12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200</a:t>
                      </a:r>
                      <a:endParaRPr lang="id-ID" sz="1200">
                        <a:effectLst/>
                        <a:latin typeface="Calibri"/>
                        <a:ea typeface="Calibri"/>
                        <a:cs typeface="Times New Roman"/>
                      </a:endParaRPr>
                    </a:p>
                  </a:txBody>
                  <a:tcPr marL="68580" marR="68580" marT="0" marB="0"/>
                </a:tc>
              </a:tr>
              <a:tr h="0">
                <a:tc>
                  <a:txBody>
                    <a:bodyPr/>
                    <a:lstStyle/>
                    <a:p>
                      <a:pPr algn="just">
                        <a:lnSpc>
                          <a:spcPct val="115000"/>
                        </a:lnSpc>
                        <a:spcAft>
                          <a:spcPts val="0"/>
                        </a:spcAft>
                      </a:pPr>
                      <a:r>
                        <a:rPr lang="id-ID" sz="1200">
                          <a:effectLst/>
                        </a:rPr>
                        <a:t>Piutang</a:t>
                      </a:r>
                      <a:endParaRPr lang="id-ID" sz="12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1.200</a:t>
                      </a:r>
                      <a:endParaRPr lang="id-ID" sz="12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dirty="0">
                          <a:effectLst/>
                        </a:rPr>
                        <a:t>Rp.  1.000</a:t>
                      </a:r>
                      <a:endParaRPr lang="id-ID" sz="12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dirty="0">
                          <a:effectLst/>
                        </a:rPr>
                        <a:t>Rp.          -</a:t>
                      </a:r>
                      <a:endParaRPr lang="id-ID" sz="12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200</a:t>
                      </a:r>
                      <a:endParaRPr lang="id-ID" sz="1200">
                        <a:effectLst/>
                        <a:latin typeface="Calibri"/>
                        <a:ea typeface="Calibri"/>
                        <a:cs typeface="Times New Roman"/>
                      </a:endParaRPr>
                    </a:p>
                  </a:txBody>
                  <a:tcPr marL="68580" marR="68580" marT="0" marB="0"/>
                </a:tc>
              </a:tr>
              <a:tr h="0">
                <a:tc>
                  <a:txBody>
                    <a:bodyPr/>
                    <a:lstStyle/>
                    <a:p>
                      <a:pPr algn="just">
                        <a:lnSpc>
                          <a:spcPct val="115000"/>
                        </a:lnSpc>
                        <a:spcAft>
                          <a:spcPts val="0"/>
                        </a:spcAft>
                      </a:pPr>
                      <a:r>
                        <a:rPr lang="id-ID" sz="1200">
                          <a:effectLst/>
                        </a:rPr>
                        <a:t>Barang</a:t>
                      </a:r>
                      <a:endParaRPr lang="id-ID" sz="12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2.200</a:t>
                      </a:r>
                      <a:endParaRPr lang="id-ID" sz="12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dirty="0">
                          <a:effectLst/>
                        </a:rPr>
                        <a:t>Rp.  2.600</a:t>
                      </a:r>
                      <a:endParaRPr lang="id-ID" sz="12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400</a:t>
                      </a:r>
                      <a:endParaRPr lang="id-ID" sz="12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dirty="0">
                          <a:effectLst/>
                        </a:rPr>
                        <a:t>Rp.         -</a:t>
                      </a:r>
                      <a:endParaRPr lang="id-ID" sz="1200" dirty="0">
                        <a:effectLst/>
                        <a:latin typeface="Calibri"/>
                        <a:ea typeface="Calibri"/>
                        <a:cs typeface="Times New Roman"/>
                      </a:endParaRPr>
                    </a:p>
                  </a:txBody>
                  <a:tcPr marL="68580" marR="68580" marT="0" marB="0"/>
                </a:tc>
              </a:tr>
              <a:tr h="0">
                <a:tc>
                  <a:txBody>
                    <a:bodyPr/>
                    <a:lstStyle/>
                    <a:p>
                      <a:pPr algn="just">
                        <a:lnSpc>
                          <a:spcPct val="115000"/>
                        </a:lnSpc>
                        <a:spcAft>
                          <a:spcPts val="0"/>
                        </a:spcAft>
                      </a:pPr>
                      <a:r>
                        <a:rPr lang="id-ID" sz="1200">
                          <a:effectLst/>
                        </a:rPr>
                        <a:t>Jumlah aktiva lancar</a:t>
                      </a:r>
                      <a:endParaRPr lang="id-ID" sz="12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4.700</a:t>
                      </a:r>
                      <a:endParaRPr lang="id-ID" sz="12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4.800</a:t>
                      </a:r>
                      <a:endParaRPr lang="id-ID" sz="12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400">
                          <a:effectLst/>
                        </a:rPr>
                        <a:t> </a:t>
                      </a:r>
                      <a:endParaRPr lang="id-ID" sz="12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400" dirty="0">
                          <a:effectLst/>
                        </a:rPr>
                        <a:t> </a:t>
                      </a:r>
                      <a:endParaRPr lang="id-ID" sz="1200" dirty="0">
                        <a:effectLst/>
                        <a:latin typeface="Calibri"/>
                        <a:ea typeface="Calibri"/>
                        <a:cs typeface="Times New Roman"/>
                      </a:endParaRPr>
                    </a:p>
                  </a:txBody>
                  <a:tcPr marL="68580" marR="68580" marT="0" marB="0"/>
                </a:tc>
              </a:tr>
              <a:tr h="0">
                <a:tc>
                  <a:txBody>
                    <a:bodyPr/>
                    <a:lstStyle/>
                    <a:p>
                      <a:pPr algn="just">
                        <a:lnSpc>
                          <a:spcPct val="115000"/>
                        </a:lnSpc>
                        <a:spcAft>
                          <a:spcPts val="0"/>
                        </a:spcAft>
                      </a:pPr>
                      <a:r>
                        <a:rPr lang="en-US" sz="1400">
                          <a:effectLst/>
                        </a:rPr>
                        <a:t> </a:t>
                      </a:r>
                      <a:endParaRPr lang="id-ID" sz="12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400" dirty="0">
                          <a:effectLst/>
                        </a:rPr>
                        <a:t> </a:t>
                      </a:r>
                      <a:endParaRPr lang="id-ID" sz="12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400" dirty="0">
                          <a:effectLst/>
                        </a:rPr>
                        <a:t> </a:t>
                      </a:r>
                      <a:endParaRPr lang="id-ID" sz="12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400">
                          <a:effectLst/>
                        </a:rPr>
                        <a:t> </a:t>
                      </a:r>
                      <a:endParaRPr lang="id-ID" sz="12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400">
                          <a:effectLst/>
                        </a:rPr>
                        <a:t> </a:t>
                      </a:r>
                      <a:endParaRPr lang="id-ID" sz="1200">
                        <a:effectLst/>
                        <a:latin typeface="Calibri"/>
                        <a:ea typeface="Calibri"/>
                        <a:cs typeface="Times New Roman"/>
                      </a:endParaRPr>
                    </a:p>
                  </a:txBody>
                  <a:tcPr marL="68580" marR="68580" marT="0" marB="0"/>
                </a:tc>
              </a:tr>
              <a:tr h="0">
                <a:tc>
                  <a:txBody>
                    <a:bodyPr/>
                    <a:lstStyle/>
                    <a:p>
                      <a:pPr algn="just">
                        <a:lnSpc>
                          <a:spcPct val="115000"/>
                        </a:lnSpc>
                        <a:spcAft>
                          <a:spcPts val="0"/>
                        </a:spcAft>
                      </a:pPr>
                      <a:r>
                        <a:rPr lang="id-ID" sz="1200" u="sng">
                          <a:effectLst/>
                        </a:rPr>
                        <a:t>Hutang Lancar</a:t>
                      </a:r>
                      <a:endParaRPr lang="id-ID" sz="12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400">
                          <a:effectLst/>
                        </a:rPr>
                        <a:t> </a:t>
                      </a:r>
                      <a:endParaRPr lang="id-ID" sz="12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400">
                          <a:effectLst/>
                        </a:rPr>
                        <a:t> </a:t>
                      </a:r>
                      <a:endParaRPr lang="id-ID" sz="12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400" dirty="0">
                          <a:effectLst/>
                        </a:rPr>
                        <a:t> </a:t>
                      </a:r>
                      <a:endParaRPr lang="id-ID" sz="12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400" dirty="0">
                          <a:effectLst/>
                        </a:rPr>
                        <a:t> </a:t>
                      </a:r>
                      <a:endParaRPr lang="id-ID" sz="1200" dirty="0">
                        <a:effectLst/>
                        <a:latin typeface="Calibri"/>
                        <a:ea typeface="Calibri"/>
                        <a:cs typeface="Times New Roman"/>
                      </a:endParaRPr>
                    </a:p>
                  </a:txBody>
                  <a:tcPr marL="68580" marR="68580" marT="0" marB="0"/>
                </a:tc>
              </a:tr>
              <a:tr h="0">
                <a:tc>
                  <a:txBody>
                    <a:bodyPr/>
                    <a:lstStyle/>
                    <a:p>
                      <a:pPr algn="just">
                        <a:lnSpc>
                          <a:spcPct val="115000"/>
                        </a:lnSpc>
                        <a:spcAft>
                          <a:spcPts val="0"/>
                        </a:spcAft>
                      </a:pPr>
                      <a:r>
                        <a:rPr lang="id-ID" sz="1200">
                          <a:effectLst/>
                        </a:rPr>
                        <a:t>Hutang perniagaan</a:t>
                      </a:r>
                      <a:endParaRPr lang="id-ID" sz="12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1.500</a:t>
                      </a:r>
                      <a:endParaRPr lang="id-ID" sz="12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1.000</a:t>
                      </a:r>
                      <a:endParaRPr lang="id-ID" sz="12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500</a:t>
                      </a:r>
                      <a:endParaRPr lang="id-ID" sz="12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a:t>
                      </a:r>
                      <a:endParaRPr lang="id-ID" sz="1200">
                        <a:effectLst/>
                        <a:latin typeface="Calibri"/>
                        <a:ea typeface="Calibri"/>
                        <a:cs typeface="Times New Roman"/>
                      </a:endParaRPr>
                    </a:p>
                  </a:txBody>
                  <a:tcPr marL="68580" marR="68580" marT="0" marB="0"/>
                </a:tc>
              </a:tr>
              <a:tr h="0">
                <a:tc>
                  <a:txBody>
                    <a:bodyPr/>
                    <a:lstStyle/>
                    <a:p>
                      <a:pPr algn="just">
                        <a:lnSpc>
                          <a:spcPct val="115000"/>
                        </a:lnSpc>
                        <a:spcAft>
                          <a:spcPts val="0"/>
                        </a:spcAft>
                      </a:pPr>
                      <a:r>
                        <a:rPr lang="id-ID" sz="1200">
                          <a:effectLst/>
                        </a:rPr>
                        <a:t>Hutang wesel</a:t>
                      </a:r>
                      <a:endParaRPr lang="id-ID" sz="12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1.000</a:t>
                      </a:r>
                      <a:endParaRPr lang="id-ID" sz="12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1.200</a:t>
                      </a:r>
                      <a:endParaRPr lang="id-ID" sz="12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dirty="0">
                          <a:effectLst/>
                        </a:rPr>
                        <a:t>Rp.          -</a:t>
                      </a:r>
                      <a:endParaRPr lang="id-ID" sz="12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dirty="0">
                          <a:effectLst/>
                        </a:rPr>
                        <a:t>Rp.     200</a:t>
                      </a:r>
                      <a:endParaRPr lang="id-ID" sz="1200" dirty="0">
                        <a:effectLst/>
                        <a:latin typeface="Calibri"/>
                        <a:ea typeface="Calibri"/>
                        <a:cs typeface="Times New Roman"/>
                      </a:endParaRPr>
                    </a:p>
                  </a:txBody>
                  <a:tcPr marL="68580" marR="68580" marT="0" marB="0"/>
                </a:tc>
              </a:tr>
              <a:tr h="0">
                <a:tc>
                  <a:txBody>
                    <a:bodyPr/>
                    <a:lstStyle/>
                    <a:p>
                      <a:pPr algn="just">
                        <a:lnSpc>
                          <a:spcPct val="115000"/>
                        </a:lnSpc>
                        <a:spcAft>
                          <a:spcPts val="0"/>
                        </a:spcAft>
                      </a:pPr>
                      <a:r>
                        <a:rPr lang="id-ID" sz="1200">
                          <a:effectLst/>
                        </a:rPr>
                        <a:t>Jumlah hutang lancar</a:t>
                      </a:r>
                      <a:endParaRPr lang="id-ID" sz="12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2.500</a:t>
                      </a:r>
                      <a:endParaRPr lang="id-ID" sz="12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2.200</a:t>
                      </a:r>
                      <a:endParaRPr lang="id-ID" sz="12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400">
                          <a:effectLst/>
                        </a:rPr>
                        <a:t> </a:t>
                      </a:r>
                      <a:endParaRPr lang="id-ID" sz="12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400">
                          <a:effectLst/>
                        </a:rPr>
                        <a:t> </a:t>
                      </a:r>
                      <a:endParaRPr lang="id-ID" sz="1200">
                        <a:effectLst/>
                        <a:latin typeface="Calibri"/>
                        <a:ea typeface="Calibri"/>
                        <a:cs typeface="Times New Roman"/>
                      </a:endParaRPr>
                    </a:p>
                  </a:txBody>
                  <a:tcPr marL="68580" marR="68580" marT="0" marB="0"/>
                </a:tc>
              </a:tr>
              <a:tr h="0">
                <a:tc>
                  <a:txBody>
                    <a:bodyPr/>
                    <a:lstStyle/>
                    <a:p>
                      <a:pPr algn="just">
                        <a:lnSpc>
                          <a:spcPct val="115000"/>
                        </a:lnSpc>
                        <a:spcAft>
                          <a:spcPts val="0"/>
                        </a:spcAft>
                      </a:pPr>
                      <a:r>
                        <a:rPr lang="en-US" sz="1400">
                          <a:effectLst/>
                        </a:rPr>
                        <a:t> </a:t>
                      </a:r>
                      <a:endParaRPr lang="id-ID" sz="12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400">
                          <a:effectLst/>
                        </a:rPr>
                        <a:t> </a:t>
                      </a:r>
                      <a:endParaRPr lang="id-ID" sz="12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400">
                          <a:effectLst/>
                        </a:rPr>
                        <a:t> </a:t>
                      </a:r>
                      <a:endParaRPr lang="id-ID" sz="12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400" dirty="0">
                          <a:effectLst/>
                        </a:rPr>
                        <a:t> </a:t>
                      </a:r>
                      <a:endParaRPr lang="id-ID" sz="12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400" dirty="0">
                          <a:effectLst/>
                        </a:rPr>
                        <a:t> </a:t>
                      </a:r>
                      <a:endParaRPr lang="id-ID" sz="1200" dirty="0">
                        <a:effectLst/>
                        <a:latin typeface="Calibri"/>
                        <a:ea typeface="Calibri"/>
                        <a:cs typeface="Times New Roman"/>
                      </a:endParaRPr>
                    </a:p>
                  </a:txBody>
                  <a:tcPr marL="68580" marR="68580" marT="0" marB="0"/>
                </a:tc>
              </a:tr>
              <a:tr h="0">
                <a:tc>
                  <a:txBody>
                    <a:bodyPr/>
                    <a:lstStyle/>
                    <a:p>
                      <a:pPr algn="just">
                        <a:lnSpc>
                          <a:spcPct val="115000"/>
                        </a:lnSpc>
                        <a:spcAft>
                          <a:spcPts val="0"/>
                        </a:spcAft>
                      </a:pPr>
                      <a:r>
                        <a:rPr lang="id-ID" sz="1200" u="sng">
                          <a:effectLst/>
                        </a:rPr>
                        <a:t>Modal Kerja</a:t>
                      </a:r>
                      <a:endParaRPr lang="id-ID" sz="12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2.200</a:t>
                      </a:r>
                      <a:endParaRPr lang="id-ID" sz="12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2.600</a:t>
                      </a:r>
                      <a:endParaRPr lang="id-ID" sz="12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400">
                          <a:effectLst/>
                        </a:rPr>
                        <a:t> </a:t>
                      </a:r>
                      <a:endParaRPr lang="id-ID" sz="12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400">
                          <a:effectLst/>
                        </a:rPr>
                        <a:t> </a:t>
                      </a:r>
                      <a:endParaRPr lang="id-ID" sz="1200">
                        <a:effectLst/>
                        <a:latin typeface="Calibri"/>
                        <a:ea typeface="Calibri"/>
                        <a:cs typeface="Times New Roman"/>
                      </a:endParaRPr>
                    </a:p>
                  </a:txBody>
                  <a:tcPr marL="68580" marR="68580" marT="0" marB="0"/>
                </a:tc>
              </a:tr>
              <a:tr h="0">
                <a:tc>
                  <a:txBody>
                    <a:bodyPr/>
                    <a:lstStyle/>
                    <a:p>
                      <a:pPr algn="just">
                        <a:lnSpc>
                          <a:spcPct val="115000"/>
                        </a:lnSpc>
                        <a:spcAft>
                          <a:spcPts val="0"/>
                        </a:spcAft>
                      </a:pPr>
                      <a:r>
                        <a:rPr lang="en-US" sz="1400">
                          <a:effectLst/>
                        </a:rPr>
                        <a:t> </a:t>
                      </a:r>
                      <a:endParaRPr lang="id-ID" sz="12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400">
                          <a:effectLst/>
                        </a:rPr>
                        <a:t> </a:t>
                      </a:r>
                      <a:endParaRPr lang="id-ID" sz="12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400">
                          <a:effectLst/>
                        </a:rPr>
                        <a:t> </a:t>
                      </a:r>
                      <a:endParaRPr lang="id-ID" sz="12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1.000</a:t>
                      </a:r>
                      <a:endParaRPr lang="id-ID" sz="12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dirty="0">
                          <a:effectLst/>
                        </a:rPr>
                        <a:t>Rp.     600</a:t>
                      </a:r>
                      <a:endParaRPr lang="id-ID" sz="1200" dirty="0">
                        <a:effectLst/>
                        <a:latin typeface="Calibri"/>
                        <a:ea typeface="Calibri"/>
                        <a:cs typeface="Times New Roman"/>
                      </a:endParaRPr>
                    </a:p>
                  </a:txBody>
                  <a:tcPr marL="68580" marR="68580" marT="0" marB="0"/>
                </a:tc>
              </a:tr>
              <a:tr h="0">
                <a:tc>
                  <a:txBody>
                    <a:bodyPr/>
                    <a:lstStyle/>
                    <a:p>
                      <a:pPr algn="just">
                        <a:lnSpc>
                          <a:spcPct val="115000"/>
                        </a:lnSpc>
                        <a:spcAft>
                          <a:spcPts val="0"/>
                        </a:spcAft>
                      </a:pPr>
                      <a:r>
                        <a:rPr lang="id-ID" sz="1200">
                          <a:effectLst/>
                        </a:rPr>
                        <a:t>Tambah modal kerja</a:t>
                      </a:r>
                      <a:endParaRPr lang="id-ID" sz="12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400">
                          <a:effectLst/>
                        </a:rPr>
                        <a:t> </a:t>
                      </a:r>
                      <a:endParaRPr lang="id-ID" sz="12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400">
                          <a:effectLst/>
                        </a:rPr>
                        <a:t> </a:t>
                      </a:r>
                      <a:endParaRPr lang="id-ID" sz="12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a:t>
                      </a:r>
                      <a:endParaRPr lang="id-ID" sz="12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dirty="0">
                          <a:effectLst/>
                        </a:rPr>
                        <a:t>Rp.     400</a:t>
                      </a:r>
                      <a:endParaRPr lang="id-ID" sz="1200" dirty="0">
                        <a:effectLst/>
                        <a:latin typeface="Calibri"/>
                        <a:ea typeface="Calibri"/>
                        <a:cs typeface="Times New Roman"/>
                      </a:endParaRPr>
                    </a:p>
                  </a:txBody>
                  <a:tcPr marL="68580" marR="68580" marT="0" marB="0"/>
                </a:tc>
              </a:tr>
              <a:tr h="0">
                <a:tc>
                  <a:txBody>
                    <a:bodyPr/>
                    <a:lstStyle/>
                    <a:p>
                      <a:pPr algn="just">
                        <a:lnSpc>
                          <a:spcPct val="115000"/>
                        </a:lnSpc>
                        <a:spcAft>
                          <a:spcPts val="0"/>
                        </a:spcAft>
                      </a:pPr>
                      <a:r>
                        <a:rPr lang="id-ID" sz="1200">
                          <a:effectLst/>
                        </a:rPr>
                        <a:t>Jumlah</a:t>
                      </a:r>
                      <a:endParaRPr lang="id-ID" sz="12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400">
                          <a:effectLst/>
                        </a:rPr>
                        <a:t> </a:t>
                      </a:r>
                      <a:endParaRPr lang="id-ID" sz="12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400">
                          <a:effectLst/>
                        </a:rPr>
                        <a:t> </a:t>
                      </a:r>
                      <a:endParaRPr lang="id-ID" sz="12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a:effectLst/>
                        </a:rPr>
                        <a:t>Rp.  1.000</a:t>
                      </a:r>
                      <a:endParaRPr lang="id-ID" sz="12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200" dirty="0">
                          <a:effectLst/>
                        </a:rPr>
                        <a:t>Rp.  1.000</a:t>
                      </a:r>
                      <a:endParaRPr lang="id-ID" sz="1200" dirty="0">
                        <a:effectLst/>
                        <a:latin typeface="Calibri"/>
                        <a:ea typeface="Calibri"/>
                        <a:cs typeface="Times New Roman"/>
                      </a:endParaRPr>
                    </a:p>
                  </a:txBody>
                  <a:tcPr marL="68580" marR="68580" marT="0" marB="0"/>
                </a:tc>
              </a:tr>
            </a:tbl>
          </a:graphicData>
        </a:graphic>
      </p:graphicFrame>
      <p:sp>
        <p:nvSpPr>
          <p:cNvPr id="5" name="Title 2"/>
          <p:cNvSpPr>
            <a:spLocks noGrp="1"/>
          </p:cNvSpPr>
          <p:nvPr>
            <p:ph type="title"/>
          </p:nvPr>
        </p:nvSpPr>
        <p:spPr/>
        <p:txBody>
          <a:bodyPr>
            <a:noAutofit/>
          </a:bodyPr>
          <a:lstStyle/>
          <a:p>
            <a:pPr marL="109728" lvl="0" algn="ctr"/>
            <a:r>
              <a:rPr lang="id-ID" sz="2800" dirty="0"/>
              <a:t>Laporan Sumber-Sumber Dan Penggunaan Dana (Dalam Artian Modal Kerja)</a:t>
            </a:r>
          </a:p>
        </p:txBody>
      </p:sp>
    </p:spTree>
    <p:extLst>
      <p:ext uri="{BB962C8B-B14F-4D97-AF65-F5344CB8AC3E}">
        <p14:creationId xmlns:p14="http://schemas.microsoft.com/office/powerpoint/2010/main" val="2676685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260040"/>
          </a:xfrm>
        </p:spPr>
        <p:txBody>
          <a:bodyPr>
            <a:normAutofit/>
          </a:bodyPr>
          <a:lstStyle/>
          <a:p>
            <a:pPr marL="109728" indent="0">
              <a:buNone/>
            </a:pPr>
            <a:r>
              <a:rPr lang="id-ID" sz="2000" b="1" dirty="0" smtClean="0"/>
              <a:t>Contoh</a:t>
            </a:r>
            <a:r>
              <a:rPr lang="id-ID" sz="2000" dirty="0" smtClean="0"/>
              <a:t> </a:t>
            </a:r>
            <a:r>
              <a:rPr lang="id-ID" sz="2000" dirty="0"/>
              <a:t>laporan sumber-sumber dan penggunaan modal kerja</a:t>
            </a:r>
          </a:p>
          <a:p>
            <a:pPr marL="109728" indent="0">
              <a:buNone/>
            </a:pPr>
            <a:endParaRPr lang="id-ID" dirty="0" smtClean="0"/>
          </a:p>
          <a:p>
            <a:endParaRPr lang="id-ID" dirty="0"/>
          </a:p>
          <a:p>
            <a:endParaRPr lang="id-ID" dirty="0" smtClean="0"/>
          </a:p>
          <a:p>
            <a:endParaRPr lang="id-ID" dirty="0"/>
          </a:p>
          <a:p>
            <a:endParaRPr lang="id-ID" dirty="0" smtClean="0"/>
          </a:p>
          <a:p>
            <a:endParaRPr lang="id-ID" dirty="0"/>
          </a:p>
          <a:p>
            <a:endParaRPr lang="id-ID" dirty="0" smtClean="0"/>
          </a:p>
          <a:p>
            <a:pPr marL="109728" indent="0">
              <a:buNone/>
            </a:pPr>
            <a:r>
              <a:rPr lang="id-ID" sz="1800" smtClean="0"/>
              <a:t>Guna analisa </a:t>
            </a:r>
            <a:r>
              <a:rPr lang="id-ID" sz="1800" dirty="0"/>
              <a:t>sumber-sumber dan </a:t>
            </a:r>
            <a:r>
              <a:rPr lang="id-ID" sz="1800"/>
              <a:t>penggunaan </a:t>
            </a:r>
            <a:r>
              <a:rPr lang="id-ID" sz="1800" smtClean="0"/>
              <a:t>dana:</a:t>
            </a:r>
            <a:endParaRPr lang="id-ID" sz="1800" dirty="0"/>
          </a:p>
          <a:p>
            <a:pPr marL="624078" lvl="0" indent="-514350">
              <a:buAutoNum type="arabicPeriod"/>
            </a:pPr>
            <a:r>
              <a:rPr lang="id-ID" sz="1800" dirty="0" smtClean="0"/>
              <a:t>Untuk </a:t>
            </a:r>
            <a:r>
              <a:rPr lang="id-ID" sz="1800" dirty="0"/>
              <a:t>mengetahui laporan tahun </a:t>
            </a:r>
            <a:r>
              <a:rPr lang="id-ID" sz="1800" dirty="0" smtClean="0"/>
              <a:t>lalu</a:t>
            </a:r>
          </a:p>
          <a:p>
            <a:pPr marL="624078" indent="-514350">
              <a:buFont typeface="Wingdings 3"/>
              <a:buAutoNum type="arabicPeriod"/>
            </a:pPr>
            <a:r>
              <a:rPr lang="id-ID" sz="1800" dirty="0"/>
              <a:t>Untuk proyeksi yang dimaksudkan</a:t>
            </a:r>
          </a:p>
          <a:p>
            <a:pPr marL="624078" indent="-514350">
              <a:buFont typeface="Wingdings 3"/>
              <a:buAutoNum type="arabicPeriod"/>
            </a:pPr>
            <a:r>
              <a:rPr lang="id-ID" sz="1800" dirty="0"/>
              <a:t>Untuk menilai kebijaksanaan dalam penggunaan dan cara mendapatkan dana untuk periode mendatang</a:t>
            </a:r>
          </a:p>
          <a:p>
            <a:pPr marL="624078" lvl="0" indent="-514350">
              <a:buAutoNum type="arabicPeriod"/>
            </a:pPr>
            <a:endParaRPr lang="id-ID" dirty="0"/>
          </a:p>
          <a:p>
            <a:endParaRPr lang="id-ID" dirty="0"/>
          </a:p>
          <a:p>
            <a:endParaRPr lang="id-ID" dirty="0"/>
          </a:p>
        </p:txBody>
      </p:sp>
      <p:sp>
        <p:nvSpPr>
          <p:cNvPr id="4" name="Title 2"/>
          <p:cNvSpPr>
            <a:spLocks noGrp="1"/>
          </p:cNvSpPr>
          <p:nvPr>
            <p:ph type="title"/>
          </p:nvPr>
        </p:nvSpPr>
        <p:spPr/>
        <p:txBody>
          <a:bodyPr>
            <a:noAutofit/>
          </a:bodyPr>
          <a:lstStyle/>
          <a:p>
            <a:pPr marL="109728" lvl="0" algn="ctr"/>
            <a:r>
              <a:rPr lang="id-ID" sz="2800" dirty="0"/>
              <a:t>Laporan Sumber-Sumber Dan Penggunaan Dana (Dalam Artian Modal Kerja)</a:t>
            </a:r>
          </a:p>
        </p:txBody>
      </p:sp>
      <p:graphicFrame>
        <p:nvGraphicFramePr>
          <p:cNvPr id="5" name="Table 4"/>
          <p:cNvGraphicFramePr>
            <a:graphicFrameLocks noGrp="1"/>
          </p:cNvGraphicFramePr>
          <p:nvPr>
            <p:extLst>
              <p:ext uri="{D42A27DB-BD31-4B8C-83A1-F6EECF244321}">
                <p14:modId xmlns:p14="http://schemas.microsoft.com/office/powerpoint/2010/main" val="1277144817"/>
              </p:ext>
            </p:extLst>
          </p:nvPr>
        </p:nvGraphicFramePr>
        <p:xfrm>
          <a:off x="683568" y="1988840"/>
          <a:ext cx="7632847" cy="2944368"/>
        </p:xfrm>
        <a:graphic>
          <a:graphicData uri="http://schemas.openxmlformats.org/drawingml/2006/table">
            <a:tbl>
              <a:tblPr firstRow="1" firstCol="1" lastRow="1" lastCol="1" bandRow="1" bandCol="1">
                <a:tableStyleId>{5C22544A-7EE6-4342-B048-85BDC9FD1C3A}</a:tableStyleId>
              </a:tblPr>
              <a:tblGrid>
                <a:gridCol w="2293130"/>
                <a:gridCol w="1146565"/>
                <a:gridCol w="2948310"/>
                <a:gridCol w="1244842"/>
              </a:tblGrid>
              <a:tr h="849630">
                <a:tc gridSpan="4">
                  <a:txBody>
                    <a:bodyPr/>
                    <a:lstStyle/>
                    <a:p>
                      <a:pPr algn="ctr">
                        <a:lnSpc>
                          <a:spcPct val="115000"/>
                        </a:lnSpc>
                        <a:spcAft>
                          <a:spcPts val="0"/>
                        </a:spcAft>
                      </a:pPr>
                      <a:r>
                        <a:rPr lang="id-ID" sz="1400" dirty="0">
                          <a:effectLst/>
                        </a:rPr>
                        <a:t>PERUSAHAAN PT. RAHAYU</a:t>
                      </a:r>
                    </a:p>
                    <a:p>
                      <a:pPr algn="ctr">
                        <a:lnSpc>
                          <a:spcPct val="115000"/>
                        </a:lnSpc>
                        <a:spcAft>
                          <a:spcPts val="0"/>
                        </a:spcAft>
                      </a:pPr>
                      <a:r>
                        <a:rPr lang="id-ID" sz="1400" dirty="0">
                          <a:effectLst/>
                        </a:rPr>
                        <a:t>LAPORAN SUMBER-SUMBER DAN PENGGUNAAN DANA</a:t>
                      </a:r>
                    </a:p>
                    <a:p>
                      <a:pPr algn="ctr">
                        <a:lnSpc>
                          <a:spcPct val="115000"/>
                        </a:lnSpc>
                        <a:spcAft>
                          <a:spcPts val="0"/>
                        </a:spcAft>
                      </a:pPr>
                      <a:r>
                        <a:rPr lang="id-ID" sz="1400" dirty="0">
                          <a:effectLst/>
                        </a:rPr>
                        <a:t>31 DESEMBER 2012 – 31 DESEMBER 2013</a:t>
                      </a:r>
                    </a:p>
                    <a:p>
                      <a:pPr algn="ctr">
                        <a:lnSpc>
                          <a:spcPct val="115000"/>
                        </a:lnSpc>
                        <a:spcAft>
                          <a:spcPts val="0"/>
                        </a:spcAft>
                      </a:pPr>
                      <a:r>
                        <a:rPr lang="id-ID" sz="1400" dirty="0">
                          <a:effectLst/>
                        </a:rPr>
                        <a:t>(DALAM JUTA RUPIAH)</a:t>
                      </a:r>
                      <a:endParaRPr lang="id-ID" sz="1400" dirty="0">
                        <a:effectLst/>
                        <a:latin typeface="Calibri"/>
                        <a:ea typeface="Calibri"/>
                        <a:cs typeface="Times New Roman"/>
                      </a:endParaRPr>
                    </a:p>
                  </a:txBody>
                  <a:tcPr marL="68580" marR="68580" marT="0" marB="0"/>
                </a:tc>
                <a:tc hMerge="1">
                  <a:txBody>
                    <a:bodyPr/>
                    <a:lstStyle/>
                    <a:p>
                      <a:endParaRPr lang="id-ID"/>
                    </a:p>
                  </a:txBody>
                  <a:tcPr/>
                </a:tc>
                <a:tc hMerge="1">
                  <a:txBody>
                    <a:bodyPr/>
                    <a:lstStyle/>
                    <a:p>
                      <a:endParaRPr lang="id-ID"/>
                    </a:p>
                  </a:txBody>
                  <a:tcPr/>
                </a:tc>
                <a:tc hMerge="1">
                  <a:txBody>
                    <a:bodyPr/>
                    <a:lstStyle/>
                    <a:p>
                      <a:endParaRPr lang="id-ID"/>
                    </a:p>
                  </a:txBody>
                  <a:tcPr/>
                </a:tc>
              </a:tr>
              <a:tr h="0">
                <a:tc gridSpan="2">
                  <a:txBody>
                    <a:bodyPr/>
                    <a:lstStyle/>
                    <a:p>
                      <a:pPr algn="ctr">
                        <a:lnSpc>
                          <a:spcPct val="115000"/>
                        </a:lnSpc>
                        <a:spcAft>
                          <a:spcPts val="0"/>
                        </a:spcAft>
                      </a:pPr>
                      <a:r>
                        <a:rPr lang="id-ID" sz="1400">
                          <a:effectLst/>
                        </a:rPr>
                        <a:t>Sumber-Sumber</a:t>
                      </a:r>
                      <a:endParaRPr lang="id-ID" sz="1400">
                        <a:effectLst/>
                        <a:latin typeface="Calibri"/>
                        <a:ea typeface="Calibri"/>
                        <a:cs typeface="Times New Roman"/>
                      </a:endParaRPr>
                    </a:p>
                  </a:txBody>
                  <a:tcPr marL="68580" marR="68580" marT="0" marB="0"/>
                </a:tc>
                <a:tc hMerge="1">
                  <a:txBody>
                    <a:bodyPr/>
                    <a:lstStyle/>
                    <a:p>
                      <a:endParaRPr lang="id-ID"/>
                    </a:p>
                  </a:txBody>
                  <a:tcPr/>
                </a:tc>
                <a:tc gridSpan="2">
                  <a:txBody>
                    <a:bodyPr/>
                    <a:lstStyle/>
                    <a:p>
                      <a:pPr algn="ctr">
                        <a:lnSpc>
                          <a:spcPct val="115000"/>
                        </a:lnSpc>
                        <a:spcAft>
                          <a:spcPts val="0"/>
                        </a:spcAft>
                      </a:pPr>
                      <a:r>
                        <a:rPr lang="id-ID" sz="1400" dirty="0">
                          <a:effectLst/>
                        </a:rPr>
                        <a:t>Penggunaan</a:t>
                      </a:r>
                      <a:endParaRPr lang="id-ID" sz="1400" dirty="0">
                        <a:effectLst/>
                        <a:latin typeface="Calibri"/>
                        <a:ea typeface="Calibri"/>
                        <a:cs typeface="Times New Roman"/>
                      </a:endParaRPr>
                    </a:p>
                  </a:txBody>
                  <a:tcPr marL="68580" marR="68580" marT="0" marB="0"/>
                </a:tc>
                <a:tc hMerge="1">
                  <a:txBody>
                    <a:bodyPr/>
                    <a:lstStyle/>
                    <a:p>
                      <a:endParaRPr lang="id-ID"/>
                    </a:p>
                  </a:txBody>
                  <a:tcPr/>
                </a:tc>
              </a:tr>
              <a:tr h="0">
                <a:tc>
                  <a:txBody>
                    <a:bodyPr/>
                    <a:lstStyle/>
                    <a:p>
                      <a:pPr algn="just">
                        <a:lnSpc>
                          <a:spcPct val="115000"/>
                        </a:lnSpc>
                        <a:spcAft>
                          <a:spcPts val="0"/>
                        </a:spcAft>
                      </a:pPr>
                      <a:r>
                        <a:rPr lang="id-ID" sz="1100">
                          <a:effectLst/>
                        </a:rPr>
                        <a:t>Dana dari operasi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600">
                          <a:effectLst/>
                        </a:rPr>
                        <a:t> </a:t>
                      </a:r>
                      <a:endParaRPr lang="id-ID" sz="14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600" dirty="0">
                          <a:effectLst/>
                        </a:rPr>
                        <a:t> </a:t>
                      </a:r>
                      <a:endParaRPr lang="id-ID" sz="14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600">
                          <a:effectLst/>
                        </a:rPr>
                        <a:t> </a:t>
                      </a:r>
                      <a:endParaRPr lang="id-ID" sz="1400">
                        <a:effectLst/>
                        <a:latin typeface="Calibri"/>
                        <a:ea typeface="Calibri"/>
                        <a:cs typeface="Times New Roman"/>
                      </a:endParaRPr>
                    </a:p>
                  </a:txBody>
                  <a:tcPr marL="68580" marR="68580" marT="0" marB="0"/>
                </a:tc>
              </a:tr>
              <a:tr h="0">
                <a:tc>
                  <a:txBody>
                    <a:bodyPr/>
                    <a:lstStyle/>
                    <a:p>
                      <a:pPr algn="just">
                        <a:lnSpc>
                          <a:spcPct val="115000"/>
                        </a:lnSpc>
                        <a:spcAft>
                          <a:spcPts val="0"/>
                        </a:spcAft>
                      </a:pPr>
                      <a:r>
                        <a:rPr lang="id-ID" sz="1100">
                          <a:effectLst/>
                        </a:rPr>
                        <a:t>Keuntungan neto</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a:effectLst/>
                        </a:rPr>
                        <a:t>Rp.  1.500</a:t>
                      </a:r>
                      <a:endParaRPr lang="id-ID" sz="14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dirty="0">
                          <a:effectLst/>
                        </a:rPr>
                        <a:t>Cash deviden</a:t>
                      </a:r>
                      <a:endParaRPr lang="id-ID" sz="14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a:effectLst/>
                        </a:rPr>
                        <a:t>Rp.     700</a:t>
                      </a:r>
                      <a:endParaRPr lang="id-ID" sz="1400">
                        <a:effectLst/>
                        <a:latin typeface="Calibri"/>
                        <a:ea typeface="Calibri"/>
                        <a:cs typeface="Times New Roman"/>
                      </a:endParaRPr>
                    </a:p>
                  </a:txBody>
                  <a:tcPr marL="68580" marR="68580" marT="0" marB="0"/>
                </a:tc>
              </a:tr>
              <a:tr h="0">
                <a:tc>
                  <a:txBody>
                    <a:bodyPr/>
                    <a:lstStyle/>
                    <a:p>
                      <a:pPr algn="just">
                        <a:lnSpc>
                          <a:spcPct val="115000"/>
                        </a:lnSpc>
                        <a:spcAft>
                          <a:spcPts val="0"/>
                        </a:spcAft>
                      </a:pPr>
                      <a:r>
                        <a:rPr lang="id-ID" sz="1100">
                          <a:effectLst/>
                        </a:rPr>
                        <a:t>Depresiasi</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a:effectLst/>
                        </a:rPr>
                        <a:t>Rp.     500</a:t>
                      </a:r>
                      <a:endParaRPr lang="id-ID" sz="14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a:effectLst/>
                        </a:rPr>
                        <a:t>Bertambahnya mesin</a:t>
                      </a:r>
                      <a:endParaRPr lang="id-ID" sz="14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a:effectLst/>
                        </a:rPr>
                        <a:t>Rp.  1.000</a:t>
                      </a:r>
                      <a:endParaRPr lang="id-ID" sz="1400">
                        <a:effectLst/>
                        <a:latin typeface="Calibri"/>
                        <a:ea typeface="Calibri"/>
                        <a:cs typeface="Times New Roman"/>
                      </a:endParaRPr>
                    </a:p>
                  </a:txBody>
                  <a:tcPr marL="68580" marR="68580" marT="0" marB="0"/>
                </a:tc>
              </a:tr>
              <a:tr h="0">
                <a:tc>
                  <a:txBody>
                    <a:bodyPr/>
                    <a:lstStyle/>
                    <a:p>
                      <a:pPr algn="just">
                        <a:lnSpc>
                          <a:spcPct val="115000"/>
                        </a:lnSpc>
                        <a:spcAft>
                          <a:spcPts val="0"/>
                        </a:spcAft>
                      </a:pPr>
                      <a:r>
                        <a:rPr lang="id-ID" sz="1100">
                          <a:effectLst/>
                        </a:rPr>
                        <a:t>Bertambahnya hutang jangka panjang</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a:effectLst/>
                        </a:rPr>
                        <a:t>Rp.  1.500</a:t>
                      </a:r>
                      <a:endParaRPr lang="id-ID" sz="14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dirty="0">
                          <a:effectLst/>
                        </a:rPr>
                        <a:t>Bertambahnya tanah</a:t>
                      </a:r>
                      <a:endParaRPr lang="id-ID" sz="1400" dirty="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dirty="0">
                          <a:effectLst/>
                        </a:rPr>
                        <a:t>Rp.  1.400</a:t>
                      </a:r>
                      <a:endParaRPr lang="id-ID" sz="1400" dirty="0">
                        <a:effectLst/>
                        <a:latin typeface="Calibri"/>
                        <a:ea typeface="Calibri"/>
                        <a:cs typeface="Times New Roman"/>
                      </a:endParaRPr>
                    </a:p>
                  </a:txBody>
                  <a:tcPr marL="68580" marR="68580" marT="0" marB="0"/>
                </a:tc>
              </a:tr>
              <a:tr h="0">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600">
                          <a:effectLst/>
                        </a:rPr>
                        <a:t> </a:t>
                      </a:r>
                      <a:endParaRPr lang="id-ID" sz="14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a:effectLst/>
                        </a:rPr>
                        <a:t>Bertambahnya modal kerja</a:t>
                      </a:r>
                      <a:endParaRPr lang="id-ID" sz="14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dirty="0">
                          <a:effectLst/>
                        </a:rPr>
                        <a:t>Rp.     400</a:t>
                      </a:r>
                      <a:endParaRPr lang="id-ID" sz="1400" dirty="0">
                        <a:effectLst/>
                        <a:latin typeface="Calibri"/>
                        <a:ea typeface="Calibri"/>
                        <a:cs typeface="Times New Roman"/>
                      </a:endParaRPr>
                    </a:p>
                  </a:txBody>
                  <a:tcPr marL="68580" marR="68580" marT="0" marB="0"/>
                </a:tc>
              </a:tr>
              <a:tr h="0">
                <a:tc>
                  <a:txBody>
                    <a:bodyPr/>
                    <a:lstStyle/>
                    <a:p>
                      <a:pPr algn="just">
                        <a:lnSpc>
                          <a:spcPct val="115000"/>
                        </a:lnSpc>
                        <a:spcAft>
                          <a:spcPts val="0"/>
                        </a:spcAft>
                      </a:pPr>
                      <a:r>
                        <a:rPr lang="en-US" sz="1200">
                          <a:effectLst/>
                        </a:rPr>
                        <a:t> </a:t>
                      </a:r>
                      <a:endParaRPr lang="id-ID" sz="11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a:effectLst/>
                        </a:rPr>
                        <a:t>Rp.  3.500</a:t>
                      </a:r>
                      <a:endParaRPr lang="id-ID" sz="1400">
                        <a:effectLst/>
                        <a:latin typeface="Calibri"/>
                        <a:ea typeface="Calibri"/>
                        <a:cs typeface="Times New Roman"/>
                      </a:endParaRPr>
                    </a:p>
                  </a:txBody>
                  <a:tcPr marL="68580" marR="68580" marT="0" marB="0"/>
                </a:tc>
                <a:tc>
                  <a:txBody>
                    <a:bodyPr/>
                    <a:lstStyle/>
                    <a:p>
                      <a:pPr algn="just">
                        <a:lnSpc>
                          <a:spcPct val="115000"/>
                        </a:lnSpc>
                        <a:spcAft>
                          <a:spcPts val="0"/>
                        </a:spcAft>
                      </a:pPr>
                      <a:r>
                        <a:rPr lang="en-US" sz="1600">
                          <a:effectLst/>
                        </a:rPr>
                        <a:t> </a:t>
                      </a:r>
                      <a:endParaRPr lang="id-ID" sz="1400">
                        <a:effectLst/>
                        <a:latin typeface="Calibri"/>
                        <a:ea typeface="Calibri"/>
                        <a:cs typeface="Times New Roman"/>
                      </a:endParaRPr>
                    </a:p>
                  </a:txBody>
                  <a:tcPr marL="68580" marR="68580" marT="0" marB="0"/>
                </a:tc>
                <a:tc>
                  <a:txBody>
                    <a:bodyPr/>
                    <a:lstStyle/>
                    <a:p>
                      <a:pPr algn="just">
                        <a:lnSpc>
                          <a:spcPct val="115000"/>
                        </a:lnSpc>
                        <a:spcAft>
                          <a:spcPts val="0"/>
                        </a:spcAft>
                      </a:pPr>
                      <a:r>
                        <a:rPr lang="id-ID" sz="1400" dirty="0">
                          <a:effectLst/>
                        </a:rPr>
                        <a:t>Rp.  3.500</a:t>
                      </a:r>
                      <a:endParaRPr lang="id-ID" sz="14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2263048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109728" indent="0">
              <a:buNone/>
            </a:pPr>
            <a:r>
              <a:rPr lang="id-ID" b="1" dirty="0"/>
              <a:t>Karakteristik Kualitatif Laporan </a:t>
            </a:r>
            <a:r>
              <a:rPr lang="id-ID" b="1" dirty="0" smtClean="0"/>
              <a:t>Keuangan:</a:t>
            </a:r>
          </a:p>
          <a:p>
            <a:pPr marL="624078" lvl="0" indent="-514350">
              <a:buAutoNum type="arabicPeriod"/>
            </a:pPr>
            <a:r>
              <a:rPr lang="id-ID" dirty="0" smtClean="0"/>
              <a:t>Dapat Dipahami</a:t>
            </a:r>
          </a:p>
          <a:p>
            <a:pPr marL="624078" indent="-514350">
              <a:buFont typeface="Wingdings 3"/>
              <a:buAutoNum type="arabicPeriod"/>
            </a:pPr>
            <a:r>
              <a:rPr lang="id-ID" dirty="0"/>
              <a:t>Relevan</a:t>
            </a:r>
          </a:p>
          <a:p>
            <a:pPr marL="624078" indent="-514350">
              <a:buFont typeface="Wingdings 3"/>
              <a:buAutoNum type="arabicPeriod"/>
            </a:pPr>
            <a:r>
              <a:rPr lang="id-ID" dirty="0"/>
              <a:t>Keandalan</a:t>
            </a:r>
          </a:p>
          <a:p>
            <a:pPr marL="624078" indent="-514350">
              <a:buFont typeface="Wingdings 3"/>
              <a:buAutoNum type="arabicPeriod"/>
            </a:pPr>
            <a:r>
              <a:rPr lang="id-ID" dirty="0"/>
              <a:t>Dapat diperbandingkan</a:t>
            </a:r>
          </a:p>
          <a:p>
            <a:pPr marL="109728" indent="0">
              <a:buNone/>
            </a:pPr>
            <a:r>
              <a:rPr lang="id-ID" b="1" dirty="0" smtClean="0"/>
              <a:t>Pengertian </a:t>
            </a:r>
            <a:r>
              <a:rPr lang="id-ID" b="1" dirty="0"/>
              <a:t>Rasio Keuangan</a:t>
            </a:r>
            <a:endParaRPr lang="id-ID" dirty="0"/>
          </a:p>
          <a:p>
            <a:r>
              <a:rPr lang="id-ID" dirty="0"/>
              <a:t>Analisis rasio keuangan adalah analisis yang menghubungkan perkiraan neraca dan laporan laba rugi terhadap satu dengan lainnya, yang memberikan gambaran tentang sejarah perusahaan serta penilaian terhadap keadaan suatu perusahaan tertentu.</a:t>
            </a:r>
          </a:p>
          <a:p>
            <a:pPr marL="624078" lvl="0" indent="-514350">
              <a:buAutoNum type="arabicPeriod"/>
            </a:pPr>
            <a:endParaRPr lang="id-ID" b="1" dirty="0"/>
          </a:p>
          <a:p>
            <a:endParaRPr lang="id-ID" b="1" dirty="0" smtClean="0"/>
          </a:p>
          <a:p>
            <a:endParaRPr lang="id-ID" b="1" dirty="0"/>
          </a:p>
          <a:p>
            <a:endParaRPr lang="id-ID" dirty="0" smtClean="0"/>
          </a:p>
          <a:p>
            <a:endParaRPr lang="id-ID" dirty="0"/>
          </a:p>
          <a:p>
            <a:endParaRPr lang="id-ID" dirty="0" smtClean="0"/>
          </a:p>
          <a:p>
            <a:endParaRPr lang="id-ID" dirty="0"/>
          </a:p>
          <a:p>
            <a:endParaRPr lang="id-ID" dirty="0" smtClean="0"/>
          </a:p>
          <a:p>
            <a:endParaRPr lang="id-ID" dirty="0"/>
          </a:p>
        </p:txBody>
      </p:sp>
      <p:sp>
        <p:nvSpPr>
          <p:cNvPr id="4" name="Title 2"/>
          <p:cNvSpPr>
            <a:spLocks noGrp="1"/>
          </p:cNvSpPr>
          <p:nvPr>
            <p:ph type="title"/>
          </p:nvPr>
        </p:nvSpPr>
        <p:spPr/>
        <p:txBody>
          <a:bodyPr>
            <a:normAutofit fontScale="90000"/>
          </a:bodyPr>
          <a:lstStyle/>
          <a:p>
            <a:pPr algn="ctr"/>
            <a:r>
              <a:rPr lang="id-ID" dirty="0">
                <a:effectLst/>
              </a:rPr>
              <a:t>LAPORAN </a:t>
            </a:r>
            <a:r>
              <a:rPr lang="id-ID" dirty="0" smtClean="0">
                <a:effectLst/>
              </a:rPr>
              <a:t>KEUANGAN </a:t>
            </a:r>
            <a:br>
              <a:rPr lang="id-ID" dirty="0" smtClean="0">
                <a:effectLst/>
              </a:rPr>
            </a:br>
            <a:r>
              <a:rPr lang="id-ID" dirty="0" smtClean="0">
                <a:effectLst/>
              </a:rPr>
              <a:t>dan RASIO KEUANGAN</a:t>
            </a:r>
            <a:endParaRPr lang="id-ID" dirty="0"/>
          </a:p>
        </p:txBody>
      </p:sp>
    </p:spTree>
    <p:extLst>
      <p:ext uri="{BB962C8B-B14F-4D97-AF65-F5344CB8AC3E}">
        <p14:creationId xmlns:p14="http://schemas.microsoft.com/office/powerpoint/2010/main" val="3750346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109728" indent="0">
              <a:buNone/>
            </a:pPr>
            <a:r>
              <a:rPr lang="id-ID" dirty="0" smtClean="0"/>
              <a:t>Dua </a:t>
            </a:r>
            <a:r>
              <a:rPr lang="id-ID" dirty="0"/>
              <a:t>macam perbandingan, analisis rasio keuangan yaitu :</a:t>
            </a:r>
          </a:p>
          <a:p>
            <a:pPr marL="624078" indent="-514350">
              <a:buAutoNum type="arabicPeriod"/>
            </a:pPr>
            <a:r>
              <a:rPr lang="id-ID" dirty="0" smtClean="0"/>
              <a:t>Membandingkan </a:t>
            </a:r>
            <a:r>
              <a:rPr lang="id-ID" dirty="0"/>
              <a:t>rasio sekarang (present ratio) dengan rasio-rasio dari waktu yang telah lalu (histories ratio) atau dengan rasio-rasio yang diperkirakan untuk waktu yang akan datang dari perusahaan yang sama</a:t>
            </a:r>
            <a:r>
              <a:rPr lang="id-ID" dirty="0" smtClean="0"/>
              <a:t>.</a:t>
            </a:r>
          </a:p>
          <a:p>
            <a:pPr marL="624078" indent="-514350">
              <a:buFont typeface="Wingdings 3"/>
              <a:buAutoNum type="arabicPeriod"/>
            </a:pPr>
            <a:r>
              <a:rPr lang="id-ID" dirty="0"/>
              <a:t>Membandingkan rasio-rasio dari suatu perusahaan dengan rasio-rasio sejenis dari perusahaan yang lain yang sejenis.</a:t>
            </a:r>
          </a:p>
          <a:p>
            <a:pPr marL="624078" indent="-514350">
              <a:buAutoNum type="arabicPeriod"/>
            </a:pPr>
            <a:endParaRPr lang="id-ID" dirty="0" smtClean="0"/>
          </a:p>
          <a:p>
            <a:pPr marL="109728" indent="0">
              <a:buNone/>
            </a:pPr>
            <a:endParaRPr lang="id-ID" dirty="0"/>
          </a:p>
        </p:txBody>
      </p:sp>
      <p:sp>
        <p:nvSpPr>
          <p:cNvPr id="3" name="Title 2"/>
          <p:cNvSpPr>
            <a:spLocks noGrp="1"/>
          </p:cNvSpPr>
          <p:nvPr>
            <p:ph type="title"/>
          </p:nvPr>
        </p:nvSpPr>
        <p:spPr/>
        <p:txBody>
          <a:bodyPr/>
          <a:lstStyle/>
          <a:p>
            <a:pPr algn="ctr"/>
            <a:r>
              <a:rPr lang="id-ID" dirty="0">
                <a:effectLst/>
              </a:rPr>
              <a:t>RASIO KEUANGAN</a:t>
            </a:r>
            <a:endParaRPr lang="id-ID" dirty="0"/>
          </a:p>
        </p:txBody>
      </p:sp>
    </p:spTree>
    <p:extLst>
      <p:ext uri="{BB962C8B-B14F-4D97-AF65-F5344CB8AC3E}">
        <p14:creationId xmlns:p14="http://schemas.microsoft.com/office/powerpoint/2010/main" val="8200576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188032"/>
          </a:xfrm>
        </p:spPr>
        <p:txBody>
          <a:bodyPr>
            <a:normAutofit fontScale="77500" lnSpcReduction="20000"/>
          </a:bodyPr>
          <a:lstStyle/>
          <a:p>
            <a:pPr marL="109728" indent="0">
              <a:buNone/>
            </a:pPr>
            <a:r>
              <a:rPr lang="id-ID" b="1" dirty="0" smtClean="0"/>
              <a:t>Keunggulan </a:t>
            </a:r>
            <a:r>
              <a:rPr lang="id-ID" b="1" dirty="0"/>
              <a:t>Analisis rasio </a:t>
            </a:r>
            <a:r>
              <a:rPr lang="id-ID" dirty="0" smtClean="0"/>
              <a:t>dibanding </a:t>
            </a:r>
            <a:r>
              <a:rPr lang="id-ID" dirty="0"/>
              <a:t>teknik analisis lainnya. </a:t>
            </a:r>
            <a:r>
              <a:rPr lang="id-ID" dirty="0" smtClean="0"/>
              <a:t>seperti </a:t>
            </a:r>
            <a:r>
              <a:rPr lang="id-ID" dirty="0"/>
              <a:t>diuraikan oleh Sofyan Syafii Harahap (1998 : 298) antara lain:</a:t>
            </a:r>
          </a:p>
          <a:p>
            <a:pPr marL="624078" lvl="0" indent="-514350">
              <a:buAutoNum type="arabicPeriod"/>
            </a:pPr>
            <a:r>
              <a:rPr lang="id-ID" dirty="0" smtClean="0"/>
              <a:t>Rasio </a:t>
            </a:r>
            <a:r>
              <a:rPr lang="id-ID" dirty="0"/>
              <a:t>merupakan angka-angka dan ikhtisar statistik yang lebih mudah dibaca dan ditafsirkan</a:t>
            </a:r>
            <a:r>
              <a:rPr lang="id-ID" dirty="0" smtClean="0"/>
              <a:t>.</a:t>
            </a:r>
          </a:p>
          <a:p>
            <a:pPr marL="624078" indent="-514350">
              <a:buFont typeface="Wingdings 3"/>
              <a:buAutoNum type="arabicPeriod"/>
            </a:pPr>
            <a:r>
              <a:rPr lang="id-ID" dirty="0"/>
              <a:t>Merupakan pengganti yang lebih sederhana dari informasi yang disajikan laporan keuangan yang sangat rinci dan rumit.</a:t>
            </a:r>
          </a:p>
          <a:p>
            <a:pPr marL="624078" indent="-514350">
              <a:buFont typeface="Wingdings 3"/>
              <a:buAutoNum type="arabicPeriod"/>
            </a:pPr>
            <a:r>
              <a:rPr lang="id-ID" dirty="0"/>
              <a:t>Mengetahui posisi perusahaan di tengah industri lain</a:t>
            </a:r>
          </a:p>
          <a:p>
            <a:pPr marL="624078" indent="-514350">
              <a:buFont typeface="Wingdings 3"/>
              <a:buAutoNum type="arabicPeriod"/>
            </a:pPr>
            <a:r>
              <a:rPr lang="id-ID" dirty="0"/>
              <a:t>Sangat bermanfaat untuk bahan dalam mengisi model-model pengambilan keputusan dan model prediksi.</a:t>
            </a:r>
          </a:p>
          <a:p>
            <a:pPr marL="624078" indent="-514350">
              <a:buFont typeface="Wingdings 3"/>
              <a:buAutoNum type="arabicPeriod"/>
            </a:pPr>
            <a:r>
              <a:rPr lang="id-ID" dirty="0"/>
              <a:t>Menstandarisir ukuran perusahaan</a:t>
            </a:r>
          </a:p>
          <a:p>
            <a:pPr marL="624078" indent="-514350">
              <a:buFont typeface="Wingdings 3"/>
              <a:buAutoNum type="arabicPeriod"/>
            </a:pPr>
            <a:r>
              <a:rPr lang="id-ID" dirty="0"/>
              <a:t>Lebih mudah memperbandingkan perusahaan dengan perusahaan lain atau melihat perkembangan perusahaan secara periodic atau time series.</a:t>
            </a:r>
          </a:p>
          <a:p>
            <a:pPr marL="624078" indent="-514350">
              <a:buFont typeface="Wingdings 3"/>
              <a:buAutoNum type="arabicPeriod"/>
            </a:pPr>
            <a:r>
              <a:rPr lang="id-ID" dirty="0"/>
              <a:t>Lebih mudah melihat trend perusahaan serta melakukan prediksi di masa yang akan datang.</a:t>
            </a:r>
          </a:p>
          <a:p>
            <a:pPr marL="624078" lvl="0" indent="-514350">
              <a:buAutoNum type="arabicPeriod"/>
            </a:pPr>
            <a:endParaRPr lang="id-ID" dirty="0" smtClean="0"/>
          </a:p>
          <a:p>
            <a:pPr marL="624078" lvl="0" indent="-514350">
              <a:buAutoNum type="arabicPeriod"/>
            </a:pPr>
            <a:endParaRPr lang="id-ID" dirty="0"/>
          </a:p>
          <a:p>
            <a:endParaRPr lang="id-ID" dirty="0"/>
          </a:p>
        </p:txBody>
      </p:sp>
      <p:sp>
        <p:nvSpPr>
          <p:cNvPr id="5" name="Title 2"/>
          <p:cNvSpPr txBox="1">
            <a:spLocks/>
          </p:cNvSpPr>
          <p:nvPr/>
        </p:nvSpPr>
        <p:spPr>
          <a:xfrm>
            <a:off x="609600" y="427038"/>
            <a:ext cx="8229600" cy="1143000"/>
          </a:xfrm>
          <a:prstGeom prst="rect">
            <a:avLst/>
          </a:prstGeom>
        </p:spPr>
        <p:txBody>
          <a:bodyPr vert="horz" rtlCol="0" anchor="ctr">
            <a:norm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r>
              <a:rPr lang="id-ID" dirty="0" smtClean="0">
                <a:effectLst/>
              </a:rPr>
              <a:t>RASIO KEUANGAN</a:t>
            </a:r>
            <a:endParaRPr lang="id-ID" dirty="0"/>
          </a:p>
        </p:txBody>
      </p:sp>
    </p:spTree>
    <p:extLst>
      <p:ext uri="{BB962C8B-B14F-4D97-AF65-F5344CB8AC3E}">
        <p14:creationId xmlns:p14="http://schemas.microsoft.com/office/powerpoint/2010/main" val="356377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116024"/>
          </a:xfrm>
        </p:spPr>
        <p:txBody>
          <a:bodyPr>
            <a:normAutofit fontScale="62500" lnSpcReduction="20000"/>
          </a:bodyPr>
          <a:lstStyle/>
          <a:p>
            <a:pPr marL="109728" indent="0">
              <a:buNone/>
            </a:pPr>
            <a:r>
              <a:rPr lang="id-ID" dirty="0" smtClean="0"/>
              <a:t>Keterbatasan </a:t>
            </a:r>
            <a:r>
              <a:rPr lang="id-ID" dirty="0"/>
              <a:t>analisis rasio menurut Sofyan Syofii Harahap (1998 : 298) ini antara lain:</a:t>
            </a:r>
          </a:p>
          <a:p>
            <a:pPr marL="109728" lvl="0" indent="0">
              <a:buNone/>
            </a:pPr>
            <a:r>
              <a:rPr lang="id-ID" b="1" dirty="0" smtClean="0"/>
              <a:t>1.</a:t>
            </a:r>
            <a:r>
              <a:rPr lang="id-ID" dirty="0" smtClean="0"/>
              <a:t> Kesulitan </a:t>
            </a:r>
            <a:r>
              <a:rPr lang="id-ID" dirty="0"/>
              <a:t>dalam memilih rasio yang tepat yang dapat digunakan untuk kepentingan </a:t>
            </a:r>
            <a:r>
              <a:rPr lang="id-ID" dirty="0" smtClean="0"/>
              <a:t>pemakainya</a:t>
            </a:r>
          </a:p>
          <a:p>
            <a:pPr marL="109728" indent="0">
              <a:buNone/>
            </a:pPr>
            <a:r>
              <a:rPr lang="id-ID" b="1" dirty="0" smtClean="0"/>
              <a:t>2. </a:t>
            </a:r>
            <a:r>
              <a:rPr lang="id-ID" dirty="0" smtClean="0"/>
              <a:t>Keterbatasan </a:t>
            </a:r>
            <a:r>
              <a:rPr lang="id-ID" dirty="0"/>
              <a:t>yang dimiliki laporan keuangan juga menjadi keterbatasan analisis ini seperti:</a:t>
            </a:r>
          </a:p>
          <a:p>
            <a:pPr marL="624078" indent="-514350">
              <a:buAutoNum type="alphaLcPeriod"/>
            </a:pPr>
            <a:r>
              <a:rPr lang="id-ID" dirty="0" smtClean="0"/>
              <a:t>Bahan </a:t>
            </a:r>
            <a:r>
              <a:rPr lang="id-ID" dirty="0"/>
              <a:t>perhitungan rasio atau laporan keuangan itu banyak mengandung taksiran yang dapat dinilai biasa atau objektif</a:t>
            </a:r>
            <a:r>
              <a:rPr lang="id-ID" dirty="0" smtClean="0"/>
              <a:t>.</a:t>
            </a:r>
          </a:p>
          <a:p>
            <a:pPr marL="624078" lvl="0" indent="-514350">
              <a:buFont typeface="Wingdings 3"/>
              <a:buAutoNum type="alphaLcPeriod"/>
            </a:pPr>
            <a:r>
              <a:rPr lang="id-ID" dirty="0"/>
              <a:t>Nilai yang terkandung dalam laporan keuangan dari rasio adalah nilai perolehan ( cost ) bukan harga pasar.</a:t>
            </a:r>
          </a:p>
          <a:p>
            <a:pPr marL="624078" lvl="0" indent="-514350">
              <a:buFont typeface="Wingdings 3"/>
              <a:buAutoNum type="alphaLcPeriod"/>
            </a:pPr>
            <a:r>
              <a:rPr lang="id-ID" dirty="0"/>
              <a:t>Klasifikasi dalam laporan keuangan bisa berdampak pada angka rasio.</a:t>
            </a:r>
          </a:p>
          <a:p>
            <a:pPr marL="624078" indent="-514350">
              <a:buAutoNum type="alphaLcPeriod"/>
            </a:pPr>
            <a:r>
              <a:rPr lang="id-ID" dirty="0"/>
              <a:t>Metode pencatatan yang tergambar dalam standar akuntansi bisa </a:t>
            </a:r>
          </a:p>
          <a:p>
            <a:pPr marL="109728" indent="0">
              <a:buNone/>
            </a:pPr>
            <a:r>
              <a:rPr lang="id-ID" b="1" dirty="0" smtClean="0"/>
              <a:t>3. </a:t>
            </a:r>
            <a:r>
              <a:rPr lang="id-ID" dirty="0"/>
              <a:t>diterapkan berbeda oleh perusahaan yang berbeda</a:t>
            </a:r>
            <a:r>
              <a:rPr lang="id-ID" dirty="0" smtClean="0"/>
              <a:t>.</a:t>
            </a:r>
          </a:p>
          <a:p>
            <a:pPr marL="109728" indent="0">
              <a:buNone/>
            </a:pPr>
            <a:r>
              <a:rPr lang="id-ID" b="1" dirty="0" smtClean="0"/>
              <a:t>4. </a:t>
            </a:r>
            <a:r>
              <a:rPr lang="id-ID" dirty="0"/>
              <a:t>Jika data untuk menghitung rasio tidak tersedia maka akan </a:t>
            </a:r>
            <a:endParaRPr lang="id-ID" dirty="0" smtClean="0"/>
          </a:p>
          <a:p>
            <a:pPr marL="109728" lvl="0" indent="0">
              <a:buNone/>
            </a:pPr>
            <a:r>
              <a:rPr lang="id-ID" b="1" dirty="0" smtClean="0"/>
              <a:t>5. </a:t>
            </a:r>
            <a:r>
              <a:rPr lang="id-ID" dirty="0" smtClean="0"/>
              <a:t>menimbulkan </a:t>
            </a:r>
            <a:r>
              <a:rPr lang="id-ID" dirty="0"/>
              <a:t>kesulitan menghitung rasio.</a:t>
            </a:r>
          </a:p>
          <a:p>
            <a:pPr marL="109728" lvl="0" indent="0">
              <a:buNone/>
            </a:pPr>
            <a:r>
              <a:rPr lang="id-ID" b="1" dirty="0" smtClean="0"/>
              <a:t>6. </a:t>
            </a:r>
            <a:r>
              <a:rPr lang="id-ID" dirty="0"/>
              <a:t>Jika data yang tersedia tidak sinkron maka akan kesulitan dalam menghitung rasio</a:t>
            </a:r>
            <a:r>
              <a:rPr lang="id-ID" dirty="0" smtClean="0"/>
              <a:t>.</a:t>
            </a:r>
          </a:p>
          <a:p>
            <a:pPr marL="109728" indent="0">
              <a:buNone/>
            </a:pPr>
            <a:r>
              <a:rPr lang="id-ID" b="1" dirty="0" smtClean="0"/>
              <a:t>7.</a:t>
            </a:r>
            <a:r>
              <a:rPr lang="id-ID" dirty="0" smtClean="0"/>
              <a:t> </a:t>
            </a:r>
            <a:r>
              <a:rPr lang="id-ID" dirty="0"/>
              <a:t>Jika dua atau lebih perusahaan dibandingkan teknik dan metode yang digunakan berbeda maka perbandingan dapat menimbulakn kesalahan</a:t>
            </a:r>
            <a:r>
              <a:rPr lang="id-ID" dirty="0" smtClean="0"/>
              <a:t>.</a:t>
            </a:r>
            <a:endParaRPr lang="id-ID" dirty="0"/>
          </a:p>
          <a:p>
            <a:endParaRPr lang="id-ID" dirty="0"/>
          </a:p>
        </p:txBody>
      </p:sp>
      <p:sp>
        <p:nvSpPr>
          <p:cNvPr id="4" name="Title 2"/>
          <p:cNvSpPr txBox="1">
            <a:spLocks noGrp="1"/>
          </p:cNvSpPr>
          <p:nvPr>
            <p:ph type="title"/>
          </p:nvPr>
        </p:nvSpPr>
        <p:spPr>
          <a:prstGeom prst="rect">
            <a:avLst/>
          </a:prstGeom>
        </p:spPr>
        <p:txBody>
          <a:bodyPr vert="horz" rtlCol="0" anchor="ctr">
            <a:norm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r>
              <a:rPr lang="id-ID" dirty="0" smtClean="0">
                <a:effectLst/>
              </a:rPr>
              <a:t>RASIO KEUANGAN</a:t>
            </a:r>
            <a:endParaRPr lang="id-ID" dirty="0"/>
          </a:p>
        </p:txBody>
      </p:sp>
    </p:spTree>
    <p:extLst>
      <p:ext uri="{BB962C8B-B14F-4D97-AF65-F5344CB8AC3E}">
        <p14:creationId xmlns:p14="http://schemas.microsoft.com/office/powerpoint/2010/main" val="31951506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044016"/>
          </a:xfrm>
        </p:spPr>
        <p:txBody>
          <a:bodyPr>
            <a:normAutofit lnSpcReduction="10000"/>
          </a:bodyPr>
          <a:lstStyle/>
          <a:p>
            <a:pPr marL="109728" indent="0">
              <a:buNone/>
            </a:pPr>
            <a:r>
              <a:rPr lang="id-ID" b="1" dirty="0"/>
              <a:t>Pemakai Rasio Keuangan</a:t>
            </a:r>
            <a:endParaRPr lang="id-ID" dirty="0"/>
          </a:p>
          <a:p>
            <a:pPr marL="109728" indent="0">
              <a:buNone/>
            </a:pPr>
            <a:r>
              <a:rPr lang="id-ID" dirty="0"/>
              <a:t>Analisis yang berbeda akan memilih jenis rasio yang berlainan, tergantung pada siapa yang menggunakan rasio tersebut. Menurut Budi Rahardjo (1992 : 12) menyatakan bahwa pengguna rasio keuangan dapat dibedakan menjadi:</a:t>
            </a:r>
          </a:p>
          <a:p>
            <a:pPr marL="624078" indent="-514350">
              <a:buAutoNum type="arabicPeriod"/>
            </a:pPr>
            <a:r>
              <a:rPr lang="id-ID" dirty="0" smtClean="0"/>
              <a:t>Intern</a:t>
            </a:r>
          </a:p>
          <a:p>
            <a:pPr marL="624078" indent="-514350">
              <a:buAutoNum type="arabicPeriod"/>
            </a:pPr>
            <a:r>
              <a:rPr lang="id-ID" dirty="0" smtClean="0"/>
              <a:t>Ekstern:</a:t>
            </a:r>
          </a:p>
          <a:p>
            <a:pPr marL="624078" indent="-514350">
              <a:buAutoNum type="alphaLcPeriod"/>
            </a:pPr>
            <a:r>
              <a:rPr lang="id-ID" dirty="0" smtClean="0"/>
              <a:t>Kreditur</a:t>
            </a:r>
          </a:p>
          <a:p>
            <a:pPr marL="624078" indent="-514350">
              <a:buAutoNum type="alphaLcPeriod"/>
            </a:pPr>
            <a:r>
              <a:rPr lang="id-ID" dirty="0"/>
              <a:t>Investor atau pemegang saham sebagai tambahan terhadap likuiditas</a:t>
            </a:r>
          </a:p>
        </p:txBody>
      </p:sp>
      <p:sp>
        <p:nvSpPr>
          <p:cNvPr id="4" name="Title 2"/>
          <p:cNvSpPr txBox="1">
            <a:spLocks noGrp="1"/>
          </p:cNvSpPr>
          <p:nvPr>
            <p:ph type="title"/>
          </p:nvPr>
        </p:nvSpPr>
        <p:spPr>
          <a:prstGeom prst="rect">
            <a:avLst/>
          </a:prstGeom>
        </p:spPr>
        <p:txBody>
          <a:bodyPr vert="horz" rtlCol="0" anchor="ctr">
            <a:norm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r>
              <a:rPr lang="id-ID" dirty="0" smtClean="0">
                <a:effectLst/>
              </a:rPr>
              <a:t>RASIO KEUANGAN</a:t>
            </a:r>
            <a:endParaRPr lang="id-ID" dirty="0"/>
          </a:p>
        </p:txBody>
      </p:sp>
    </p:spTree>
    <p:extLst>
      <p:ext uri="{BB962C8B-B14F-4D97-AF65-F5344CB8AC3E}">
        <p14:creationId xmlns:p14="http://schemas.microsoft.com/office/powerpoint/2010/main" val="1966214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109728" indent="0">
              <a:buNone/>
            </a:pPr>
            <a:r>
              <a:rPr lang="id-ID" b="1" dirty="0"/>
              <a:t>Penggunaan Rasio Keuangan </a:t>
            </a:r>
            <a:endParaRPr lang="id-ID" dirty="0"/>
          </a:p>
          <a:p>
            <a:pPr marL="109728" indent="0">
              <a:buNone/>
            </a:pPr>
            <a:r>
              <a:rPr lang="id-ID" dirty="0"/>
              <a:t>Pada dasarnya macam atau jumlah angka-angka rasio banyak sekali karena rasio dapat dibuat menurut kebutuhan </a:t>
            </a:r>
            <a:r>
              <a:rPr lang="id-ID" dirty="0" smtClean="0"/>
              <a:t>penganalisis, dasarnya </a:t>
            </a:r>
            <a:r>
              <a:rPr lang="id-ID" dirty="0"/>
              <a:t>dapat digolongkan menjadi dua kelompok (Munawir, 1992 : 68), yaitu:</a:t>
            </a:r>
          </a:p>
          <a:p>
            <a:pPr marL="109728" lvl="0" indent="0">
              <a:buNone/>
            </a:pPr>
            <a:r>
              <a:rPr lang="id-ID" b="1" dirty="0" smtClean="0"/>
              <a:t>1. </a:t>
            </a:r>
            <a:r>
              <a:rPr lang="id-ID" dirty="0" smtClean="0"/>
              <a:t>Penggolongan </a:t>
            </a:r>
            <a:r>
              <a:rPr lang="id-ID" dirty="0"/>
              <a:t>berdasarkan sumber </a:t>
            </a:r>
            <a:r>
              <a:rPr lang="id-ID" dirty="0" smtClean="0"/>
              <a:t>data</a:t>
            </a:r>
          </a:p>
          <a:p>
            <a:pPr marL="624078" lvl="0" indent="-514350">
              <a:buAutoNum type="alphaLcPeriod"/>
            </a:pPr>
            <a:r>
              <a:rPr lang="id-ID" dirty="0" smtClean="0"/>
              <a:t>Rasio-rasio </a:t>
            </a:r>
            <a:r>
              <a:rPr lang="id-ID" dirty="0"/>
              <a:t>neraca (balance sheet rasio), </a:t>
            </a:r>
            <a:endParaRPr lang="id-ID" dirty="0" smtClean="0"/>
          </a:p>
          <a:p>
            <a:pPr marL="624078" lvl="0" indent="-514350">
              <a:buAutoNum type="alphaLcPeriod"/>
            </a:pPr>
            <a:r>
              <a:rPr lang="id-ID" dirty="0"/>
              <a:t>Rasio-rasio laporan laba rugi (income statement ratio), </a:t>
            </a:r>
            <a:endParaRPr lang="id-ID" dirty="0" smtClean="0"/>
          </a:p>
          <a:p>
            <a:pPr marL="624078" lvl="0" indent="-514350">
              <a:buAutoNum type="alphaLcPeriod"/>
            </a:pPr>
            <a:r>
              <a:rPr lang="id-ID" dirty="0"/>
              <a:t>Rasio-rasio antar laporan (intern statement ratio)</a:t>
            </a:r>
            <a:endParaRPr lang="id-ID" dirty="0" smtClean="0"/>
          </a:p>
          <a:p>
            <a:pPr marL="109728" indent="0">
              <a:buNone/>
            </a:pPr>
            <a:r>
              <a:rPr lang="id-ID" b="1" dirty="0" smtClean="0"/>
              <a:t>2. </a:t>
            </a:r>
            <a:r>
              <a:rPr lang="id-ID" dirty="0" smtClean="0"/>
              <a:t>Penggolongan </a:t>
            </a:r>
            <a:r>
              <a:rPr lang="id-ID" dirty="0"/>
              <a:t>berdasarkan tujuan penganalisis</a:t>
            </a:r>
          </a:p>
          <a:p>
            <a:pPr marL="624078" lvl="0" indent="-514350">
              <a:buAutoNum type="arabicPeriod"/>
            </a:pPr>
            <a:endParaRPr lang="id-ID" dirty="0"/>
          </a:p>
          <a:p>
            <a:pPr marL="109728" indent="0">
              <a:buNone/>
            </a:pPr>
            <a:endParaRPr lang="id-ID" dirty="0"/>
          </a:p>
        </p:txBody>
      </p:sp>
      <p:sp>
        <p:nvSpPr>
          <p:cNvPr id="4" name="Title 2"/>
          <p:cNvSpPr txBox="1">
            <a:spLocks noGrp="1"/>
          </p:cNvSpPr>
          <p:nvPr>
            <p:ph type="title"/>
          </p:nvPr>
        </p:nvSpPr>
        <p:spPr>
          <a:prstGeom prst="rect">
            <a:avLst/>
          </a:prstGeom>
        </p:spPr>
        <p:txBody>
          <a:bodyPr vert="horz" rtlCol="0" anchor="ctr">
            <a:norm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r>
              <a:rPr lang="id-ID" dirty="0" smtClean="0">
                <a:effectLst/>
              </a:rPr>
              <a:t>RASIO KEUANGAN</a:t>
            </a:r>
            <a:endParaRPr lang="id-ID" dirty="0"/>
          </a:p>
        </p:txBody>
      </p:sp>
    </p:spTree>
    <p:extLst>
      <p:ext uri="{BB962C8B-B14F-4D97-AF65-F5344CB8AC3E}">
        <p14:creationId xmlns:p14="http://schemas.microsoft.com/office/powerpoint/2010/main" val="40939454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id-ID" dirty="0" smtClean="0"/>
              <a:t>Pengelompokkan rasio </a:t>
            </a:r>
            <a:r>
              <a:rPr lang="id-ID" dirty="0"/>
              <a:t>keuangan </a:t>
            </a:r>
            <a:r>
              <a:rPr lang="id-ID" dirty="0" smtClean="0"/>
              <a:t> menurut </a:t>
            </a:r>
            <a:r>
              <a:rPr lang="id-ID" dirty="0"/>
              <a:t>Mamduh M. Hanafi (1996 : 75) </a:t>
            </a:r>
            <a:r>
              <a:rPr lang="id-ID" dirty="0" smtClean="0"/>
              <a:t>sebagai </a:t>
            </a:r>
            <a:r>
              <a:rPr lang="id-ID" dirty="0"/>
              <a:t>berikut </a:t>
            </a:r>
          </a:p>
          <a:p>
            <a:pPr marL="624078" lvl="0" indent="-514350">
              <a:buAutoNum type="arabicPeriod"/>
            </a:pPr>
            <a:r>
              <a:rPr lang="id-ID" dirty="0" smtClean="0"/>
              <a:t>Rasio </a:t>
            </a:r>
            <a:r>
              <a:rPr lang="id-ID" dirty="0"/>
              <a:t>likuiditas, </a:t>
            </a:r>
            <a:endParaRPr lang="id-ID" dirty="0" smtClean="0"/>
          </a:p>
          <a:p>
            <a:pPr marL="624078" lvl="0" indent="-514350">
              <a:buAutoNum type="arabicPeriod"/>
            </a:pPr>
            <a:r>
              <a:rPr lang="id-ID" dirty="0"/>
              <a:t>Rasio aktivitas, </a:t>
            </a:r>
            <a:endParaRPr lang="id-ID" dirty="0" smtClean="0"/>
          </a:p>
          <a:p>
            <a:pPr marL="624078" lvl="0" indent="-514350">
              <a:buAutoNum type="arabicPeriod"/>
            </a:pPr>
            <a:r>
              <a:rPr lang="id-ID" dirty="0"/>
              <a:t>Rasio solvabilitas, </a:t>
            </a:r>
            <a:endParaRPr lang="id-ID" dirty="0" smtClean="0"/>
          </a:p>
          <a:p>
            <a:pPr marL="624078" lvl="0" indent="-514350">
              <a:buAutoNum type="arabicPeriod"/>
            </a:pPr>
            <a:r>
              <a:rPr lang="id-ID" dirty="0" smtClean="0"/>
              <a:t>Rasio </a:t>
            </a:r>
            <a:r>
              <a:rPr lang="id-ID" dirty="0"/>
              <a:t>lain yang sesuai dengan kebutuhan penganalisis</a:t>
            </a:r>
          </a:p>
        </p:txBody>
      </p:sp>
      <p:sp>
        <p:nvSpPr>
          <p:cNvPr id="4" name="Title 2"/>
          <p:cNvSpPr txBox="1">
            <a:spLocks noGrp="1"/>
          </p:cNvSpPr>
          <p:nvPr>
            <p:ph type="title"/>
          </p:nvPr>
        </p:nvSpPr>
        <p:spPr>
          <a:prstGeom prst="rect">
            <a:avLst/>
          </a:prstGeom>
        </p:spPr>
        <p:txBody>
          <a:bodyPr vert="horz" rtlCol="0" anchor="ctr">
            <a:norm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r>
              <a:rPr lang="id-ID" dirty="0" smtClean="0">
                <a:effectLst/>
              </a:rPr>
              <a:t>RASIO KEUANGAN</a:t>
            </a:r>
            <a:endParaRPr lang="id-ID" dirty="0"/>
          </a:p>
        </p:txBody>
      </p:sp>
    </p:spTree>
    <p:extLst>
      <p:ext uri="{BB962C8B-B14F-4D97-AF65-F5344CB8AC3E}">
        <p14:creationId xmlns:p14="http://schemas.microsoft.com/office/powerpoint/2010/main" val="13677937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167</TotalTime>
  <Words>2482</Words>
  <Application>Microsoft Office PowerPoint</Application>
  <PresentationFormat>On-screen Show (4:3)</PresentationFormat>
  <Paragraphs>836</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Concourse</vt:lpstr>
      <vt:lpstr>Kuliah II Manajemen Keuangan LAPORAN KEUANGAN</vt:lpstr>
      <vt:lpstr>LAPORAN KEUANGAN</vt:lpstr>
      <vt:lpstr>LAPORAN KEUANGAN  dan RASIO KEUANGAN</vt:lpstr>
      <vt:lpstr>RASIO KEUANGAN</vt:lpstr>
      <vt:lpstr>PowerPoint Presentation</vt:lpstr>
      <vt:lpstr>RASIO KEUANGAN</vt:lpstr>
      <vt:lpstr>RASIO KEUANGAN</vt:lpstr>
      <vt:lpstr>RASIO KEUANGAN</vt:lpstr>
      <vt:lpstr>RASIO KEUANGAN</vt:lpstr>
      <vt:lpstr>Analisis Commond Size  dan Analisis Index</vt:lpstr>
      <vt:lpstr>Analisis Commond Size  dan Analisis Index</vt:lpstr>
      <vt:lpstr>Analisis Commond Size  dan Analisis Index</vt:lpstr>
      <vt:lpstr>ANALISIS SUMBER  DAN PENGGUNAAN DANA </vt:lpstr>
      <vt:lpstr>ANALISIS SUMBER  DAN PENGGUNAAN DANA </vt:lpstr>
      <vt:lpstr>Laporan Sumber-Sumber Dan Penggunaan Dana (Dalam Artian Kas)</vt:lpstr>
      <vt:lpstr>Perubahan elemen neraca antara dua saat efeknya memperbesar kas disebut sumber-sumber dana</vt:lpstr>
      <vt:lpstr>Contoh laporan sumber-sumber dan penggunaan dana</vt:lpstr>
      <vt:lpstr>Contoh laporan sumber-sumber dan penggunaan dana</vt:lpstr>
      <vt:lpstr>ANALISIS SUMBER  DAN PENGGUNAAN DANA </vt:lpstr>
      <vt:lpstr>Laporan Sumber-Sumber Dan Penggunaan Dana (Dalam Artian Modal Kerja)</vt:lpstr>
      <vt:lpstr>Laporan Sumber-Sumber Dan Penggunaan Dana (Dalam Artian Modal Kerja)</vt:lpstr>
      <vt:lpstr>Laporan Sumber-Sumber Dan Penggunaan Dana (Dalam Artian Modal Kerja)</vt:lpstr>
      <vt:lpstr>Laporan Sumber-Sumber Dan Penggunaan Dana (Dalam Artian Modal Kerja)</vt:lpstr>
      <vt:lpstr>Laporan Sumber-Sumber Dan Penggunaan Dana (Dalam Artian Modal Kerja)</vt:lpstr>
      <vt:lpstr>Laporan Sumber-Sumber Dan Penggunaan Dana (Dalam Artian Modal Kerja)</vt:lpstr>
      <vt:lpstr>Laporan Sumber-Sumber Dan Penggunaan Dana (Dalam Artian Modal Kerja)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Kuliah II Manajemen Keuangan LAPORAN KEUANGAN</dc:title>
  <dc:creator>Toshiba</dc:creator>
  <cp:lastModifiedBy>Toshiba</cp:lastModifiedBy>
  <cp:revision>18</cp:revision>
  <dcterms:created xsi:type="dcterms:W3CDTF">2014-09-06T12:08:56Z</dcterms:created>
  <dcterms:modified xsi:type="dcterms:W3CDTF">2014-09-08T02:13:51Z</dcterms:modified>
</cp:coreProperties>
</file>