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9FE856-BB2F-44B8-8ABA-874FE5C7AD39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C38A8-0628-42FB-9A7F-BACBC9CAF3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8ECAB-D2AE-4807-AFFF-348DC173EAA2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39AC9-BA26-40CF-923B-6AA694C539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8ECAB-D2AE-4807-AFFF-348DC173EAA2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39AC9-BA26-40CF-923B-6AA694C53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8ECAB-D2AE-4807-AFFF-348DC173EAA2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39AC9-BA26-40CF-923B-6AA694C53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8ECAB-D2AE-4807-AFFF-348DC173EAA2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39AC9-BA26-40CF-923B-6AA694C53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8ECAB-D2AE-4807-AFFF-348DC173EAA2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39AC9-BA26-40CF-923B-6AA694C539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8ECAB-D2AE-4807-AFFF-348DC173EAA2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39AC9-BA26-40CF-923B-6AA694C53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8ECAB-D2AE-4807-AFFF-348DC173EAA2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39AC9-BA26-40CF-923B-6AA694C53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8ECAB-D2AE-4807-AFFF-348DC173EAA2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39AC9-BA26-40CF-923B-6AA694C53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8ECAB-D2AE-4807-AFFF-348DC173EAA2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39AC9-BA26-40CF-923B-6AA694C539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8ECAB-D2AE-4807-AFFF-348DC173EAA2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39AC9-BA26-40CF-923B-6AA694C53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38ECAB-D2AE-4807-AFFF-348DC173EAA2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639AC9-BA26-40CF-923B-6AA694C539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938ECAB-D2AE-4807-AFFF-348DC173EAA2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639AC9-BA26-40CF-923B-6AA694C539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b="1" dirty="0" smtClean="0"/>
              <a:t>Kuliah III</a:t>
            </a:r>
            <a:r>
              <a:rPr lang="id-ID" dirty="0" smtClean="0"/>
              <a:t>: </a:t>
            </a:r>
            <a:r>
              <a:rPr lang="en-US" sz="2400" dirty="0" err="1" smtClean="0"/>
              <a:t>Konsep</a:t>
            </a:r>
            <a:r>
              <a:rPr lang="en-US" sz="2400" dirty="0" smtClean="0"/>
              <a:t> </a:t>
            </a:r>
            <a:r>
              <a:rPr lang="en-US" sz="2400" dirty="0" err="1" smtClean="0"/>
              <a:t>Biaya</a:t>
            </a:r>
            <a:r>
              <a:rPr lang="en-US" sz="2400" dirty="0" smtClean="0"/>
              <a:t>,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Akuntansi</a:t>
            </a:r>
            <a:r>
              <a:rPr lang="en-US" sz="2400" dirty="0" smtClean="0"/>
              <a:t>,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Biaya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Akumulasi</a:t>
            </a:r>
            <a:r>
              <a:rPr lang="en-US" sz="2400" dirty="0" smtClean="0"/>
              <a:t> </a:t>
            </a:r>
            <a:r>
              <a:rPr lang="en-US" sz="2400" dirty="0" err="1" smtClean="0"/>
              <a:t>Biaya</a:t>
            </a:r>
            <a:endParaRPr lang="en-US" sz="2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err="1" smtClean="0"/>
              <a:t>Konsep</a:t>
            </a:r>
            <a:r>
              <a:rPr lang="en-US" b="1" dirty="0" smtClean="0"/>
              <a:t> </a:t>
            </a:r>
            <a:r>
              <a:rPr lang="en-US" b="1" dirty="0" err="1" smtClean="0"/>
              <a:t>Biaya</a:t>
            </a:r>
            <a:r>
              <a:rPr lang="en-US" b="1" dirty="0" smtClean="0"/>
              <a:t>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Perencanaan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Pengendalian</a:t>
            </a:r>
            <a:endParaRPr lang="en-US" b="1" dirty="0" smtClean="0"/>
          </a:p>
          <a:p>
            <a:pPr>
              <a:buNone/>
            </a:pP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(Cost)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(</a:t>
            </a:r>
            <a:r>
              <a:rPr lang="en-US" dirty="0" err="1" smtClean="0"/>
              <a:t>Expence</a:t>
            </a:r>
            <a:r>
              <a:rPr lang="en-US" dirty="0" smtClean="0"/>
              <a:t>).</a:t>
            </a:r>
          </a:p>
          <a:p>
            <a:pPr lvl="0">
              <a:buNone/>
            </a:pPr>
            <a:r>
              <a:rPr lang="en-US" b="1" dirty="0" err="1" smtClean="0"/>
              <a:t>Harga</a:t>
            </a:r>
            <a:r>
              <a:rPr lang="en-US" b="1" dirty="0" smtClean="0"/>
              <a:t> </a:t>
            </a:r>
            <a:r>
              <a:rPr lang="en-US" b="1" dirty="0" err="1" smtClean="0"/>
              <a:t>Pokok</a:t>
            </a:r>
            <a:endParaRPr lang="en-US" b="1" dirty="0" smtClean="0"/>
          </a:p>
          <a:p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aktiva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dimanfaatkan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penghasilan</a:t>
            </a:r>
            <a:r>
              <a:rPr lang="en-US" dirty="0" smtClean="0"/>
              <a:t>, </a:t>
            </a: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dikonversikan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(</a:t>
            </a:r>
            <a:r>
              <a:rPr lang="en-US" dirty="0" err="1" smtClean="0"/>
              <a:t>Expence</a:t>
            </a:r>
            <a:r>
              <a:rPr lang="en-US" dirty="0" smtClean="0"/>
              <a:t>).</a:t>
            </a:r>
          </a:p>
          <a:p>
            <a:pPr lvl="0">
              <a:buNone/>
            </a:pPr>
            <a:r>
              <a:rPr lang="en-US" b="1" dirty="0" err="1" smtClean="0"/>
              <a:t>Biaya</a:t>
            </a:r>
            <a:endParaRPr lang="en-US" b="1" dirty="0" smtClean="0"/>
          </a:p>
          <a:p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beban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penghasilan</a:t>
            </a:r>
            <a:r>
              <a:rPr lang="en-US" dirty="0" smtClean="0"/>
              <a:t> ka</a:t>
            </a:r>
            <a:r>
              <a:rPr lang="id-ID" dirty="0" smtClean="0"/>
              <a:t>r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KONSEP BIAYA DAN KLASIFIKASI BIAYA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err="1" smtClean="0"/>
              <a:t>Klasifikasi</a:t>
            </a:r>
            <a:r>
              <a:rPr lang="en-US" b="1" dirty="0" smtClean="0"/>
              <a:t> </a:t>
            </a:r>
            <a:r>
              <a:rPr lang="en-US" b="1" dirty="0" err="1" smtClean="0"/>
              <a:t>Biaya</a:t>
            </a:r>
            <a:endParaRPr lang="en-US" b="1" dirty="0" smtClean="0"/>
          </a:p>
          <a:p>
            <a:pPr lvl="0">
              <a:buNone/>
            </a:pPr>
            <a:r>
              <a:rPr lang="en-US" dirty="0" smtClean="0"/>
              <a:t>I. </a:t>
            </a:r>
            <a:r>
              <a:rPr lang="en-US" dirty="0" err="1" smtClean="0"/>
              <a:t>Berdasarkan</a:t>
            </a:r>
            <a:r>
              <a:rPr lang="en-US" dirty="0" smtClean="0"/>
              <a:t>  </a:t>
            </a:r>
            <a:r>
              <a:rPr lang="en-US" dirty="0" err="1" smtClean="0"/>
              <a:t>Pengelompokan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endParaRPr lang="en-US" dirty="0" smtClean="0"/>
          </a:p>
          <a:p>
            <a:pPr marL="596646" indent="-514350">
              <a:buNone/>
            </a:pPr>
            <a:r>
              <a:rPr lang="en-US" b="1" dirty="0" smtClean="0"/>
              <a:t>A. </a:t>
            </a:r>
            <a:r>
              <a:rPr lang="en-US" b="1" dirty="0" err="1" smtClean="0"/>
              <a:t>Biaya</a:t>
            </a:r>
            <a:r>
              <a:rPr lang="en-US" b="1" dirty="0" smtClean="0"/>
              <a:t> </a:t>
            </a:r>
            <a:r>
              <a:rPr lang="en-US" b="1" dirty="0" err="1" smtClean="0"/>
              <a:t>Pabrikase</a:t>
            </a:r>
            <a:r>
              <a:rPr lang="en-US" b="1" dirty="0" smtClean="0"/>
              <a:t> / </a:t>
            </a:r>
            <a:r>
              <a:rPr lang="en-US" b="1" dirty="0" err="1" smtClean="0"/>
              <a:t>Pabrik</a:t>
            </a:r>
            <a:endParaRPr lang="en-US" b="1" dirty="0" smtClean="0"/>
          </a:p>
          <a:p>
            <a:pPr marL="596646" indent="-514350">
              <a:buAutoNum type="arabicPeriod"/>
            </a:pP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(Direct Materials)</a:t>
            </a:r>
          </a:p>
          <a:p>
            <a:pPr marL="596646" indent="-514350">
              <a:buAutoNum type="arabicPeriod"/>
            </a:pP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(Direct Labor)</a:t>
            </a:r>
          </a:p>
          <a:p>
            <a:pPr marL="596646" indent="-514350">
              <a:buAutoNum type="arabicPeriod"/>
            </a:pPr>
            <a:r>
              <a:rPr lang="en-US" dirty="0" err="1" smtClean="0"/>
              <a:t>Biaya</a:t>
            </a:r>
            <a:r>
              <a:rPr lang="en-US" dirty="0" smtClean="0"/>
              <a:t> Overhead </a:t>
            </a:r>
            <a:r>
              <a:rPr lang="en-US" dirty="0" err="1" smtClean="0"/>
              <a:t>Pabrik</a:t>
            </a:r>
            <a:endParaRPr lang="en-US" dirty="0" smtClean="0"/>
          </a:p>
          <a:p>
            <a:pPr marL="596646" indent="-514350">
              <a:buAutoNum type="alphaLcPeriod"/>
            </a:pP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endParaRPr lang="en-US" dirty="0" smtClean="0"/>
          </a:p>
          <a:p>
            <a:pPr marL="596646" indent="-514350">
              <a:buFont typeface="Wingdings 2"/>
              <a:buAutoNum type="alphaLcPeriod"/>
            </a:pP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endParaRPr lang="en-US" dirty="0" smtClean="0"/>
          </a:p>
          <a:p>
            <a:pPr marL="596646" indent="-514350">
              <a:buFont typeface="Wingdings 2"/>
              <a:buAutoNum type="alphaLcPeriod"/>
            </a:pP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endParaRPr lang="en-US" dirty="0" smtClean="0"/>
          </a:p>
          <a:p>
            <a:pPr marL="596646" indent="-514350">
              <a:buNone/>
            </a:pPr>
            <a:r>
              <a:rPr lang="en-US" b="1" dirty="0" smtClean="0"/>
              <a:t>B. </a:t>
            </a:r>
            <a:r>
              <a:rPr lang="en-US" b="1" dirty="0" err="1" smtClean="0"/>
              <a:t>Biaya</a:t>
            </a:r>
            <a:r>
              <a:rPr lang="en-US" b="1" dirty="0" smtClean="0"/>
              <a:t> </a:t>
            </a:r>
            <a:r>
              <a:rPr lang="en-US" b="1" dirty="0" err="1" smtClean="0"/>
              <a:t>Komersial</a:t>
            </a:r>
            <a:endParaRPr lang="en-US" b="1" dirty="0" smtClean="0"/>
          </a:p>
          <a:p>
            <a:pPr marL="596646" indent="-514350">
              <a:buAutoNum type="arabicPeriod"/>
            </a:pP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endParaRPr lang="en-US" dirty="0" smtClean="0"/>
          </a:p>
          <a:p>
            <a:pPr marL="596646" indent="-514350">
              <a:buFont typeface="Wingdings 2"/>
              <a:buAutoNum type="arabicPeriod"/>
            </a:pP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Administrasi</a:t>
            </a:r>
            <a:endParaRPr lang="en-US" dirty="0" smtClean="0"/>
          </a:p>
          <a:p>
            <a:pPr marL="596646" indent="-514350">
              <a:buNone/>
            </a:pPr>
            <a:endParaRPr lang="en-US" dirty="0" smtClean="0"/>
          </a:p>
          <a:p>
            <a:pPr marL="596646" indent="-514350">
              <a:buNone/>
            </a:pPr>
            <a:endParaRPr lang="en-US" dirty="0" smtClean="0"/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err="1" smtClean="0"/>
              <a:t>Klasifikasi</a:t>
            </a:r>
            <a:r>
              <a:rPr lang="en-US" b="1" dirty="0" smtClean="0"/>
              <a:t> </a:t>
            </a:r>
            <a:r>
              <a:rPr lang="en-US" b="1" dirty="0" err="1" smtClean="0"/>
              <a:t>Biaya</a:t>
            </a:r>
            <a:endParaRPr lang="en-US" b="1" dirty="0" smtClean="0"/>
          </a:p>
          <a:p>
            <a:pPr lvl="0">
              <a:buNone/>
            </a:pPr>
            <a:r>
              <a:rPr lang="en-US" dirty="0" smtClean="0"/>
              <a:t>II.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Tingkah</a:t>
            </a:r>
            <a:r>
              <a:rPr lang="en-US" dirty="0" smtClean="0"/>
              <a:t> </a:t>
            </a:r>
            <a:r>
              <a:rPr lang="en-US" dirty="0" err="1" smtClean="0"/>
              <a:t>Laku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endParaRPr lang="en-US" dirty="0" smtClean="0"/>
          </a:p>
          <a:p>
            <a:pPr marL="596646" indent="-514350">
              <a:buAutoNum type="alphaLcPeriod"/>
            </a:pP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endParaRPr lang="en-US" dirty="0" smtClean="0"/>
          </a:p>
          <a:p>
            <a:pPr marL="596646" indent="-514350">
              <a:buFont typeface="Wingdings 2"/>
              <a:buAutoNum type="alphaLcPeriod"/>
            </a:pP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</a:p>
          <a:p>
            <a:pPr marL="596646" indent="-514350">
              <a:buAutoNum type="alphaLcPeriod"/>
            </a:pPr>
            <a:r>
              <a:rPr lang="en-US" dirty="0" err="1" smtClean="0"/>
              <a:t>Biaya</a:t>
            </a:r>
            <a:r>
              <a:rPr lang="en-US" dirty="0" smtClean="0"/>
              <a:t> Semi </a:t>
            </a:r>
            <a:r>
              <a:rPr lang="en-US" dirty="0" err="1" smtClean="0"/>
              <a:t>Variabel</a:t>
            </a:r>
            <a:endParaRPr lang="en-US" dirty="0" smtClean="0"/>
          </a:p>
          <a:p>
            <a:pPr marL="596646" indent="-514350">
              <a:buFont typeface="Wingdings 2"/>
              <a:buAutoNum type="alphaLcPeriod"/>
            </a:pP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Bertingkat</a:t>
            </a:r>
            <a:r>
              <a:rPr lang="en-US" dirty="0" smtClean="0"/>
              <a:t> (Step Cost)</a:t>
            </a:r>
          </a:p>
          <a:p>
            <a:pPr marL="596646" lvl="0" indent="-514350">
              <a:buNone/>
            </a:pPr>
            <a:r>
              <a:rPr lang="en-US" dirty="0" smtClean="0"/>
              <a:t>III.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Pertanggungjawaban</a:t>
            </a:r>
            <a:endParaRPr lang="en-US" dirty="0" smtClean="0"/>
          </a:p>
          <a:p>
            <a:pPr marL="596646" indent="-514350">
              <a:buAutoNum type="alphaLcPeriod"/>
            </a:pP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Terkendali</a:t>
            </a:r>
            <a:endParaRPr lang="en-US" dirty="0" smtClean="0"/>
          </a:p>
          <a:p>
            <a:pPr marL="596646" indent="-514350">
              <a:buFont typeface="Wingdings 2"/>
              <a:buAutoNum type="alphaLcPeriod"/>
            </a:pP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Terkendali</a:t>
            </a:r>
            <a:endParaRPr lang="en-US" dirty="0" smtClean="0"/>
          </a:p>
          <a:p>
            <a:pPr marL="596646" lvl="0" indent="-514350">
              <a:buNone/>
            </a:pPr>
            <a:r>
              <a:rPr lang="en-US" dirty="0" smtClean="0"/>
              <a:t>IV.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endParaRPr lang="en-US" dirty="0" smtClean="0"/>
          </a:p>
          <a:p>
            <a:pPr marL="596646" indent="-514350">
              <a:buAutoNum type="alphaLcPeriod"/>
            </a:pP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Relevan</a:t>
            </a:r>
            <a:r>
              <a:rPr lang="en-US" dirty="0" smtClean="0"/>
              <a:t> </a:t>
            </a:r>
          </a:p>
          <a:p>
            <a:pPr marL="596646" indent="-514350">
              <a:buFont typeface="Wingdings 2"/>
              <a:buAutoNum type="alphaLcPeriod"/>
            </a:pPr>
            <a:r>
              <a:rPr lang="en-US" i="1" dirty="0" err="1" smtClean="0"/>
              <a:t>Biaya</a:t>
            </a:r>
            <a:r>
              <a:rPr lang="en-US" i="1" dirty="0" smtClean="0"/>
              <a:t> </a:t>
            </a:r>
            <a:r>
              <a:rPr lang="en-US" i="1" dirty="0" err="1" smtClean="0"/>
              <a:t>Tidak</a:t>
            </a:r>
            <a:r>
              <a:rPr lang="en-US" i="1" dirty="0" smtClean="0"/>
              <a:t> </a:t>
            </a:r>
            <a:r>
              <a:rPr lang="en-US" i="1" dirty="0" err="1" smtClean="0"/>
              <a:t>Relevan</a:t>
            </a:r>
            <a:endParaRPr lang="en-US" i="1" dirty="0" smtClean="0"/>
          </a:p>
          <a:p>
            <a:pPr marL="596646" lvl="0" indent="-514350">
              <a:buNone/>
            </a:pPr>
            <a:r>
              <a:rPr lang="en-US" dirty="0" smtClean="0"/>
              <a:t>V. BIAYA KESEMPATAN (OPPORTUNITY COST):            </a:t>
            </a:r>
            <a:r>
              <a:rPr lang="en-US" dirty="0" err="1" smtClean="0"/>
              <a:t>Didefinisikan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: </a:t>
            </a:r>
            <a:r>
              <a:rPr lang="en-US" i="1" dirty="0" smtClean="0"/>
              <a:t>Benefit Forgone as a result of choosing course of action rather than another</a:t>
            </a:r>
            <a:endParaRPr lang="en-US" dirty="0" smtClean="0"/>
          </a:p>
          <a:p>
            <a:pPr marL="596646" indent="-514350">
              <a:buNone/>
            </a:pPr>
            <a:endParaRPr lang="en-US" dirty="0" smtClean="0"/>
          </a:p>
          <a:p>
            <a:pPr marL="596646" indent="-514350">
              <a:buAutoNum type="alphaLcPeriod"/>
            </a:pPr>
            <a:endParaRPr lang="en-US" dirty="0" smtClean="0"/>
          </a:p>
          <a:p>
            <a:pPr marL="596646" indent="-514350">
              <a:buNone/>
            </a:pPr>
            <a:endParaRPr lang="en-US" dirty="0" smtClean="0"/>
          </a:p>
          <a:p>
            <a:pPr marL="596646" indent="-514350">
              <a:buNone/>
            </a:pPr>
            <a:endParaRPr lang="en-US" dirty="0" smtClean="0"/>
          </a:p>
          <a:p>
            <a:pPr lvl="0">
              <a:buNone/>
            </a:pP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KONSEP BIAYA DAN KLASIFIKASI BIAYA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15962"/>
          </a:xfrm>
        </p:spPr>
        <p:txBody>
          <a:bodyPr>
            <a:noAutofit/>
          </a:bodyPr>
          <a:lstStyle/>
          <a:p>
            <a:pPr algn="ctr"/>
            <a:r>
              <a:rPr lang="en-US" sz="4000" dirty="0" err="1" smtClean="0"/>
              <a:t>Sistem</a:t>
            </a:r>
            <a:r>
              <a:rPr lang="en-US" sz="4000" dirty="0" smtClean="0"/>
              <a:t> </a:t>
            </a:r>
            <a:r>
              <a:rPr lang="en-US" sz="4000" dirty="0" err="1" smtClean="0"/>
              <a:t>Informasi</a:t>
            </a:r>
            <a:r>
              <a:rPr lang="en-US" sz="4000" dirty="0" smtClean="0"/>
              <a:t> </a:t>
            </a:r>
            <a:r>
              <a:rPr lang="en-US" sz="4000" dirty="0" err="1" smtClean="0"/>
              <a:t>Akuntansi</a:t>
            </a:r>
            <a:r>
              <a:rPr lang="en-US" sz="4000" dirty="0" smtClean="0"/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066800"/>
            <a:ext cx="7498080" cy="57912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 err="1" smtClean="0"/>
              <a:t>Definisi</a:t>
            </a:r>
            <a:r>
              <a:rPr lang="en-US" b="1" dirty="0" smtClean="0"/>
              <a:t> </a:t>
            </a:r>
            <a:r>
              <a:rPr lang="id-ID" b="1" dirty="0" smtClean="0"/>
              <a:t>Sistem Informasi Akuntansi (</a:t>
            </a:r>
            <a:r>
              <a:rPr lang="en-US" b="1" dirty="0" smtClean="0"/>
              <a:t>SIA</a:t>
            </a:r>
            <a:r>
              <a:rPr lang="id-ID" b="1" dirty="0" smtClean="0"/>
              <a:t>)</a:t>
            </a:r>
            <a:r>
              <a:rPr lang="en-US" b="1" dirty="0" smtClean="0"/>
              <a:t> :</a:t>
            </a:r>
          </a:p>
          <a:p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yang </a:t>
            </a:r>
            <a:r>
              <a:rPr lang="en-US" dirty="0" err="1" smtClean="0"/>
              <a:t>mengumpulkan</a:t>
            </a:r>
            <a:r>
              <a:rPr lang="en-US" dirty="0" smtClean="0"/>
              <a:t>, </a:t>
            </a:r>
            <a:r>
              <a:rPr lang="en-US" dirty="0" err="1" smtClean="0"/>
              <a:t>mengklasifikasikan</a:t>
            </a:r>
            <a:r>
              <a:rPr lang="en-US" dirty="0" smtClean="0"/>
              <a:t>, </a:t>
            </a:r>
            <a:r>
              <a:rPr lang="en-US" dirty="0" err="1" smtClean="0"/>
              <a:t>mengolah</a:t>
            </a:r>
            <a:r>
              <a:rPr lang="en-US" dirty="0" smtClean="0"/>
              <a:t>, </a:t>
            </a:r>
            <a:r>
              <a:rPr lang="en-US" dirty="0" err="1" smtClean="0"/>
              <a:t>menganalisa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mengkomunikasikan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finansial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yang </a:t>
            </a:r>
            <a:r>
              <a:rPr lang="en-US" dirty="0" err="1" smtClean="0"/>
              <a:t>relevan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smtClean="0"/>
              <a:t> </a:t>
            </a:r>
            <a:r>
              <a:rPr lang="en-US" smtClean="0"/>
              <a:t>in</a:t>
            </a:r>
            <a:r>
              <a:rPr lang="en-US" smtClean="0"/>
              <a:t>tern</a:t>
            </a:r>
            <a:r>
              <a:rPr lang="en-US" dirty="0" smtClean="0"/>
              <a:t>.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SISTEM</a:t>
            </a:r>
          </a:p>
          <a:p>
            <a:pPr lvl="0"/>
            <a:r>
              <a:rPr lang="en-US" dirty="0" err="1" smtClean="0"/>
              <a:t>Sekelompok</a:t>
            </a:r>
            <a:r>
              <a:rPr lang="en-US" dirty="0" smtClean="0"/>
              <a:t> </a:t>
            </a:r>
            <a:r>
              <a:rPr lang="en-US" dirty="0" err="1" smtClean="0"/>
              <a:t>elemen-elemen</a:t>
            </a:r>
            <a:r>
              <a:rPr lang="en-US" dirty="0" smtClean="0"/>
              <a:t> yang </a:t>
            </a:r>
            <a:r>
              <a:rPr lang="en-US" dirty="0" err="1" smtClean="0"/>
              <a:t>terintegrasi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maksud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:</a:t>
            </a:r>
          </a:p>
          <a:p>
            <a:pPr marL="596646" indent="-514350">
              <a:buAutoNum type="arabicPeriod"/>
            </a:pPr>
            <a:r>
              <a:rPr lang="en-US" dirty="0" smtClean="0"/>
              <a:t>Input, </a:t>
            </a:r>
          </a:p>
          <a:p>
            <a:pPr marL="596646" indent="-514350">
              <a:buAutoNum type="arabicPeriod"/>
            </a:pPr>
            <a:r>
              <a:rPr lang="en-US" dirty="0" err="1" smtClean="0"/>
              <a:t>Transformasi</a:t>
            </a:r>
            <a:r>
              <a:rPr lang="en-US" dirty="0" smtClean="0"/>
              <a:t>, </a:t>
            </a:r>
          </a:p>
          <a:p>
            <a:pPr marL="596646" indent="-514350">
              <a:buAutoNum type="arabicPeriod"/>
            </a:pPr>
            <a:r>
              <a:rPr lang="en-US" dirty="0" smtClean="0"/>
              <a:t>Output, </a:t>
            </a:r>
          </a:p>
          <a:p>
            <a:pPr marL="596646" indent="-514350">
              <a:buAutoNum type="arabicPeriod"/>
            </a:pPr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, </a:t>
            </a:r>
          </a:p>
          <a:p>
            <a:pPr marL="596646" indent="-514350">
              <a:buAutoNum type="arabicPeriod"/>
            </a:pPr>
            <a:r>
              <a:rPr lang="en-US" dirty="0" err="1" smtClean="0"/>
              <a:t>Tujuan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:</a:t>
            </a:r>
          </a:p>
          <a:p>
            <a:pPr marL="596646" indent="-514350">
              <a:buAutoNum type="arabicPeriod"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Lingkaran</a:t>
            </a:r>
            <a:r>
              <a:rPr lang="en-US" dirty="0" smtClean="0"/>
              <a:t> Terbuka</a:t>
            </a:r>
          </a:p>
          <a:p>
            <a:pPr marL="596646" indent="-514350">
              <a:buAutoNum type="arabicPeriod"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Lingkaran</a:t>
            </a:r>
            <a:r>
              <a:rPr lang="en-US" dirty="0" smtClean="0"/>
              <a:t> </a:t>
            </a:r>
            <a:r>
              <a:rPr lang="en-US" dirty="0" err="1" smtClean="0"/>
              <a:t>Tertutup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Macam-macam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:</a:t>
            </a:r>
          </a:p>
          <a:p>
            <a:pPr marL="596646" indent="-514350">
              <a:buAutoNum type="arabicPeriod"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endParaRPr lang="en-US" dirty="0" smtClean="0"/>
          </a:p>
          <a:p>
            <a:pPr marL="596646" indent="-514350">
              <a:buAutoNum type="arabicPeriod"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Konseptual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43000"/>
            <a:ext cx="7498080" cy="5105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800" dirty="0" err="1" smtClean="0"/>
              <a:t>Informasi</a:t>
            </a:r>
            <a:r>
              <a:rPr lang="en-US" sz="2800" dirty="0" smtClean="0"/>
              <a:t> </a:t>
            </a:r>
            <a:r>
              <a:rPr lang="en-US" sz="2800" dirty="0" err="1" smtClean="0"/>
              <a:t>Akuntansi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dihasilkan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SIA:</a:t>
            </a:r>
          </a:p>
          <a:p>
            <a:pPr marL="596646" lvl="0" indent="-514350">
              <a:buAutoNum type="arabicPeriod"/>
            </a:pP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akuntansi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, </a:t>
            </a:r>
          </a:p>
          <a:p>
            <a:pPr marL="596646" lvl="0" indent="-514350">
              <a:buAutoNum type="arabicPeriod"/>
            </a:pP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Akuntansi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endParaRPr lang="en-US" b="1" dirty="0" smtClean="0"/>
          </a:p>
          <a:p>
            <a:pPr>
              <a:buNone/>
            </a:pPr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Akuntansi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 </a:t>
            </a: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:</a:t>
            </a:r>
          </a:p>
          <a:p>
            <a:pPr marL="596646" lvl="0" indent="-514350">
              <a:buAutoNum type="arabicPeriod"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Akuntansi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endParaRPr lang="en-US" dirty="0" smtClean="0"/>
          </a:p>
          <a:p>
            <a:pPr marL="596646" indent="-514350">
              <a:buFont typeface="Wingdings 2"/>
              <a:buAutoNum type="arabicPeriod"/>
            </a:pPr>
            <a:r>
              <a:rPr lang="en-US" dirty="0" err="1" smtClean="0"/>
              <a:t>Sistem</a:t>
            </a:r>
            <a:r>
              <a:rPr lang="en-US" dirty="0" smtClean="0"/>
              <a:t> Budgeting</a:t>
            </a:r>
            <a:endParaRPr lang="en-US" b="1" dirty="0" smtClean="0"/>
          </a:p>
          <a:p>
            <a:pPr>
              <a:buNone/>
            </a:pPr>
            <a:r>
              <a:rPr lang="en-US" dirty="0" err="1" smtClean="0"/>
              <a:t>Unsur-unsur</a:t>
            </a:r>
            <a:r>
              <a:rPr lang="en-US" dirty="0" smtClean="0"/>
              <a:t> yang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penerapan</a:t>
            </a:r>
            <a:r>
              <a:rPr lang="en-US" dirty="0" smtClean="0"/>
              <a:t> SIA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:</a:t>
            </a:r>
          </a:p>
          <a:p>
            <a:pPr marL="596646" lvl="0" indent="-514350">
              <a:buAutoNum type="arabicPeriod"/>
            </a:pPr>
            <a:r>
              <a:rPr lang="en-US" dirty="0" err="1" smtClean="0"/>
              <a:t>Analisa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endParaRPr lang="en-US" dirty="0" smtClean="0"/>
          </a:p>
          <a:p>
            <a:pPr marL="596646" indent="-514350">
              <a:buFont typeface="Wingdings 2"/>
              <a:buAutoNum type="arabicPeriod"/>
            </a:pP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kuantitatif</a:t>
            </a:r>
            <a:endParaRPr lang="en-US" b="1" dirty="0" smtClean="0"/>
          </a:p>
          <a:p>
            <a:pPr marL="596646" indent="-514350">
              <a:buFont typeface="Wingdings 2"/>
              <a:buAutoNum type="arabicPeriod"/>
            </a:pPr>
            <a:r>
              <a:rPr lang="en-US" dirty="0" err="1" smtClean="0"/>
              <a:t>Komputer</a:t>
            </a:r>
            <a:endParaRPr lang="en-US" b="1" dirty="0" smtClean="0"/>
          </a:p>
          <a:p>
            <a:pPr marL="596646" lvl="0" indent="-514350">
              <a:buNone/>
            </a:pPr>
            <a:endParaRPr lang="en-US" b="1" dirty="0" smtClean="0"/>
          </a:p>
          <a:p>
            <a:pPr marL="596646" lvl="0" indent="-514350">
              <a:buNone/>
            </a:pPr>
            <a:endParaRPr lang="en-US" b="1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9762"/>
          </a:xfrm>
        </p:spPr>
        <p:txBody>
          <a:bodyPr>
            <a:noAutofit/>
          </a:bodyPr>
          <a:lstStyle/>
          <a:p>
            <a:pPr algn="ctr"/>
            <a:r>
              <a:rPr lang="en-US" sz="4000" dirty="0" err="1" smtClean="0"/>
              <a:t>Sistem</a:t>
            </a:r>
            <a:r>
              <a:rPr lang="en-US" sz="4000" dirty="0" smtClean="0"/>
              <a:t> </a:t>
            </a:r>
            <a:r>
              <a:rPr lang="en-US" sz="4000" dirty="0" err="1" smtClean="0"/>
              <a:t>Informasi</a:t>
            </a:r>
            <a:r>
              <a:rPr lang="en-US" sz="4000" dirty="0" smtClean="0"/>
              <a:t> </a:t>
            </a:r>
            <a:r>
              <a:rPr lang="en-US" sz="4000" dirty="0" err="1" smtClean="0"/>
              <a:t>Akuntansi</a:t>
            </a:r>
            <a:r>
              <a:rPr lang="en-US" sz="4000" dirty="0" smtClean="0"/>
              <a:t>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 err="1" smtClean="0"/>
              <a:t>Sistem</a:t>
            </a:r>
            <a:r>
              <a:rPr lang="en-US" sz="4400" dirty="0" smtClean="0"/>
              <a:t> </a:t>
            </a:r>
            <a:r>
              <a:rPr lang="en-US" sz="4400" dirty="0" err="1" smtClean="0"/>
              <a:t>Biaya</a:t>
            </a:r>
            <a:r>
              <a:rPr lang="en-US" sz="4400" dirty="0" smtClean="0"/>
              <a:t> </a:t>
            </a:r>
            <a:r>
              <a:rPr lang="en-US" sz="4400" dirty="0" err="1" smtClean="0"/>
              <a:t>dan</a:t>
            </a:r>
            <a:r>
              <a:rPr lang="en-US" sz="4400" dirty="0" smtClean="0"/>
              <a:t> </a:t>
            </a:r>
            <a:r>
              <a:rPr lang="en-US" sz="4400" dirty="0" err="1" smtClean="0"/>
              <a:t>Akumulasi</a:t>
            </a:r>
            <a:r>
              <a:rPr lang="en-US" sz="4400" dirty="0" smtClean="0"/>
              <a:t> </a:t>
            </a:r>
            <a:r>
              <a:rPr lang="en-US" sz="4400" dirty="0" err="1" smtClean="0"/>
              <a:t>Biaya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1" dirty="0" smtClean="0"/>
              <a:t>SISTEM BIAYA</a:t>
            </a:r>
            <a:endParaRPr lang="en-US" dirty="0" smtClean="0"/>
          </a:p>
          <a:p>
            <a:pPr marL="596646" indent="-514350">
              <a:buAutoNum type="arabicPeriod"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aktual</a:t>
            </a:r>
            <a:r>
              <a:rPr lang="en-US" i="1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historis</a:t>
            </a:r>
            <a:endParaRPr lang="en-US" dirty="0" smtClean="0"/>
          </a:p>
          <a:p>
            <a:pPr marL="596646" indent="-514350">
              <a:buAutoNum type="arabicPeriod"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endParaRPr lang="en-US" smtClean="0"/>
          </a:p>
          <a:p>
            <a:pPr marL="596646" indent="-514350"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n-US" b="1" dirty="0" smtClean="0"/>
              <a:t>AKUMULASI BIAYA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Macam-macam</a:t>
            </a:r>
            <a:r>
              <a:rPr lang="en-US" dirty="0" smtClean="0"/>
              <a:t> </a:t>
            </a:r>
            <a:r>
              <a:rPr lang="en-US" dirty="0" err="1" smtClean="0"/>
              <a:t>akumulasi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:</a:t>
            </a:r>
          </a:p>
          <a:p>
            <a:pPr marL="596646" lvl="0" indent="-514350">
              <a:buAutoNum type="arabicPeriod"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Perhitungan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Pesanan</a:t>
            </a:r>
            <a:r>
              <a:rPr lang="en-US" dirty="0" smtClean="0"/>
              <a:t> ( Job Order Costing )</a:t>
            </a:r>
          </a:p>
          <a:p>
            <a:pPr marL="596646" indent="-514350">
              <a:buFont typeface="Wingdings 2"/>
              <a:buAutoNum type="arabicPeriod"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Perhitungan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( Process Costing )</a:t>
            </a:r>
          </a:p>
          <a:p>
            <a:pPr marL="596646" lvl="0" indent="-514350">
              <a:buFont typeface="Wingdings 2"/>
              <a:buAutoNum type="arabicPeriod"/>
            </a:pPr>
            <a:r>
              <a:rPr lang="fi-FI" smtClean="0"/>
              <a:t>Sistem Metode </a:t>
            </a:r>
            <a:r>
              <a:rPr lang="fi-FI" dirty="0" smtClean="0"/>
              <a:t>Campuran ( Blended Methods )</a:t>
            </a:r>
            <a:endParaRPr lang="en-US" dirty="0" smtClean="0"/>
          </a:p>
          <a:p>
            <a:pPr marL="596646" lvl="0" indent="-514350">
              <a:buFont typeface="Wingdings 2"/>
              <a:buAutoNum type="arabicPeriod"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Perhitungan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Backflush</a:t>
            </a:r>
            <a:endParaRPr lang="en-US" dirty="0" smtClean="0"/>
          </a:p>
          <a:p>
            <a:pPr marL="596646" indent="-514350">
              <a:buFont typeface="Wingdings 2"/>
              <a:buAutoNum type="arabicPeriod"/>
            </a:pPr>
            <a:endParaRPr lang="en-US" dirty="0" smtClean="0"/>
          </a:p>
          <a:p>
            <a:pPr marL="596646" lvl="0" indent="-514350">
              <a:buAutoNum type="arabicPeriod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 err="1" smtClean="0"/>
              <a:t>Sistem</a:t>
            </a:r>
            <a:r>
              <a:rPr lang="en-US" sz="4400" dirty="0" smtClean="0"/>
              <a:t> </a:t>
            </a:r>
            <a:r>
              <a:rPr lang="en-US" sz="4400" dirty="0" err="1" smtClean="0"/>
              <a:t>Biaya</a:t>
            </a:r>
            <a:r>
              <a:rPr lang="en-US" sz="4400" dirty="0" smtClean="0"/>
              <a:t> </a:t>
            </a:r>
            <a:r>
              <a:rPr lang="en-US" sz="4400" dirty="0" err="1" smtClean="0"/>
              <a:t>dan</a:t>
            </a:r>
            <a:r>
              <a:rPr lang="en-US" sz="4400" dirty="0" smtClean="0"/>
              <a:t> </a:t>
            </a:r>
            <a:r>
              <a:rPr lang="en-US" sz="4400" dirty="0" err="1" smtClean="0"/>
              <a:t>Akumulasi</a:t>
            </a:r>
            <a:r>
              <a:rPr lang="en-US" sz="4400" dirty="0" smtClean="0"/>
              <a:t> </a:t>
            </a:r>
            <a:r>
              <a:rPr lang="en-US" sz="4400" dirty="0" err="1" smtClean="0"/>
              <a:t>Biaya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320</TotalTime>
  <Words>386</Words>
  <Application>Microsoft Office PowerPoint</Application>
  <PresentationFormat>On-screen Show (4:3)</PresentationFormat>
  <Paragraphs>80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Kuliah III: Konsep Biaya, Sistem Informasi Akuntansi, Sistem Biaya dan Akumulasi Biaya</vt:lpstr>
      <vt:lpstr>KONSEP BIAYA DAN KLASIFIKASI BIAYA</vt:lpstr>
      <vt:lpstr>KONSEP BIAYA DAN KLASIFIKASI BIAYA</vt:lpstr>
      <vt:lpstr>Sistem Informasi Akuntansi </vt:lpstr>
      <vt:lpstr>Sistem Informasi Akuntansi </vt:lpstr>
      <vt:lpstr>Sistem Biaya dan Akumulasi Biaya</vt:lpstr>
      <vt:lpstr>Sistem Biaya dan Akumulasi Biaya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Kuliah III: KONSEP BIAYA DAN KLASIFIKASI BIAYA</dc:title>
  <dc:creator>Toshiba</dc:creator>
  <cp:lastModifiedBy>Toshiba</cp:lastModifiedBy>
  <cp:revision>30</cp:revision>
  <dcterms:created xsi:type="dcterms:W3CDTF">2014-09-18T08:32:01Z</dcterms:created>
  <dcterms:modified xsi:type="dcterms:W3CDTF">2014-09-23T13:22:08Z</dcterms:modified>
</cp:coreProperties>
</file>