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4"/>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0B4B0B5F-02A4-473A-94A2-5310A1D43957}" type="datetimeFigureOut">
              <a:rPr lang="en-US" smtClean="0"/>
              <a:t>9/23/2014</a:t>
            </a:fld>
            <a:endParaRPr lang="en-US"/>
          </a:p>
        </p:txBody>
      </p:sp>
      <p:sp>
        <p:nvSpPr>
          <p:cNvPr id="4" name="Footer Placeholder 3"/>
          <p:cNvSpPr>
            <a:spLocks noGrp="1"/>
          </p:cNvSpPr>
          <p:nvPr>
            <p:ph type="ftr" sz="quarter" idx="2"/>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2725" y="8916988"/>
            <a:ext cx="3078163" cy="469900"/>
          </a:xfrm>
          <a:prstGeom prst="rect">
            <a:avLst/>
          </a:prstGeom>
        </p:spPr>
        <p:txBody>
          <a:bodyPr vert="horz" lIns="91440" tIns="45720" rIns="91440" bIns="45720" rtlCol="0" anchor="b"/>
          <a:lstStyle>
            <a:lvl1pPr algn="r">
              <a:defRPr sz="1200"/>
            </a:lvl1pPr>
          </a:lstStyle>
          <a:p>
            <a:fld id="{639B266B-406C-469D-BC63-49CF454CBFE4}"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E89C74F-0D96-4518-AAC0-4B605DC609C8}" type="datetimeFigureOut">
              <a:rPr lang="en-US" smtClean="0"/>
              <a:pPr/>
              <a:t>9/23/2014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4D3EFD8-82B3-46B7-84DA-0E084AB6A33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E89C74F-0D96-4518-AAC0-4B605DC609C8}" type="datetimeFigureOut">
              <a:rPr lang="en-US" smtClean="0"/>
              <a:pPr/>
              <a:t>9/23/2014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4D3EFD8-82B3-46B7-84DA-0E084AB6A3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0E89C74F-0D96-4518-AAC0-4B605DC609C8}" type="datetimeFigureOut">
              <a:rPr lang="en-US" smtClean="0"/>
              <a:pPr/>
              <a:t>9/23/2014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4D3EFD8-82B3-46B7-84DA-0E084AB6A3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E89C74F-0D96-4518-AAC0-4B605DC609C8}" type="datetimeFigureOut">
              <a:rPr lang="en-US" smtClean="0"/>
              <a:pPr/>
              <a:t>9/23/2014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4D3EFD8-82B3-46B7-84DA-0E084AB6A3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E89C74F-0D96-4518-AAC0-4B605DC609C8}" type="datetimeFigureOut">
              <a:rPr lang="en-US" smtClean="0"/>
              <a:pPr/>
              <a:t>9/23/2014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4D3EFD8-82B3-46B7-84DA-0E084AB6A33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E89C74F-0D96-4518-AAC0-4B605DC609C8}" type="datetimeFigureOut">
              <a:rPr lang="en-US" smtClean="0"/>
              <a:pPr/>
              <a:t>9/23/2014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4D3EFD8-82B3-46B7-84DA-0E084AB6A3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E89C74F-0D96-4518-AAC0-4B605DC609C8}" type="datetimeFigureOut">
              <a:rPr lang="en-US" smtClean="0"/>
              <a:pPr/>
              <a:t>9/23/2014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4D3EFD8-82B3-46B7-84DA-0E084AB6A3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E89C74F-0D96-4518-AAC0-4B605DC609C8}" type="datetimeFigureOut">
              <a:rPr lang="en-US" smtClean="0"/>
              <a:pPr/>
              <a:t>9/23/2014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4D3EFD8-82B3-46B7-84DA-0E084AB6A3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0E89C74F-0D96-4518-AAC0-4B605DC609C8}" type="datetimeFigureOut">
              <a:rPr lang="en-US" smtClean="0"/>
              <a:pPr/>
              <a:t>9/23/2014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94D3EFD8-82B3-46B7-84DA-0E084AB6A3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E89C74F-0D96-4518-AAC0-4B605DC609C8}" type="datetimeFigureOut">
              <a:rPr lang="en-US" smtClean="0"/>
              <a:pPr/>
              <a:t>9/23/2014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4D3EFD8-82B3-46B7-84DA-0E084AB6A3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0E89C74F-0D96-4518-AAC0-4B605DC609C8}" type="datetimeFigureOut">
              <a:rPr lang="en-US" smtClean="0"/>
              <a:pPr/>
              <a:t>9/23/2014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4D3EFD8-82B3-46B7-84DA-0E084AB6A334}"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E89C74F-0D96-4518-AAC0-4B605DC609C8}" type="datetimeFigureOut">
              <a:rPr lang="en-US" smtClean="0"/>
              <a:pPr/>
              <a:t>9/23/2014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4D3EFD8-82B3-46B7-84DA-0E084AB6A33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id-ID" dirty="0" smtClean="0"/>
              <a:t>Kuliah III: </a:t>
            </a:r>
            <a:r>
              <a:rPr lang="id-ID" sz="2700" cap="none" dirty="0" smtClean="0"/>
              <a:t>Modal Kerja</a:t>
            </a:r>
            <a:r>
              <a:rPr lang="en-US" sz="2700" cap="none" dirty="0" smtClean="0"/>
              <a:t>, </a:t>
            </a:r>
            <a:r>
              <a:rPr lang="en-US" sz="2700" cap="none" dirty="0" err="1" smtClean="0"/>
              <a:t>Manajemen</a:t>
            </a:r>
            <a:r>
              <a:rPr lang="en-US" sz="2700" cap="none" dirty="0" smtClean="0"/>
              <a:t> </a:t>
            </a:r>
            <a:r>
              <a:rPr lang="en-US" sz="2700" cap="none" dirty="0" err="1" smtClean="0"/>
              <a:t>Kas</a:t>
            </a:r>
            <a:r>
              <a:rPr lang="en-US" sz="2700" cap="none" dirty="0" smtClean="0"/>
              <a:t>, </a:t>
            </a:r>
            <a:r>
              <a:rPr lang="en-US" sz="2700" cap="none" dirty="0" err="1" smtClean="0"/>
              <a:t>Manajemen</a:t>
            </a:r>
            <a:r>
              <a:rPr lang="en-US" sz="2700" cap="none" dirty="0" smtClean="0"/>
              <a:t> </a:t>
            </a:r>
            <a:r>
              <a:rPr lang="en-US" sz="2700" cap="none" dirty="0" err="1" smtClean="0"/>
              <a:t>Piutang</a:t>
            </a:r>
            <a:r>
              <a:rPr lang="en-US" sz="2700" cap="none" dirty="0" smtClean="0"/>
              <a:t>, </a:t>
            </a:r>
            <a:r>
              <a:rPr lang="en-US" sz="2700" cap="none" dirty="0" err="1" smtClean="0"/>
              <a:t>Manajemen</a:t>
            </a:r>
            <a:r>
              <a:rPr lang="en-US" sz="2700" cap="none" dirty="0" smtClean="0"/>
              <a:t> </a:t>
            </a:r>
            <a:r>
              <a:rPr lang="en-US" sz="2700" cap="none" dirty="0" err="1" smtClean="0"/>
              <a:t>Persediaan</a:t>
            </a:r>
            <a:endParaRPr lang="en-US" sz="2700" cap="none" dirty="0"/>
          </a:p>
        </p:txBody>
      </p:sp>
      <p:sp>
        <p:nvSpPr>
          <p:cNvPr id="5" name="Content Placeholder 4"/>
          <p:cNvSpPr>
            <a:spLocks noGrp="1"/>
          </p:cNvSpPr>
          <p:nvPr>
            <p:ph idx="1"/>
          </p:nvPr>
        </p:nvSpPr>
        <p:spPr/>
        <p:txBody>
          <a:bodyPr>
            <a:normAutofit fontScale="92500" lnSpcReduction="10000"/>
          </a:bodyPr>
          <a:lstStyle/>
          <a:p>
            <a:pPr>
              <a:buNone/>
            </a:pPr>
            <a:r>
              <a:rPr lang="id-ID" b="1" dirty="0" smtClean="0"/>
              <a:t>Modal Kerja</a:t>
            </a:r>
            <a:r>
              <a:rPr lang="en-US" b="1" dirty="0" smtClean="0"/>
              <a:t>:</a:t>
            </a:r>
          </a:p>
          <a:p>
            <a:r>
              <a:rPr lang="en-US" dirty="0" smtClean="0"/>
              <a:t>A</a:t>
            </a:r>
            <a:r>
              <a:rPr lang="id-ID" dirty="0" smtClean="0"/>
              <a:t>dalah suatu pembiayaan untuk suatu usaha atau bisnis, dan pada umumnya modal kerja didapatkan dari berhutang kepada bank ataupun kepada suatu perusahaan finansial</a:t>
            </a:r>
            <a:endParaRPr lang="en-US" dirty="0" smtClean="0"/>
          </a:p>
          <a:p>
            <a:pPr>
              <a:buNone/>
            </a:pPr>
            <a:r>
              <a:rPr lang="id-ID" b="1" dirty="0" smtClean="0"/>
              <a:t>Manajemen Modal Kerja:</a:t>
            </a:r>
            <a:endParaRPr lang="en-US" dirty="0" smtClean="0"/>
          </a:p>
          <a:p>
            <a:r>
              <a:rPr lang="id-ID" dirty="0" smtClean="0"/>
              <a:t>adalah </a:t>
            </a:r>
            <a:r>
              <a:rPr lang="en-US" dirty="0" err="1" smtClean="0"/>
              <a:t>cara</a:t>
            </a:r>
            <a:r>
              <a:rPr lang="en-US" dirty="0" smtClean="0"/>
              <a:t> </a:t>
            </a:r>
            <a:r>
              <a:rPr lang="en-US" dirty="0" err="1" smtClean="0"/>
              <a:t>mengelola</a:t>
            </a:r>
            <a:r>
              <a:rPr lang="en-US" dirty="0" smtClean="0"/>
              <a:t> </a:t>
            </a:r>
            <a:r>
              <a:rPr lang="id-ID" dirty="0" smtClean="0"/>
              <a:t>investasi perusahaan dalam jangka pendek seperti: kas, surat berharga (efek), piutang, dan persediaan</a:t>
            </a:r>
            <a:r>
              <a:rPr lang="en-US" dirty="0" smtClean="0"/>
              <a:t> </a:t>
            </a:r>
            <a:r>
              <a:rPr lang="id-ID" sz="2200" u="sng" dirty="0" smtClean="0"/>
              <a:t>Menurut Weston &amp; Brigham (1981-245)</a:t>
            </a:r>
            <a:endParaRPr lang="en-US" dirty="0" smtClean="0"/>
          </a:p>
          <a:p>
            <a:pPr>
              <a:buNone/>
            </a:pPr>
            <a:r>
              <a:rPr lang="id-ID" b="1" dirty="0" smtClean="0"/>
              <a:t>Cara memperoleh modal kerja:</a:t>
            </a:r>
            <a:endParaRPr lang="en-US" b="1" dirty="0" smtClean="0"/>
          </a:p>
          <a:p>
            <a:pPr marL="514350" lvl="0" indent="-514350">
              <a:buAutoNum type="arabicPeriod"/>
            </a:pPr>
            <a:r>
              <a:rPr lang="id-ID" dirty="0" smtClean="0"/>
              <a:t>Cara Tradisional.</a:t>
            </a:r>
            <a:endParaRPr lang="en-US" dirty="0" smtClean="0"/>
          </a:p>
          <a:p>
            <a:pPr marL="514350" indent="-514350">
              <a:buFont typeface="Wingdings 2"/>
              <a:buAutoNum type="arabicPeriod"/>
            </a:pPr>
            <a:r>
              <a:rPr lang="id-ID" dirty="0" smtClean="0"/>
              <a:t>Sistem Modal Ventura</a:t>
            </a:r>
            <a:endParaRPr lang="en-US" dirty="0" smtClean="0"/>
          </a:p>
          <a:p>
            <a:pPr marL="514350" lvl="0" indent="-514350">
              <a:buAutoNum type="arabicPeriod"/>
            </a:pP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normAutofit fontScale="62500" lnSpcReduction="20000"/>
          </a:bodyPr>
          <a:lstStyle/>
          <a:p>
            <a:pPr>
              <a:buNone/>
            </a:pPr>
            <a:r>
              <a:rPr lang="id-ID" b="1" dirty="0" smtClean="0"/>
              <a:t>TUJUAN MANAJEMEN KAS</a:t>
            </a:r>
            <a:endParaRPr lang="en-US" dirty="0" smtClean="0"/>
          </a:p>
          <a:p>
            <a:pPr marL="514350" lvl="0" indent="-514350">
              <a:buAutoNum type="arabicPeriod"/>
            </a:pPr>
            <a:r>
              <a:rPr lang="id-ID" dirty="0" smtClean="0"/>
              <a:t>Penyediaan kas yang cukup untuk operasi jangka-pendek dan jangka panjang.</a:t>
            </a:r>
            <a:endParaRPr lang="en-US" dirty="0" smtClean="0"/>
          </a:p>
          <a:p>
            <a:pPr marL="514350" indent="-514350">
              <a:buFont typeface="Wingdings 2"/>
              <a:buAutoNum type="arabicPeriod"/>
            </a:pPr>
            <a:r>
              <a:rPr lang="id-ID" dirty="0" smtClean="0"/>
              <a:t>Penggunaan dana perusahaan secara efektif pada setiap waktu.</a:t>
            </a:r>
            <a:endParaRPr lang="en-US" dirty="0" smtClean="0"/>
          </a:p>
          <a:p>
            <a:pPr marL="514350" indent="-514350">
              <a:buFont typeface="Wingdings 2"/>
              <a:buAutoNum type="arabicPeriod"/>
            </a:pPr>
            <a:r>
              <a:rPr lang="id-ID" dirty="0" smtClean="0"/>
              <a:t>Penetapan tanggung jawab untuk penerimaan kas dan pemberian perlindungan yang cukup sampai dana disimpan.</a:t>
            </a:r>
            <a:endParaRPr lang="en-US" dirty="0" smtClean="0"/>
          </a:p>
          <a:p>
            <a:pPr marL="514350" indent="-514350">
              <a:buFont typeface="Wingdings 2"/>
              <a:buAutoNum type="arabicPeriod"/>
            </a:pPr>
            <a:r>
              <a:rPr lang="id-ID" dirty="0" smtClean="0"/>
              <a:t>Penyelenggaraan pengendalian untuk menjamin bahwa pembayaran-pembayaran hanya dilakukan untuk tujuan yang sah.</a:t>
            </a:r>
            <a:endParaRPr lang="en-US" dirty="0" smtClean="0"/>
          </a:p>
          <a:p>
            <a:pPr marL="514350" indent="-514350">
              <a:buFont typeface="Wingdings 2"/>
              <a:buAutoNum type="arabicPeriod"/>
            </a:pPr>
            <a:r>
              <a:rPr lang="id-ID" dirty="0" smtClean="0"/>
              <a:t>Pemeliharaan saldo bank yang cukup, bilamana, cocok, untuk mendukung hubungan yang layak dengan bank komersial.</a:t>
            </a:r>
            <a:endParaRPr lang="en-US" dirty="0" smtClean="0"/>
          </a:p>
          <a:p>
            <a:pPr marL="514350" indent="-514350">
              <a:buFont typeface="Wingdings 2"/>
              <a:buAutoNum type="arabicPeriod"/>
            </a:pPr>
            <a:r>
              <a:rPr lang="id-ID" dirty="0" smtClean="0"/>
              <a:t>Penyelenggaraan catatan-catatan kas yang cukup.</a:t>
            </a:r>
            <a:endParaRPr lang="en-US" dirty="0" smtClean="0"/>
          </a:p>
          <a:p>
            <a:pPr>
              <a:buNone/>
            </a:pPr>
            <a:r>
              <a:rPr lang="id-ID" b="1" dirty="0" smtClean="0"/>
              <a:t>ELEMEN MANAJEMEN KAS</a:t>
            </a:r>
            <a:endParaRPr lang="en-US" dirty="0" smtClean="0"/>
          </a:p>
          <a:p>
            <a:pPr>
              <a:buNone/>
            </a:pPr>
            <a:r>
              <a:rPr lang="en-US" dirty="0" smtClean="0"/>
              <a:t>     E</a:t>
            </a:r>
            <a:r>
              <a:rPr lang="id-ID" dirty="0" smtClean="0"/>
              <a:t>lemen-elemen yang dapat mempermudah pembahasan mengenai pengelolaan kas dan menggambarkan berbagai kerja Sama yang saling berhubungan :</a:t>
            </a:r>
            <a:endParaRPr lang="en-US" dirty="0" smtClean="0"/>
          </a:p>
          <a:p>
            <a:pPr marL="514350" lvl="0" indent="-514350">
              <a:buAutoNum type="arabicPeriod"/>
            </a:pPr>
            <a:r>
              <a:rPr lang="id-ID" dirty="0" smtClean="0"/>
              <a:t>Ramalan/ taksiran kas.</a:t>
            </a:r>
            <a:endParaRPr lang="en-US" dirty="0" smtClean="0"/>
          </a:p>
          <a:p>
            <a:pPr marL="514350" indent="-514350">
              <a:buFont typeface="Wingdings 2"/>
              <a:buAutoNum type="arabicPeriod"/>
            </a:pPr>
            <a:r>
              <a:rPr lang="id-ID" dirty="0" smtClean="0"/>
              <a:t>Manajemen arus kas, yaitu pengelolaan penerimaan dan pengeluaran kas.</a:t>
            </a:r>
            <a:endParaRPr lang="en-US" dirty="0" smtClean="0"/>
          </a:p>
          <a:p>
            <a:pPr marL="514350" indent="-514350">
              <a:buFont typeface="Wingdings 2"/>
              <a:buAutoNum type="arabicPeriod"/>
            </a:pPr>
            <a:r>
              <a:rPr lang="id-ID" dirty="0" smtClean="0"/>
              <a:t>Investasi dana yang “ berlebihan “.</a:t>
            </a:r>
            <a:endParaRPr lang="en-US" dirty="0" smtClean="0"/>
          </a:p>
          <a:p>
            <a:pPr marL="514350" indent="-514350">
              <a:buFont typeface="Wingdings 2"/>
              <a:buAutoNum type="arabicPeriod"/>
            </a:pPr>
            <a:r>
              <a:rPr lang="id-ID" dirty="0" smtClean="0"/>
              <a:t>Hubungan bank.</a:t>
            </a:r>
            <a:endParaRPr lang="en-US" dirty="0" smtClean="0"/>
          </a:p>
          <a:p>
            <a:pPr marL="514350" indent="-514350">
              <a:buFont typeface="Wingdings 2"/>
              <a:buAutoNum type="arabicPeriod"/>
            </a:pPr>
            <a:r>
              <a:rPr lang="id-ID" dirty="0" smtClean="0"/>
              <a:t>Pengendalian internal (internal control)</a:t>
            </a:r>
            <a:endParaRPr lang="en-US" dirty="0" smtClean="0"/>
          </a:p>
          <a:p>
            <a:pPr marL="514350" lvl="0" indent="-514350">
              <a:buAutoNum type="arabicPeriod"/>
            </a:pPr>
            <a:endParaRPr lang="en-US" dirty="0" smtClean="0"/>
          </a:p>
        </p:txBody>
      </p:sp>
      <p:sp>
        <p:nvSpPr>
          <p:cNvPr id="4" name="Title 1"/>
          <p:cNvSpPr>
            <a:spLocks noGrp="1"/>
          </p:cNvSpPr>
          <p:nvPr>
            <p:ph type="title"/>
          </p:nvPr>
        </p:nvSpPr>
        <p:spPr>
          <a:xfrm>
            <a:off x="457200" y="320040"/>
            <a:ext cx="7239000" cy="670560"/>
          </a:xfrm>
        </p:spPr>
        <p:txBody>
          <a:bodyPr>
            <a:normAutofit/>
          </a:bodyPr>
          <a:lstStyle/>
          <a:p>
            <a:pPr algn="ctr"/>
            <a:r>
              <a:rPr lang="en-US" sz="4000" cap="none" dirty="0" smtClean="0"/>
              <a:t>MANAJEMEN KAS</a:t>
            </a:r>
            <a:endParaRPr lang="en-US" cap="non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normAutofit fontScale="55000" lnSpcReduction="20000"/>
          </a:bodyPr>
          <a:lstStyle/>
          <a:p>
            <a:pPr>
              <a:buNone/>
            </a:pPr>
            <a:r>
              <a:rPr lang="id-ID" b="1" dirty="0" smtClean="0"/>
              <a:t>PERAMALAN KAS</a:t>
            </a:r>
            <a:endParaRPr lang="en-US" dirty="0" smtClean="0"/>
          </a:p>
          <a:p>
            <a:r>
              <a:rPr lang="id-ID" sz="2900" dirty="0" smtClean="0"/>
              <a:t>Suatu Ramalan atau taksiran kas </a:t>
            </a:r>
            <a:r>
              <a:rPr lang="id-ID" sz="2900" i="1" dirty="0" smtClean="0"/>
              <a:t>(cash forecast)</a:t>
            </a:r>
            <a:r>
              <a:rPr lang="id-ID" sz="2900" dirty="0" smtClean="0"/>
              <a:t> merupakan proyeksi mengenai penerimaan dan pengeluaran kas serta saldonya dalam suatu periode tertentu. </a:t>
            </a:r>
            <a:endParaRPr lang="en-US" sz="2900" dirty="0" smtClean="0"/>
          </a:p>
          <a:p>
            <a:pPr>
              <a:buNone/>
            </a:pPr>
            <a:r>
              <a:rPr lang="id-ID" b="1" dirty="0" smtClean="0"/>
              <a:t>TUJUAN PERAMALAN/ PERKIRAAN KAS</a:t>
            </a:r>
            <a:endParaRPr lang="en-US" dirty="0" smtClean="0"/>
          </a:p>
          <a:p>
            <a:pPr marL="514350" lvl="0" indent="-514350">
              <a:buAutoNum type="arabicPeriod"/>
            </a:pPr>
            <a:r>
              <a:rPr lang="id-ID" dirty="0" smtClean="0"/>
              <a:t>Untuk menunjukan fluktuasi yang paling tinggi atau musiman dalam kegiatan perusahaan yang memerlukan investasi yang lebih besar dalam persediaan dan piutang.</a:t>
            </a:r>
            <a:endParaRPr lang="en-US" dirty="0" smtClean="0"/>
          </a:p>
          <a:p>
            <a:pPr marL="514350" indent="-514350">
              <a:buFont typeface="Wingdings 2"/>
              <a:buAutoNum type="arabicPeriod"/>
            </a:pPr>
            <a:r>
              <a:rPr lang="id-ID" dirty="0" smtClean="0"/>
              <a:t>Untuk menunjukan waktu dan jumlah dana yang diperlukan untuk memenuhi kewajiban yang jatuh tempo, pembayaran oajak, dividen, dan bunga.</a:t>
            </a:r>
            <a:endParaRPr lang="en-US" dirty="0" smtClean="0"/>
          </a:p>
          <a:p>
            <a:pPr marL="514350" indent="-514350">
              <a:buFont typeface="Wingdings 2"/>
              <a:buAutoNum type="arabicPeriod"/>
            </a:pPr>
            <a:r>
              <a:rPr lang="id-ID" dirty="0" smtClean="0"/>
              <a:t>Untuk membantu perencanaan pertumbuhan, termasuk jumlah dana yang diperlukan untuk perluasan perusahaan dan modal kerja.</a:t>
            </a:r>
            <a:endParaRPr lang="en-US" dirty="0" smtClean="0"/>
          </a:p>
          <a:p>
            <a:pPr marL="514350" indent="-514350">
              <a:buFont typeface="Wingdings 2"/>
              <a:buAutoNum type="arabicPeriod"/>
            </a:pPr>
            <a:r>
              <a:rPr lang="id-ID" dirty="0" smtClean="0"/>
              <a:t>Untuk menunjukan jauh dimuka kebuuhan, jumlah dan lamanya dana yang diperlukan dari sumber luaragar memungkinkan usahkannya pinjaman yang paling menguntungkan.</a:t>
            </a:r>
            <a:endParaRPr lang="en-US" dirty="0" smtClean="0"/>
          </a:p>
          <a:p>
            <a:pPr marL="514350" indent="-514350">
              <a:buFont typeface="Wingdings 2"/>
              <a:buAutoNum type="arabicPeriod"/>
            </a:pPr>
            <a:r>
              <a:rPr lang="id-ID" dirty="0" smtClean="0"/>
              <a:t>Untuk membantu mendapatkan kredit bank dam memjukan kelayakan kredit perusahaan secara umum.</a:t>
            </a:r>
            <a:endParaRPr lang="en-US" dirty="0" smtClean="0"/>
          </a:p>
          <a:p>
            <a:pPr marL="514350" indent="-514350">
              <a:buFont typeface="Wingdings 2"/>
              <a:buAutoNum type="arabicPeriod"/>
            </a:pPr>
            <a:r>
              <a:rPr lang="id-ID" dirty="0" smtClean="0"/>
              <a:t>Untuk menetapkan jumlah dan lamanya dana yang mungkin tersedia untuk investasi.</a:t>
            </a:r>
            <a:endParaRPr lang="en-US" dirty="0" smtClean="0"/>
          </a:p>
          <a:p>
            <a:pPr marL="514350" indent="-514350">
              <a:buFont typeface="Wingdings 2"/>
              <a:buAutoNum type="arabicPeriod"/>
            </a:pPr>
            <a:r>
              <a:rPr lang="id-ID" dirty="0" smtClean="0"/>
              <a:t>Untuk merencanakan pengurangan pinjaman.</a:t>
            </a:r>
            <a:endParaRPr lang="en-US" dirty="0" smtClean="0"/>
          </a:p>
          <a:p>
            <a:pPr marL="514350" indent="-514350">
              <a:buFont typeface="Wingdings 2"/>
              <a:buAutoNum type="arabicPeriod"/>
            </a:pPr>
            <a:r>
              <a:rPr lang="id-ID" dirty="0" smtClean="0"/>
              <a:t>Untuk mengkoordinasi kebutuhan keuangan dari anak perusahaan dan devisi perusahaan.</a:t>
            </a:r>
            <a:endParaRPr lang="en-US" dirty="0" smtClean="0"/>
          </a:p>
          <a:p>
            <a:pPr marL="514350" indent="-514350">
              <a:buFont typeface="Wingdings 2"/>
              <a:buAutoNum type="arabicPeriod"/>
            </a:pPr>
            <a:r>
              <a:rPr lang="id-ID" dirty="0" smtClean="0"/>
              <a:t>Untuk memungkinkan perusahaan mengambil keuntungan berupa potongan kontan (cash discount) dan pembelian secara progesif, sehingga dangan demikian meningkatkan laba.</a:t>
            </a:r>
            <a:endParaRPr lang="en-US" dirty="0" smtClean="0"/>
          </a:p>
          <a:p>
            <a:endParaRPr lang="en-US" dirty="0"/>
          </a:p>
        </p:txBody>
      </p:sp>
      <p:sp>
        <p:nvSpPr>
          <p:cNvPr id="4" name="Title 1"/>
          <p:cNvSpPr>
            <a:spLocks noGrp="1"/>
          </p:cNvSpPr>
          <p:nvPr>
            <p:ph type="title"/>
          </p:nvPr>
        </p:nvSpPr>
        <p:spPr>
          <a:xfrm>
            <a:off x="457200" y="320040"/>
            <a:ext cx="7239000" cy="670560"/>
          </a:xfrm>
        </p:spPr>
        <p:txBody>
          <a:bodyPr>
            <a:normAutofit/>
          </a:bodyPr>
          <a:lstStyle/>
          <a:p>
            <a:pPr algn="ctr"/>
            <a:r>
              <a:rPr lang="en-US" sz="4000" cap="none" dirty="0" smtClean="0"/>
              <a:t>MANAJEMEN KAS</a:t>
            </a:r>
            <a:endParaRPr lang="en-US" cap="non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36536"/>
          </a:xfrm>
        </p:spPr>
        <p:txBody>
          <a:bodyPr>
            <a:normAutofit fontScale="92500" lnSpcReduction="20000"/>
          </a:bodyPr>
          <a:lstStyle/>
          <a:p>
            <a:pPr>
              <a:buNone/>
            </a:pPr>
            <a:r>
              <a:rPr lang="id-ID" b="1" dirty="0" smtClean="0"/>
              <a:t>METODE PERAMALAN KAS</a:t>
            </a:r>
            <a:endParaRPr lang="en-US" dirty="0" smtClean="0"/>
          </a:p>
          <a:p>
            <a:pPr marL="514350" lvl="0" indent="-514350">
              <a:buAutoNum type="arabicPeriod"/>
            </a:pPr>
            <a:r>
              <a:rPr lang="id-ID" dirty="0" smtClean="0"/>
              <a:t>Taksiran langsung atas penerimaan dan pengeluaran kas.</a:t>
            </a:r>
            <a:endParaRPr lang="en-US" dirty="0" smtClean="0"/>
          </a:p>
          <a:p>
            <a:pPr marL="514350" indent="-514350">
              <a:buFont typeface="Wingdings 2"/>
              <a:buAutoNum type="arabicPeriod"/>
            </a:pPr>
            <a:r>
              <a:rPr lang="id-ID" dirty="0" smtClean="0"/>
              <a:t>Metode laba bersih yang disesuaikan ( Ajusted Net Income Method).</a:t>
            </a:r>
            <a:endParaRPr lang="en-US" dirty="0" smtClean="0"/>
          </a:p>
          <a:p>
            <a:pPr marL="514350" indent="-514350">
              <a:buFont typeface="Wingdings 2"/>
              <a:buAutoNum type="arabicPeriod"/>
            </a:pPr>
            <a:r>
              <a:rPr lang="id-ID" dirty="0" smtClean="0"/>
              <a:t>Diferensial metode kerja (Working Capital Differential).</a:t>
            </a:r>
            <a:endParaRPr lang="en-US" dirty="0" smtClean="0"/>
          </a:p>
          <a:p>
            <a:pPr>
              <a:buNone/>
            </a:pPr>
            <a:r>
              <a:rPr lang="id-ID" b="1" dirty="0" smtClean="0"/>
              <a:t>PELAKSANAAN ANGGARAN KAS</a:t>
            </a:r>
            <a:endParaRPr lang="en-US" dirty="0" smtClean="0"/>
          </a:p>
          <a:p>
            <a:r>
              <a:rPr lang="id-ID" dirty="0" smtClean="0"/>
              <a:t>Controller dapat menyiapkan anggaran kas dengan cara biasa, dengan menunjukan jumlah dan tambahan yang diperlukan (jika ada), dan lamanya kebutuhan itu. akan tetapi, tanggung jawab untuk mendapatkan dana ini atas dasar yang palig menguntungkan berada di tangan kepala bagian keuangan atau pejabat utama bidang keuangan.</a:t>
            </a:r>
            <a:endParaRPr lang="en-US" dirty="0" smtClean="0"/>
          </a:p>
          <a:p>
            <a:endParaRPr lang="en-US" dirty="0"/>
          </a:p>
        </p:txBody>
      </p:sp>
      <p:sp>
        <p:nvSpPr>
          <p:cNvPr id="4" name="Title 1"/>
          <p:cNvSpPr>
            <a:spLocks noGrp="1"/>
          </p:cNvSpPr>
          <p:nvPr>
            <p:ph type="title"/>
          </p:nvPr>
        </p:nvSpPr>
        <p:spPr>
          <a:xfrm>
            <a:off x="457200" y="320040"/>
            <a:ext cx="7239000" cy="670560"/>
          </a:xfrm>
        </p:spPr>
        <p:txBody>
          <a:bodyPr>
            <a:normAutofit/>
          </a:bodyPr>
          <a:lstStyle/>
          <a:p>
            <a:pPr algn="ctr"/>
            <a:r>
              <a:rPr lang="en-US" sz="4000" cap="none" dirty="0" smtClean="0"/>
              <a:t>MANAJEMEN KAS</a:t>
            </a:r>
            <a:endParaRPr lang="en-US" cap="non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7239000" cy="5388936"/>
          </a:xfrm>
        </p:spPr>
        <p:txBody>
          <a:bodyPr>
            <a:normAutofit fontScale="92500" lnSpcReduction="10000"/>
          </a:bodyPr>
          <a:lstStyle/>
          <a:p>
            <a:pPr>
              <a:buNone/>
            </a:pPr>
            <a:r>
              <a:rPr lang="id-ID" b="1" dirty="0" smtClean="0"/>
              <a:t>PENAGIHAN KAS</a:t>
            </a:r>
            <a:r>
              <a:rPr lang="en-US" b="1" dirty="0" smtClean="0"/>
              <a:t>:</a:t>
            </a:r>
            <a:endParaRPr lang="en-US" dirty="0" smtClean="0"/>
          </a:p>
          <a:p>
            <a:pPr>
              <a:buNone/>
            </a:pPr>
            <a:r>
              <a:rPr lang="id-ID" b="1" dirty="0" smtClean="0"/>
              <a:t>A. ADMINISTRASI PENERIMAAN KAS</a:t>
            </a:r>
            <a:endParaRPr lang="en-US" b="1" dirty="0" smtClean="0"/>
          </a:p>
          <a:p>
            <a:pPr>
              <a:buNone/>
            </a:pPr>
            <a:r>
              <a:rPr lang="en-US" dirty="0" smtClean="0"/>
              <a:t>   </a:t>
            </a:r>
            <a:r>
              <a:rPr lang="id-ID" dirty="0" smtClean="0"/>
              <a:t>salah satu tujuan utama manajemen keuangan adalah mengusahakan adanya penggunaan </a:t>
            </a:r>
            <a:r>
              <a:rPr lang="en-US" dirty="0" err="1" smtClean="0"/>
              <a:t>dana</a:t>
            </a:r>
            <a:r>
              <a:rPr lang="en-US" dirty="0" smtClean="0"/>
              <a:t> </a:t>
            </a:r>
            <a:r>
              <a:rPr lang="id-ID" dirty="0" smtClean="0"/>
              <a:t>secara berhati-hati dan efisien. ditinjau dari segi penagihan kas, ada dua fase yaitu;</a:t>
            </a:r>
            <a:endParaRPr lang="en-US" dirty="0" smtClean="0"/>
          </a:p>
          <a:p>
            <a:pPr>
              <a:buNone/>
            </a:pPr>
            <a:r>
              <a:rPr lang="id-ID" dirty="0" smtClean="0"/>
              <a:t>1. mempercepat penagihan</a:t>
            </a:r>
            <a:endParaRPr lang="en-US" dirty="0" smtClean="0"/>
          </a:p>
          <a:p>
            <a:pPr marL="514350" indent="-514350">
              <a:buAutoNum type="alphaLcPeriod"/>
            </a:pPr>
            <a:r>
              <a:rPr lang="id-ID" dirty="0" smtClean="0"/>
              <a:t>lock-box s</a:t>
            </a:r>
            <a:r>
              <a:rPr lang="en-US" dirty="0" smtClean="0"/>
              <a:t>y</a:t>
            </a:r>
            <a:r>
              <a:rPr lang="id-ID" dirty="0" smtClean="0"/>
              <a:t>stem</a:t>
            </a:r>
            <a:endParaRPr lang="en-US" dirty="0" smtClean="0"/>
          </a:p>
          <a:p>
            <a:pPr marL="514350" indent="-514350">
              <a:buAutoNum type="alphaLcPeriod"/>
            </a:pPr>
            <a:r>
              <a:rPr lang="id-ID" dirty="0" smtClean="0"/>
              <a:t>area concentration banking</a:t>
            </a:r>
            <a:endParaRPr lang="en-US" dirty="0" smtClean="0"/>
          </a:p>
          <a:p>
            <a:pPr>
              <a:buNone/>
            </a:pPr>
            <a:r>
              <a:rPr lang="id-ID" dirty="0" smtClean="0"/>
              <a:t>2.pengendalian yang intern yang layak tehadap pena</a:t>
            </a:r>
            <a:r>
              <a:rPr lang="en-US" dirty="0" err="1" smtClean="0"/>
              <a:t>ng</a:t>
            </a:r>
            <a:r>
              <a:rPr lang="id-ID" dirty="0" smtClean="0"/>
              <a:t>guhan.</a:t>
            </a:r>
            <a:endParaRPr lang="en-US" dirty="0" smtClean="0"/>
          </a:p>
          <a:p>
            <a:pPr marL="514350" indent="-514350">
              <a:buAutoNum type="alphaLcPeriod"/>
            </a:pPr>
            <a:r>
              <a:rPr lang="id-ID" dirty="0" smtClean="0"/>
              <a:t>Penerimaan melalui bank,</a:t>
            </a:r>
            <a:endParaRPr lang="en-US" dirty="0" smtClean="0"/>
          </a:p>
          <a:p>
            <a:pPr marL="514350" indent="-514350">
              <a:buAutoNum type="alphaLcPeriod"/>
            </a:pPr>
            <a:r>
              <a:rPr lang="id-ID" dirty="0" smtClean="0"/>
              <a:t>Penjualan kontan</a:t>
            </a:r>
            <a:endParaRPr lang="en-US" dirty="0" smtClean="0"/>
          </a:p>
          <a:p>
            <a:pPr marL="514350" indent="-514350">
              <a:buAutoNum type="alphaLcPeriod"/>
            </a:pPr>
            <a:r>
              <a:rPr lang="id-ID" dirty="0" smtClean="0"/>
              <a:t>Penjualan kredit</a:t>
            </a:r>
            <a:endParaRPr lang="en-US" dirty="0" smtClean="0"/>
          </a:p>
          <a:p>
            <a:endParaRPr lang="en-US" dirty="0"/>
          </a:p>
        </p:txBody>
      </p:sp>
      <p:sp>
        <p:nvSpPr>
          <p:cNvPr id="4" name="Title 1"/>
          <p:cNvSpPr>
            <a:spLocks noGrp="1"/>
          </p:cNvSpPr>
          <p:nvPr>
            <p:ph type="title"/>
          </p:nvPr>
        </p:nvSpPr>
        <p:spPr>
          <a:xfrm>
            <a:off x="533400" y="320040"/>
            <a:ext cx="7239000" cy="670560"/>
          </a:xfrm>
        </p:spPr>
        <p:txBody>
          <a:bodyPr>
            <a:normAutofit/>
          </a:bodyPr>
          <a:lstStyle/>
          <a:p>
            <a:pPr algn="ctr"/>
            <a:r>
              <a:rPr lang="en-US" sz="4000" cap="none" dirty="0" smtClean="0"/>
              <a:t>MANAJEMEN KAS</a:t>
            </a:r>
            <a:endParaRPr lang="en-US" cap="non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7239000" cy="5236536"/>
          </a:xfrm>
        </p:spPr>
        <p:txBody>
          <a:bodyPr>
            <a:normAutofit fontScale="40000" lnSpcReduction="20000"/>
          </a:bodyPr>
          <a:lstStyle/>
          <a:p>
            <a:pPr>
              <a:buNone/>
            </a:pPr>
            <a:r>
              <a:rPr lang="id-ID" b="1" dirty="0" smtClean="0"/>
              <a:t>PENGELURAN KAS</a:t>
            </a:r>
            <a:endParaRPr lang="en-US" b="1" dirty="0" smtClean="0"/>
          </a:p>
          <a:p>
            <a:pPr>
              <a:buNone/>
            </a:pPr>
            <a:r>
              <a:rPr lang="id-ID" dirty="0" smtClean="0"/>
              <a:t>PENGENDALIAN PENGELUARAN KAS</a:t>
            </a:r>
            <a:endParaRPr lang="en-US" dirty="0" smtClean="0"/>
          </a:p>
          <a:p>
            <a:pPr>
              <a:buNone/>
            </a:pPr>
            <a:r>
              <a:rPr lang="en-US" dirty="0" smtClean="0"/>
              <a:t>   </a:t>
            </a:r>
            <a:r>
              <a:rPr lang="id-ID" dirty="0" smtClean="0"/>
              <a:t>Dalam bidang administrasi kas ini, ada dua aspek pengendalian, yaitu;</a:t>
            </a:r>
            <a:endParaRPr lang="en-US" dirty="0" smtClean="0"/>
          </a:p>
          <a:p>
            <a:pPr marL="514350" lvl="0" indent="-514350">
              <a:buAutoNum type="arabicPeriod"/>
            </a:pPr>
            <a:r>
              <a:rPr lang="id-ID" dirty="0" smtClean="0"/>
              <a:t>Penentuan system pembayaran, dan</a:t>
            </a:r>
            <a:endParaRPr lang="en-US" dirty="0" smtClean="0"/>
          </a:p>
          <a:p>
            <a:pPr marL="514350" indent="-514350">
              <a:buFont typeface="Wingdings 2"/>
              <a:buAutoNum type="arabicPeriod"/>
            </a:pPr>
            <a:r>
              <a:rPr lang="id-ID" dirty="0" smtClean="0"/>
              <a:t>Sistem pengendalian intern.</a:t>
            </a:r>
            <a:endParaRPr lang="en-US" dirty="0" smtClean="0"/>
          </a:p>
          <a:p>
            <a:pPr>
              <a:buNone/>
            </a:pPr>
            <a:r>
              <a:rPr lang="id-ID" b="1" dirty="0" smtClean="0"/>
              <a:t>PRINSIP PENGENDALIAN INTERN</a:t>
            </a:r>
            <a:endParaRPr lang="en-US" b="1" dirty="0" smtClean="0"/>
          </a:p>
          <a:p>
            <a:pPr marL="514350" lvl="0" indent="-514350">
              <a:buAutoNum type="arabicPeriod"/>
            </a:pPr>
            <a:r>
              <a:rPr lang="id-ID" dirty="0" smtClean="0"/>
              <a:t>Kecuali untuk transaksi kas kecil, semua pembayaran harus dilakukan dengan cheque</a:t>
            </a:r>
            <a:endParaRPr lang="en-US" dirty="0" smtClean="0"/>
          </a:p>
          <a:p>
            <a:pPr marL="514350" indent="-514350">
              <a:buFont typeface="Wingdings 2"/>
              <a:buAutoNum type="arabicPeriod"/>
            </a:pPr>
            <a:r>
              <a:rPr lang="id-ID" dirty="0" smtClean="0"/>
              <a:t>Semua cheque harus diberi nomor terlebih dahulu, dan semua nomor yang dipergunakan atau dibatalkan harus dipertanggung jawabkan</a:t>
            </a:r>
            <a:endParaRPr lang="en-US" dirty="0" smtClean="0"/>
          </a:p>
          <a:p>
            <a:pPr marL="514350" indent="-514350">
              <a:buFont typeface="Wingdings 2"/>
              <a:buAutoNum type="arabicPeriod"/>
            </a:pPr>
            <a:r>
              <a:rPr lang="id-ID" dirty="0" smtClean="0"/>
              <a:t>Semua cheque pembayaran umum harus ditanda-tangani oleh dua orang secara bersama-sama.</a:t>
            </a:r>
            <a:endParaRPr lang="en-US" dirty="0" smtClean="0"/>
          </a:p>
          <a:p>
            <a:pPr marL="514350" indent="-514350">
              <a:buFont typeface="Wingdings 2"/>
              <a:buAutoNum type="arabicPeriod"/>
            </a:pPr>
            <a:r>
              <a:rPr lang="id-ID" dirty="0" smtClean="0"/>
              <a:t>Tangung jawab untuk penerima kas harus dipisahkan dari tanggung jawab untuk pengeluaran kas.</a:t>
            </a:r>
            <a:endParaRPr lang="en-US" dirty="0" smtClean="0"/>
          </a:p>
          <a:p>
            <a:pPr marL="514350" indent="-514350">
              <a:buFont typeface="Wingdings 2"/>
              <a:buAutoNum type="arabicPeriod"/>
            </a:pPr>
            <a:r>
              <a:rPr lang="id-ID" dirty="0" smtClean="0"/>
              <a:t>Semua orang yang menandatangani cheque atau yang menyetujui pembayaran harus dipertanggungkan secukupnya.</a:t>
            </a:r>
            <a:endParaRPr lang="en-US" dirty="0" smtClean="0"/>
          </a:p>
          <a:p>
            <a:pPr marL="514350" indent="-514350">
              <a:buFont typeface="Wingdings 2"/>
              <a:buAutoNum type="arabicPeriod"/>
            </a:pPr>
            <a:r>
              <a:rPr lang="id-ID" dirty="0" smtClean="0"/>
              <a:t>Rekonsiliasi bank harus dilakukan oleh mereka yang tidak menandatangani cheque atau menyetujui pembayaran.</a:t>
            </a:r>
            <a:endParaRPr lang="en-US" dirty="0" smtClean="0"/>
          </a:p>
          <a:p>
            <a:pPr marL="514350" indent="-514350">
              <a:buFont typeface="Wingdings 2"/>
              <a:buAutoNum type="arabicPeriod"/>
            </a:pPr>
            <a:r>
              <a:rPr lang="id-ID" dirty="0" smtClean="0"/>
              <a:t>Pencatatan kas harus terpisah sama sekali dari tugas melakukan pembayaran.</a:t>
            </a:r>
            <a:endParaRPr lang="en-US" dirty="0" smtClean="0"/>
          </a:p>
          <a:p>
            <a:pPr marL="514350" indent="-514350">
              <a:buFont typeface="Wingdings 2"/>
              <a:buAutoNum type="arabicPeriod"/>
            </a:pPr>
            <a:r>
              <a:rPr lang="id-ID" dirty="0" smtClean="0"/>
              <a:t>Faktur yang telah disetujui untuk pembayaran dan semua dokumen pendukung ydiperlukan ang harus menjadi persayarat untuk melakukan pembayaran.</a:t>
            </a:r>
            <a:endParaRPr lang="en-US" dirty="0" smtClean="0"/>
          </a:p>
          <a:p>
            <a:pPr marL="514350" indent="-514350">
              <a:buFont typeface="Wingdings 2"/>
              <a:buAutoNum type="arabicPeriod"/>
            </a:pPr>
            <a:r>
              <a:rPr lang="id-ID" dirty="0" smtClean="0"/>
              <a:t>Cheque untuk mengisi kembali imprest fund kas kecil dan pembayaran gaji dan upah harus dibayar kepada individu tertentudan bukan kepada perusahaan atau pembawa.</a:t>
            </a:r>
            <a:endParaRPr lang="en-US" dirty="0" smtClean="0"/>
          </a:p>
          <a:p>
            <a:pPr marL="514350" indent="-514350">
              <a:buFont typeface="Wingdings 2"/>
              <a:buAutoNum type="arabicPeriod"/>
            </a:pPr>
            <a:r>
              <a:rPr lang="id-ID" dirty="0" smtClean="0"/>
              <a:t>Setelah pembayaran dilakukan,semua dokumen pendukung harus diperforasi atau diberi tanda “telah dibayar” agar tidak bisa dipergunakan untuk kedua kali.</a:t>
            </a:r>
            <a:endParaRPr lang="en-US" dirty="0" smtClean="0"/>
          </a:p>
          <a:p>
            <a:pPr marL="514350" indent="-514350">
              <a:buFont typeface="Wingdings 2"/>
              <a:buAutoNum type="arabicPeriod"/>
            </a:pPr>
            <a:r>
              <a:rPr lang="id-ID" dirty="0" smtClean="0"/>
              <a:t>Alat-alat mekanis harus dipergunakan bilamana praktis, misalnya alat penulis cheque dan sebagainya.</a:t>
            </a:r>
            <a:endParaRPr lang="en-US" dirty="0" smtClean="0"/>
          </a:p>
          <a:p>
            <a:pPr marL="514350" indent="-514350">
              <a:buFont typeface="Wingdings 2"/>
              <a:buAutoNum type="arabicPeriod"/>
            </a:pPr>
            <a:r>
              <a:rPr lang="id-ID" dirty="0" smtClean="0"/>
              <a:t>Harus diadakan rotasi kerja atau diwajibkan mengambil cutibagi mereka yang bertugas melakukan pembayaran.</a:t>
            </a:r>
            <a:endParaRPr lang="en-US" dirty="0" smtClean="0"/>
          </a:p>
          <a:p>
            <a:pPr marL="514350" lvl="0" indent="-514350">
              <a:buAutoNum type="arabicPeriod"/>
            </a:pPr>
            <a:r>
              <a:rPr lang="id-ID" dirty="0" smtClean="0"/>
              <a:t>Persetujuan bukti/voucher pembayaran biasanya harus dilakukan oleh mereka yang tidak bertuhgas untuk melakukan pembayaran.</a:t>
            </a:r>
            <a:endParaRPr lang="en-US" dirty="0" smtClean="0"/>
          </a:p>
          <a:p>
            <a:pPr marL="514350" indent="-514350">
              <a:buFont typeface="Wingdings 2"/>
              <a:buAutoNum type="arabicPeriod"/>
            </a:pPr>
            <a:r>
              <a:rPr lang="id-ID" dirty="0" smtClean="0"/>
              <a:t>Untuk transfer antar bank harus ada persetujuan khusus, dan harus diselenggarakan suatu perkiraan “ Transfer bank”.</a:t>
            </a:r>
            <a:endParaRPr lang="en-US" dirty="0" smtClean="0"/>
          </a:p>
          <a:p>
            <a:pPr marL="514350" lvl="0" indent="-514350">
              <a:buAutoNum type="arabicPeriod"/>
            </a:pPr>
            <a:r>
              <a:rPr lang="id-ID" dirty="0" smtClean="0"/>
              <a:t>Semua bukti/ voucher pengeluaran kas kecil, harus ditulis dengan tinta atau diketik.</a:t>
            </a:r>
            <a:endParaRPr lang="en-US" dirty="0" smtClean="0"/>
          </a:p>
        </p:txBody>
      </p:sp>
      <p:sp>
        <p:nvSpPr>
          <p:cNvPr id="4" name="Title 1"/>
          <p:cNvSpPr>
            <a:spLocks noGrp="1"/>
          </p:cNvSpPr>
          <p:nvPr>
            <p:ph type="title"/>
          </p:nvPr>
        </p:nvSpPr>
        <p:spPr>
          <a:xfrm>
            <a:off x="457200" y="320040"/>
            <a:ext cx="7239000" cy="746760"/>
          </a:xfrm>
        </p:spPr>
        <p:txBody>
          <a:bodyPr>
            <a:normAutofit/>
          </a:bodyPr>
          <a:lstStyle/>
          <a:p>
            <a:pPr algn="ctr"/>
            <a:r>
              <a:rPr lang="en-US" sz="4000" cap="none" dirty="0" smtClean="0"/>
              <a:t>MANAJEMEN KAS</a:t>
            </a:r>
            <a:endParaRPr lang="en-US" cap="non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a:r>
              <a:rPr lang="en-US" dirty="0" smtClean="0"/>
              <a:t>MANAJEMEN PIUTANG</a:t>
            </a:r>
            <a:endParaRPr lang="en-US" dirty="0"/>
          </a:p>
        </p:txBody>
      </p:sp>
      <p:sp>
        <p:nvSpPr>
          <p:cNvPr id="3" name="Content Placeholder 2"/>
          <p:cNvSpPr>
            <a:spLocks noGrp="1"/>
          </p:cNvSpPr>
          <p:nvPr>
            <p:ph idx="1"/>
          </p:nvPr>
        </p:nvSpPr>
        <p:spPr>
          <a:xfrm>
            <a:off x="457200" y="1143000"/>
            <a:ext cx="7239000" cy="5312736"/>
          </a:xfrm>
        </p:spPr>
        <p:txBody>
          <a:bodyPr>
            <a:normAutofit/>
          </a:bodyPr>
          <a:lstStyle/>
          <a:p>
            <a:pPr>
              <a:buNone/>
            </a:pPr>
            <a:r>
              <a:rPr lang="en-US" b="1" dirty="0" err="1" smtClean="0"/>
              <a:t>Pengertian</a:t>
            </a:r>
            <a:r>
              <a:rPr lang="en-US" b="1" dirty="0" smtClean="0"/>
              <a:t> </a:t>
            </a:r>
            <a:r>
              <a:rPr lang="en-US" b="1" dirty="0" err="1" smtClean="0"/>
              <a:t>Manajemen</a:t>
            </a:r>
            <a:r>
              <a:rPr lang="en-US" b="1" dirty="0" smtClean="0"/>
              <a:t> </a:t>
            </a:r>
            <a:r>
              <a:rPr lang="en-US" b="1" dirty="0" err="1" smtClean="0"/>
              <a:t>Piutang</a:t>
            </a:r>
            <a:r>
              <a:rPr lang="en-US" b="1" dirty="0" smtClean="0"/>
              <a:t>:</a:t>
            </a:r>
            <a:endParaRPr lang="en-US" dirty="0" smtClean="0"/>
          </a:p>
          <a:p>
            <a:r>
              <a:rPr lang="en-US" dirty="0" err="1" smtClean="0"/>
              <a:t>Adalah</a:t>
            </a:r>
            <a:r>
              <a:rPr lang="en-US" dirty="0" smtClean="0"/>
              <a:t> </a:t>
            </a:r>
            <a:r>
              <a:rPr lang="en-US" dirty="0" err="1" smtClean="0"/>
              <a:t>perencanaan</a:t>
            </a:r>
            <a:r>
              <a:rPr lang="en-US" dirty="0" smtClean="0"/>
              <a:t>, </a:t>
            </a:r>
            <a:r>
              <a:rPr lang="en-US" dirty="0" err="1" smtClean="0"/>
              <a:t>pengorganisasian</a:t>
            </a:r>
            <a:r>
              <a:rPr lang="en-US" dirty="0" smtClean="0"/>
              <a:t>, </a:t>
            </a:r>
            <a:r>
              <a:rPr lang="en-US" dirty="0" err="1" smtClean="0"/>
              <a:t>pelaksanaan</a:t>
            </a:r>
            <a:r>
              <a:rPr lang="en-US" dirty="0" smtClean="0"/>
              <a:t> </a:t>
            </a:r>
            <a:r>
              <a:rPr lang="en-US" dirty="0" err="1" smtClean="0"/>
              <a:t>dan</a:t>
            </a:r>
            <a:r>
              <a:rPr lang="en-US" dirty="0" smtClean="0"/>
              <a:t> </a:t>
            </a:r>
            <a:r>
              <a:rPr lang="en-US" dirty="0" err="1" smtClean="0"/>
              <a:t>pengendalian</a:t>
            </a:r>
            <a:r>
              <a:rPr lang="en-US" dirty="0" smtClean="0"/>
              <a:t> </a:t>
            </a:r>
            <a:r>
              <a:rPr lang="en-US" dirty="0" err="1" smtClean="0"/>
              <a:t>piutang</a:t>
            </a:r>
            <a:r>
              <a:rPr lang="en-US" dirty="0" smtClean="0"/>
              <a:t> </a:t>
            </a:r>
            <a:r>
              <a:rPr lang="en-US" dirty="0" err="1" smtClean="0"/>
              <a:t>organisasi</a:t>
            </a:r>
            <a:r>
              <a:rPr lang="en-US" dirty="0" smtClean="0"/>
              <a:t>. </a:t>
            </a:r>
            <a:r>
              <a:rPr lang="en-US" dirty="0" err="1" smtClean="0"/>
              <a:t>Piutang</a:t>
            </a:r>
            <a:r>
              <a:rPr lang="en-US" dirty="0" smtClean="0"/>
              <a:t> </a:t>
            </a:r>
            <a:r>
              <a:rPr lang="en-US" dirty="0" err="1" smtClean="0"/>
              <a:t>lahir</a:t>
            </a:r>
            <a:r>
              <a:rPr lang="en-US" dirty="0" smtClean="0"/>
              <a:t> </a:t>
            </a:r>
            <a:r>
              <a:rPr lang="en-US" dirty="0" err="1" smtClean="0"/>
              <a:t>karena</a:t>
            </a:r>
            <a:r>
              <a:rPr lang="en-US" dirty="0" smtClean="0"/>
              <a:t> </a:t>
            </a:r>
            <a:r>
              <a:rPr lang="en-US" dirty="0" err="1" smtClean="0"/>
              <a:t>perusahaan</a:t>
            </a:r>
            <a:r>
              <a:rPr lang="en-US" dirty="0" smtClean="0"/>
              <a:t> </a:t>
            </a:r>
            <a:r>
              <a:rPr lang="en-US" dirty="0" err="1" smtClean="0"/>
              <a:t>menjual</a:t>
            </a:r>
            <a:r>
              <a:rPr lang="en-US" dirty="0" smtClean="0"/>
              <a:t> </a:t>
            </a:r>
            <a:r>
              <a:rPr lang="en-US" dirty="0" err="1" smtClean="0"/>
              <a:t>barang</a:t>
            </a:r>
            <a:r>
              <a:rPr lang="en-US" dirty="0" smtClean="0"/>
              <a:t> </a:t>
            </a:r>
            <a:r>
              <a:rPr lang="en-US" dirty="0" err="1" smtClean="0"/>
              <a:t>dagangannya</a:t>
            </a:r>
            <a:r>
              <a:rPr lang="en-US" dirty="0" smtClean="0"/>
              <a:t> </a:t>
            </a:r>
            <a:r>
              <a:rPr lang="en-US" dirty="0" err="1" smtClean="0"/>
              <a:t>dengan</a:t>
            </a:r>
            <a:r>
              <a:rPr lang="en-US" dirty="0" smtClean="0"/>
              <a:t> </a:t>
            </a:r>
            <a:r>
              <a:rPr lang="en-US" dirty="0" err="1" smtClean="0"/>
              <a:t>kredit</a:t>
            </a:r>
            <a:endParaRPr lang="en-US" dirty="0" smtClean="0"/>
          </a:p>
          <a:p>
            <a:pPr>
              <a:buNone/>
            </a:pPr>
            <a:r>
              <a:rPr lang="en-US" b="1" dirty="0" err="1" smtClean="0"/>
              <a:t>Pengertian</a:t>
            </a:r>
            <a:r>
              <a:rPr lang="en-US" b="1" dirty="0" smtClean="0"/>
              <a:t> </a:t>
            </a:r>
            <a:r>
              <a:rPr lang="en-US" b="1" dirty="0" err="1" smtClean="0"/>
              <a:t>Piutang</a:t>
            </a:r>
            <a:endParaRPr lang="en-US" dirty="0" smtClean="0"/>
          </a:p>
          <a:p>
            <a:r>
              <a:rPr lang="en-US" dirty="0" err="1" smtClean="0"/>
              <a:t>Piutang</a:t>
            </a:r>
            <a:r>
              <a:rPr lang="en-US" dirty="0" smtClean="0"/>
              <a:t> </a:t>
            </a:r>
            <a:r>
              <a:rPr lang="en-US" dirty="0" err="1" smtClean="0"/>
              <a:t>adalah</a:t>
            </a:r>
            <a:r>
              <a:rPr lang="en-US" dirty="0" smtClean="0"/>
              <a:t> </a:t>
            </a:r>
            <a:r>
              <a:rPr lang="en-US" dirty="0" err="1" smtClean="0"/>
              <a:t>tagihan</a:t>
            </a:r>
            <a:r>
              <a:rPr lang="en-US" dirty="0" smtClean="0"/>
              <a:t> </a:t>
            </a:r>
            <a:r>
              <a:rPr lang="en-US" dirty="0" err="1" smtClean="0"/>
              <a:t>kepada</a:t>
            </a:r>
            <a:r>
              <a:rPr lang="en-US" dirty="0" smtClean="0"/>
              <a:t> </a:t>
            </a:r>
            <a:r>
              <a:rPr lang="en-US" dirty="0" err="1" smtClean="0"/>
              <a:t>pihak</a:t>
            </a:r>
            <a:r>
              <a:rPr lang="en-US" dirty="0" smtClean="0"/>
              <a:t> lain </a:t>
            </a:r>
            <a:r>
              <a:rPr lang="en-US" dirty="0" err="1" smtClean="0"/>
              <a:t>dimasa</a:t>
            </a:r>
            <a:r>
              <a:rPr lang="en-US" dirty="0" smtClean="0"/>
              <a:t> yang </a:t>
            </a:r>
            <a:r>
              <a:rPr lang="en-US" dirty="0" err="1" smtClean="0"/>
              <a:t>akan</a:t>
            </a:r>
            <a:r>
              <a:rPr lang="en-US" dirty="0" smtClean="0"/>
              <a:t> </a:t>
            </a:r>
            <a:r>
              <a:rPr lang="en-US" dirty="0" err="1" smtClean="0"/>
              <a:t>datang</a:t>
            </a:r>
            <a:r>
              <a:rPr lang="en-US" dirty="0" smtClean="0"/>
              <a:t> </a:t>
            </a:r>
            <a:r>
              <a:rPr lang="en-US" dirty="0" err="1" smtClean="0"/>
              <a:t>karena</a:t>
            </a:r>
            <a:r>
              <a:rPr lang="en-US" dirty="0" smtClean="0"/>
              <a:t> </a:t>
            </a:r>
            <a:r>
              <a:rPr lang="en-US" dirty="0" err="1" smtClean="0"/>
              <a:t>terjadinya</a:t>
            </a:r>
            <a:r>
              <a:rPr lang="en-US" dirty="0" smtClean="0"/>
              <a:t> </a:t>
            </a:r>
            <a:r>
              <a:rPr lang="en-US" dirty="0" err="1" smtClean="0"/>
              <a:t>transaksi</a:t>
            </a:r>
            <a:r>
              <a:rPr lang="en-US" dirty="0" smtClean="0"/>
              <a:t> </a:t>
            </a:r>
            <a:r>
              <a:rPr lang="en-US" dirty="0" err="1" smtClean="0"/>
              <a:t>dimasa</a:t>
            </a:r>
            <a:r>
              <a:rPr lang="en-US" dirty="0" smtClean="0"/>
              <a:t> </a:t>
            </a:r>
            <a:r>
              <a:rPr lang="en-US" dirty="0" err="1" smtClean="0"/>
              <a:t>lalu</a:t>
            </a:r>
            <a:r>
              <a:rPr lang="en-US" dirty="0" smtClean="0"/>
              <a:t>. </a:t>
            </a:r>
          </a:p>
          <a:p>
            <a:pPr>
              <a:buNone/>
            </a:pPr>
            <a:r>
              <a:rPr lang="en-US" b="1" dirty="0" err="1" smtClean="0"/>
              <a:t>Hubungan</a:t>
            </a:r>
            <a:r>
              <a:rPr lang="en-US" b="1" dirty="0" smtClean="0"/>
              <a:t> </a:t>
            </a:r>
            <a:r>
              <a:rPr lang="en-US" b="1" dirty="0" err="1" smtClean="0"/>
              <a:t>Piutang</a:t>
            </a:r>
            <a:r>
              <a:rPr lang="en-US" b="1" dirty="0" smtClean="0"/>
              <a:t> </a:t>
            </a:r>
            <a:r>
              <a:rPr lang="en-US" b="1" dirty="0" err="1" smtClean="0"/>
              <a:t>dengan</a:t>
            </a:r>
            <a:r>
              <a:rPr lang="en-US" b="1" dirty="0" smtClean="0"/>
              <a:t> </a:t>
            </a:r>
            <a:r>
              <a:rPr lang="en-US" b="1" dirty="0" err="1" smtClean="0"/>
              <a:t>kas</a:t>
            </a:r>
            <a:r>
              <a:rPr lang="en-US" b="1" dirty="0" smtClean="0"/>
              <a:t>:  </a:t>
            </a:r>
          </a:p>
          <a:p>
            <a:pPr>
              <a:buNone/>
            </a:pPr>
            <a:r>
              <a:rPr lang="en-US" dirty="0" smtClean="0"/>
              <a:t> </a:t>
            </a:r>
          </a:p>
          <a:p>
            <a:endParaRPr lang="en-US" dirty="0"/>
          </a:p>
        </p:txBody>
      </p:sp>
      <p:sp>
        <p:nvSpPr>
          <p:cNvPr id="4" name="TextBox 3"/>
          <p:cNvSpPr txBox="1"/>
          <p:nvPr/>
        </p:nvSpPr>
        <p:spPr>
          <a:xfrm>
            <a:off x="914400" y="5562600"/>
            <a:ext cx="6400800" cy="646331"/>
          </a:xfrm>
          <a:prstGeom prst="rect">
            <a:avLst/>
          </a:prstGeom>
          <a:noFill/>
          <a:ln>
            <a:solidFill>
              <a:schemeClr val="tx1"/>
            </a:solidFill>
          </a:ln>
        </p:spPr>
        <p:txBody>
          <a:bodyPr wrap="square" rtlCol="0">
            <a:spAutoFit/>
          </a:bodyPr>
          <a:lstStyle/>
          <a:p>
            <a:r>
              <a:rPr lang="en-US" dirty="0" err="1" smtClean="0"/>
              <a:t>Kas</a:t>
            </a:r>
            <a:r>
              <a:rPr lang="en-US" dirty="0" smtClean="0"/>
              <a:t>	       </a:t>
            </a:r>
            <a:r>
              <a:rPr lang="en-US" dirty="0" err="1" smtClean="0"/>
              <a:t>Persediaan</a:t>
            </a:r>
            <a:r>
              <a:rPr lang="en-US" dirty="0" smtClean="0"/>
              <a:t> 	            </a:t>
            </a:r>
            <a:r>
              <a:rPr lang="en-US" dirty="0" err="1" smtClean="0"/>
              <a:t>Piutang</a:t>
            </a:r>
            <a:r>
              <a:rPr lang="en-US" dirty="0" smtClean="0"/>
              <a:t> 	           </a:t>
            </a:r>
            <a:r>
              <a:rPr lang="en-US" dirty="0" err="1" smtClean="0"/>
              <a:t>Kas</a:t>
            </a:r>
            <a:endParaRPr lang="en-US" dirty="0" smtClean="0"/>
          </a:p>
          <a:p>
            <a:endParaRPr lang="en-US" dirty="0"/>
          </a:p>
        </p:txBody>
      </p:sp>
      <p:cxnSp>
        <p:nvCxnSpPr>
          <p:cNvPr id="6" name="Straight Arrow Connector 5"/>
          <p:cNvCxnSpPr/>
          <p:nvPr/>
        </p:nvCxnSpPr>
        <p:spPr>
          <a:xfrm>
            <a:off x="1447800" y="5791200"/>
            <a:ext cx="8382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410200" y="5791200"/>
            <a:ext cx="8382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581400" y="5791200"/>
            <a:ext cx="8382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36536"/>
          </a:xfrm>
        </p:spPr>
        <p:txBody>
          <a:bodyPr>
            <a:normAutofit fontScale="77500" lnSpcReduction="20000"/>
          </a:bodyPr>
          <a:lstStyle/>
          <a:p>
            <a:pPr>
              <a:buNone/>
            </a:pPr>
            <a:r>
              <a:rPr lang="en-US" b="1" dirty="0" err="1" smtClean="0"/>
              <a:t>Langkah-Langkah</a:t>
            </a:r>
            <a:r>
              <a:rPr lang="en-US" b="1" dirty="0" smtClean="0"/>
              <a:t> </a:t>
            </a:r>
            <a:r>
              <a:rPr lang="en-US" b="1" dirty="0" err="1" smtClean="0"/>
              <a:t>Manajemen</a:t>
            </a:r>
            <a:r>
              <a:rPr lang="en-US" b="1" dirty="0" smtClean="0"/>
              <a:t> </a:t>
            </a:r>
            <a:r>
              <a:rPr lang="en-US" b="1" dirty="0" err="1" smtClean="0"/>
              <a:t>Piutang</a:t>
            </a:r>
            <a:r>
              <a:rPr lang="en-US" b="1" dirty="0" smtClean="0"/>
              <a:t> :</a:t>
            </a:r>
            <a:endParaRPr lang="en-US" dirty="0" smtClean="0"/>
          </a:p>
          <a:p>
            <a:pPr marL="514350" indent="-514350">
              <a:buAutoNum type="arabicPeriod"/>
            </a:pPr>
            <a:r>
              <a:rPr lang="en-US" dirty="0" err="1" smtClean="0"/>
              <a:t>Penetapan</a:t>
            </a:r>
            <a:r>
              <a:rPr lang="en-US" dirty="0" smtClean="0"/>
              <a:t> </a:t>
            </a:r>
            <a:r>
              <a:rPr lang="en-US" dirty="0" err="1" smtClean="0"/>
              <a:t>Kebijakan</a:t>
            </a:r>
            <a:r>
              <a:rPr lang="en-US" dirty="0" smtClean="0"/>
              <a:t>  </a:t>
            </a:r>
            <a:r>
              <a:rPr lang="en-US" dirty="0" err="1" smtClean="0"/>
              <a:t>Kredit</a:t>
            </a:r>
            <a:endParaRPr lang="en-US" dirty="0" smtClean="0"/>
          </a:p>
          <a:p>
            <a:pPr marL="514350" indent="-514350">
              <a:buAutoNum type="arabicPeriod"/>
            </a:pPr>
            <a:r>
              <a:rPr lang="en-US" dirty="0" err="1" smtClean="0"/>
              <a:t>Pemantauan</a:t>
            </a:r>
            <a:endParaRPr lang="en-US" dirty="0" smtClean="0"/>
          </a:p>
          <a:p>
            <a:pPr marL="514350" indent="-514350">
              <a:buAutoNum type="arabicPeriod"/>
            </a:pPr>
            <a:r>
              <a:rPr lang="en-US" dirty="0" err="1" smtClean="0"/>
              <a:t>Analisis</a:t>
            </a:r>
            <a:r>
              <a:rPr lang="en-US" dirty="0" smtClean="0"/>
              <a:t> </a:t>
            </a:r>
            <a:r>
              <a:rPr lang="en-US" dirty="0" err="1" smtClean="0"/>
              <a:t>Perubahan</a:t>
            </a:r>
            <a:r>
              <a:rPr lang="en-US" dirty="0" smtClean="0"/>
              <a:t>  </a:t>
            </a:r>
            <a:r>
              <a:rPr lang="en-US" dirty="0" err="1" smtClean="0"/>
              <a:t>Kebijakan</a:t>
            </a:r>
            <a:r>
              <a:rPr lang="en-US" dirty="0" smtClean="0"/>
              <a:t>  </a:t>
            </a:r>
            <a:r>
              <a:rPr lang="en-US" dirty="0" err="1" smtClean="0"/>
              <a:t>Piutang</a:t>
            </a:r>
            <a:r>
              <a:rPr lang="en-US" dirty="0" smtClean="0"/>
              <a:t> Usaha</a:t>
            </a:r>
          </a:p>
          <a:p>
            <a:pPr>
              <a:buNone/>
            </a:pPr>
            <a:r>
              <a:rPr lang="en-US" b="1" dirty="0" smtClean="0"/>
              <a:t>I. PENETAPAN KEBIJAKAN KREDIT</a:t>
            </a:r>
          </a:p>
          <a:p>
            <a:pPr>
              <a:buNone/>
            </a:pPr>
            <a:r>
              <a:rPr lang="en-US" dirty="0" smtClean="0"/>
              <a:t>   </a:t>
            </a:r>
            <a:r>
              <a:rPr lang="en-US" dirty="0" err="1" smtClean="0"/>
              <a:t>Faktor-faktor</a:t>
            </a:r>
            <a:r>
              <a:rPr lang="en-US" dirty="0" smtClean="0"/>
              <a:t> yang </a:t>
            </a:r>
            <a:r>
              <a:rPr lang="en-US" dirty="0" err="1" smtClean="0"/>
              <a:t>mempengaruhi</a:t>
            </a:r>
            <a:r>
              <a:rPr lang="en-US" dirty="0" smtClean="0"/>
              <a:t> </a:t>
            </a:r>
            <a:r>
              <a:rPr lang="en-US" dirty="0" err="1" smtClean="0"/>
              <a:t>besarnya</a:t>
            </a:r>
            <a:r>
              <a:rPr lang="en-US" dirty="0" smtClean="0"/>
              <a:t> </a:t>
            </a:r>
            <a:r>
              <a:rPr lang="en-US" dirty="0" err="1" smtClean="0"/>
              <a:t>investasi</a:t>
            </a:r>
            <a:r>
              <a:rPr lang="en-US" dirty="0" smtClean="0"/>
              <a:t> </a:t>
            </a:r>
            <a:r>
              <a:rPr lang="en-US" dirty="0" err="1" smtClean="0"/>
              <a:t>dalam</a:t>
            </a:r>
            <a:r>
              <a:rPr lang="en-US" dirty="0" smtClean="0"/>
              <a:t> </a:t>
            </a:r>
            <a:r>
              <a:rPr lang="en-US" dirty="0" err="1" smtClean="0"/>
              <a:t>Piutang</a:t>
            </a:r>
            <a:r>
              <a:rPr lang="en-US" dirty="0" smtClean="0"/>
              <a:t> :</a:t>
            </a:r>
          </a:p>
          <a:p>
            <a:pPr marL="514350" indent="-514350">
              <a:buAutoNum type="arabicPeriod"/>
            </a:pPr>
            <a:r>
              <a:rPr lang="id-ID" dirty="0" smtClean="0"/>
              <a:t>V</a:t>
            </a:r>
            <a:r>
              <a:rPr lang="en-US" i="1" dirty="0" err="1" smtClean="0"/>
              <a:t>olume</a:t>
            </a:r>
            <a:r>
              <a:rPr lang="en-US" i="1" dirty="0" smtClean="0"/>
              <a:t> </a:t>
            </a:r>
            <a:r>
              <a:rPr lang="en-US" i="1" dirty="0" err="1" smtClean="0"/>
              <a:t>penjualan</a:t>
            </a:r>
            <a:r>
              <a:rPr lang="en-US" i="1" dirty="0" smtClean="0"/>
              <a:t> </a:t>
            </a:r>
            <a:r>
              <a:rPr lang="en-US" i="1" dirty="0" err="1" smtClean="0"/>
              <a:t>kredit</a:t>
            </a:r>
            <a:r>
              <a:rPr lang="en-US" dirty="0" smtClean="0"/>
              <a:t>,</a:t>
            </a:r>
          </a:p>
          <a:p>
            <a:pPr marL="514350" indent="-514350">
              <a:buAutoNum type="arabicPeriod"/>
            </a:pPr>
            <a:r>
              <a:rPr lang="en-US" i="1" dirty="0" err="1" smtClean="0"/>
              <a:t>Syarat</a:t>
            </a:r>
            <a:r>
              <a:rPr lang="en-US" i="1" dirty="0" smtClean="0"/>
              <a:t> </a:t>
            </a:r>
            <a:r>
              <a:rPr lang="en-US" i="1" dirty="0" err="1" smtClean="0"/>
              <a:t>pembayaran</a:t>
            </a:r>
            <a:r>
              <a:rPr lang="en-US" i="1" dirty="0" smtClean="0"/>
              <a:t> (</a:t>
            </a:r>
            <a:r>
              <a:rPr lang="en-US" i="1" dirty="0" err="1" smtClean="0"/>
              <a:t>termin</a:t>
            </a:r>
            <a:r>
              <a:rPr lang="en-US" i="1" dirty="0" smtClean="0"/>
              <a:t>)</a:t>
            </a:r>
          </a:p>
          <a:p>
            <a:pPr marL="514350" indent="-514350">
              <a:buAutoNum type="arabicPeriod"/>
            </a:pPr>
            <a:r>
              <a:rPr lang="en-US" i="1" dirty="0" err="1" smtClean="0"/>
              <a:t>Ketentuan</a:t>
            </a:r>
            <a:r>
              <a:rPr lang="en-US" i="1" dirty="0" smtClean="0"/>
              <a:t> </a:t>
            </a:r>
            <a:r>
              <a:rPr lang="en-US" i="1" dirty="0" err="1" smtClean="0"/>
              <a:t>tentang</a:t>
            </a:r>
            <a:r>
              <a:rPr lang="en-US" i="1" dirty="0" smtClean="0"/>
              <a:t> </a:t>
            </a:r>
            <a:r>
              <a:rPr lang="en-US" i="1" dirty="0" err="1" smtClean="0"/>
              <a:t>pembatasan</a:t>
            </a:r>
            <a:r>
              <a:rPr lang="en-US" i="1" dirty="0" smtClean="0"/>
              <a:t> </a:t>
            </a:r>
            <a:r>
              <a:rPr lang="en-US" i="1" dirty="0" err="1" smtClean="0"/>
              <a:t>kredit</a:t>
            </a:r>
            <a:endParaRPr lang="en-US" i="1" dirty="0" smtClean="0"/>
          </a:p>
          <a:p>
            <a:pPr marL="514350" indent="-514350">
              <a:buAutoNum type="arabicPeriod"/>
            </a:pPr>
            <a:r>
              <a:rPr lang="en-US" i="1" dirty="0" err="1" smtClean="0"/>
              <a:t>Kebijakan</a:t>
            </a:r>
            <a:r>
              <a:rPr lang="en-US" i="1" dirty="0" smtClean="0"/>
              <a:t> </a:t>
            </a:r>
            <a:r>
              <a:rPr lang="en-US" i="1" dirty="0" err="1" smtClean="0"/>
              <a:t>pengumpulan</a:t>
            </a:r>
            <a:r>
              <a:rPr lang="en-US" i="1" dirty="0" smtClean="0"/>
              <a:t> </a:t>
            </a:r>
            <a:r>
              <a:rPr lang="en-US" i="1" dirty="0" err="1" smtClean="0"/>
              <a:t>piutang</a:t>
            </a:r>
            <a:endParaRPr lang="en-US" i="1" dirty="0" smtClean="0"/>
          </a:p>
          <a:p>
            <a:pPr marL="514350" indent="-514350">
              <a:buAutoNum type="arabicPeriod"/>
            </a:pPr>
            <a:r>
              <a:rPr lang="en-US" i="1" dirty="0" err="1" smtClean="0"/>
              <a:t>Kebiasaan</a:t>
            </a:r>
            <a:r>
              <a:rPr lang="en-US" i="1" dirty="0" smtClean="0"/>
              <a:t> </a:t>
            </a:r>
            <a:r>
              <a:rPr lang="en-US" i="1" dirty="0" err="1" smtClean="0"/>
              <a:t>membayar</a:t>
            </a:r>
            <a:r>
              <a:rPr lang="en-US" i="1" dirty="0" smtClean="0"/>
              <a:t> </a:t>
            </a:r>
            <a:r>
              <a:rPr lang="en-US" i="1" dirty="0" err="1" smtClean="0"/>
              <a:t>dari</a:t>
            </a:r>
            <a:r>
              <a:rPr lang="en-US" i="1" dirty="0" smtClean="0"/>
              <a:t> </a:t>
            </a:r>
            <a:r>
              <a:rPr lang="en-US" i="1" dirty="0" err="1" smtClean="0"/>
              <a:t>para</a:t>
            </a:r>
            <a:r>
              <a:rPr lang="en-US" i="1" dirty="0" smtClean="0"/>
              <a:t> </a:t>
            </a:r>
            <a:r>
              <a:rPr lang="en-US" i="1" dirty="0" err="1" smtClean="0"/>
              <a:t>langganan</a:t>
            </a:r>
            <a:endParaRPr lang="en-US" dirty="0" smtClean="0"/>
          </a:p>
          <a:p>
            <a:pPr>
              <a:buNone/>
            </a:pPr>
            <a:r>
              <a:rPr lang="en-US" b="1" dirty="0" err="1" smtClean="0"/>
              <a:t>Kebijakan</a:t>
            </a:r>
            <a:r>
              <a:rPr lang="en-US" b="1" dirty="0" smtClean="0"/>
              <a:t> </a:t>
            </a:r>
            <a:r>
              <a:rPr lang="en-US" b="1" dirty="0" err="1" smtClean="0"/>
              <a:t>Penjualan</a:t>
            </a:r>
            <a:r>
              <a:rPr lang="en-US" b="1" dirty="0" smtClean="0"/>
              <a:t> </a:t>
            </a:r>
            <a:r>
              <a:rPr lang="en-US" b="1" dirty="0" err="1" smtClean="0"/>
              <a:t>Kredit</a:t>
            </a:r>
            <a:r>
              <a:rPr lang="en-US" b="1" dirty="0" smtClean="0"/>
              <a:t> </a:t>
            </a:r>
            <a:endParaRPr lang="en-US" dirty="0" smtClean="0"/>
          </a:p>
          <a:p>
            <a:r>
              <a:rPr lang="en-US" dirty="0" err="1" smtClean="0"/>
              <a:t>Kebijakan</a:t>
            </a:r>
            <a:r>
              <a:rPr lang="en-US" dirty="0" smtClean="0"/>
              <a:t> </a:t>
            </a:r>
            <a:r>
              <a:rPr lang="en-US" dirty="0" err="1" smtClean="0"/>
              <a:t>penjualan</a:t>
            </a:r>
            <a:r>
              <a:rPr lang="en-US" dirty="0" smtClean="0"/>
              <a:t> </a:t>
            </a:r>
            <a:r>
              <a:rPr lang="en-US" dirty="0" err="1" smtClean="0"/>
              <a:t>kredit</a:t>
            </a:r>
            <a:r>
              <a:rPr lang="en-US" dirty="0" smtClean="0"/>
              <a:t> </a:t>
            </a:r>
            <a:r>
              <a:rPr lang="en-US" dirty="0" err="1" smtClean="0"/>
              <a:t>adalah</a:t>
            </a:r>
            <a:r>
              <a:rPr lang="en-US" dirty="0" smtClean="0"/>
              <a:t> </a:t>
            </a:r>
            <a:r>
              <a:rPr lang="en-US" dirty="0" err="1" smtClean="0"/>
              <a:t>serangkaian</a:t>
            </a:r>
            <a:r>
              <a:rPr lang="en-US" dirty="0" smtClean="0"/>
              <a:t> </a:t>
            </a:r>
            <a:r>
              <a:rPr lang="en-US" dirty="0" err="1" smtClean="0"/>
              <a:t>keputusan</a:t>
            </a:r>
            <a:r>
              <a:rPr lang="en-US" dirty="0" smtClean="0"/>
              <a:t> yang </a:t>
            </a:r>
            <a:r>
              <a:rPr lang="en-US" dirty="0" err="1" smtClean="0"/>
              <a:t>mencakup</a:t>
            </a:r>
            <a:r>
              <a:rPr lang="en-US" dirty="0" smtClean="0"/>
              <a:t> </a:t>
            </a:r>
            <a:r>
              <a:rPr lang="en-US" dirty="0" err="1" smtClean="0"/>
              <a:t>periode</a:t>
            </a:r>
            <a:r>
              <a:rPr lang="en-US" dirty="0" smtClean="0"/>
              <a:t> </a:t>
            </a:r>
            <a:r>
              <a:rPr lang="en-US" dirty="0" err="1" smtClean="0"/>
              <a:t>kredit</a:t>
            </a:r>
            <a:r>
              <a:rPr lang="en-US" dirty="0" smtClean="0"/>
              <a:t>, </a:t>
            </a:r>
            <a:r>
              <a:rPr lang="en-US" dirty="0" err="1" smtClean="0"/>
              <a:t>standar</a:t>
            </a:r>
            <a:r>
              <a:rPr lang="en-US" dirty="0" smtClean="0"/>
              <a:t> </a:t>
            </a:r>
            <a:r>
              <a:rPr lang="en-US" dirty="0" err="1" smtClean="0"/>
              <a:t>kredit</a:t>
            </a:r>
            <a:r>
              <a:rPr lang="en-US" dirty="0" smtClean="0"/>
              <a:t>, </a:t>
            </a:r>
            <a:r>
              <a:rPr lang="en-US" dirty="0" err="1" smtClean="0"/>
              <a:t>prosedur</a:t>
            </a:r>
            <a:r>
              <a:rPr lang="en-US" dirty="0" smtClean="0"/>
              <a:t> </a:t>
            </a:r>
            <a:r>
              <a:rPr lang="en-US" dirty="0" err="1" smtClean="0"/>
              <a:t>penagihan</a:t>
            </a:r>
            <a:r>
              <a:rPr lang="en-US" dirty="0" smtClean="0"/>
              <a:t>, </a:t>
            </a:r>
            <a:r>
              <a:rPr lang="en-US" dirty="0" err="1" smtClean="0"/>
              <a:t>dan</a:t>
            </a:r>
            <a:r>
              <a:rPr lang="en-US" dirty="0" smtClean="0"/>
              <a:t> </a:t>
            </a:r>
            <a:r>
              <a:rPr lang="en-US" dirty="0" err="1" smtClean="0"/>
              <a:t>diskon</a:t>
            </a:r>
            <a:r>
              <a:rPr lang="en-US" dirty="0" smtClean="0"/>
              <a:t> yang </a:t>
            </a:r>
            <a:r>
              <a:rPr lang="en-US" dirty="0" err="1" smtClean="0"/>
              <a:t>ditawarkan</a:t>
            </a:r>
            <a:r>
              <a:rPr lang="en-US" dirty="0" smtClean="0"/>
              <a:t> </a:t>
            </a:r>
            <a:r>
              <a:rPr lang="en-US" dirty="0" err="1" smtClean="0"/>
              <a:t>perusahaan</a:t>
            </a:r>
            <a:r>
              <a:rPr lang="en-US" dirty="0" smtClean="0"/>
              <a:t>.</a:t>
            </a:r>
          </a:p>
        </p:txBody>
      </p:sp>
      <p:sp>
        <p:nvSpPr>
          <p:cNvPr id="4" name="Title 1"/>
          <p:cNvSpPr>
            <a:spLocks noGrp="1"/>
          </p:cNvSpPr>
          <p:nvPr>
            <p:ph type="title"/>
          </p:nvPr>
        </p:nvSpPr>
        <p:spPr>
          <a:xfrm>
            <a:off x="457200" y="320040"/>
            <a:ext cx="7239000" cy="746760"/>
          </a:xfrm>
        </p:spPr>
        <p:txBody>
          <a:bodyPr/>
          <a:lstStyle/>
          <a:p>
            <a:pPr algn="ctr"/>
            <a:r>
              <a:rPr lang="en-US" dirty="0" smtClean="0"/>
              <a:t>MANAJEMEN PIUTANG</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7239000" cy="5388936"/>
          </a:xfrm>
        </p:spPr>
        <p:txBody>
          <a:bodyPr>
            <a:normAutofit fontScale="62500" lnSpcReduction="20000"/>
          </a:bodyPr>
          <a:lstStyle/>
          <a:p>
            <a:pPr>
              <a:buNone/>
            </a:pPr>
            <a:r>
              <a:rPr lang="en-US" b="1" dirty="0" err="1" smtClean="0"/>
              <a:t>Standar</a:t>
            </a:r>
            <a:r>
              <a:rPr lang="en-US" b="1" dirty="0" smtClean="0"/>
              <a:t> </a:t>
            </a:r>
            <a:r>
              <a:rPr lang="en-US" b="1" dirty="0" err="1" smtClean="0"/>
              <a:t>kredit</a:t>
            </a:r>
            <a:endParaRPr lang="en-US" dirty="0" smtClean="0"/>
          </a:p>
          <a:p>
            <a:r>
              <a:rPr lang="en-US" dirty="0" err="1" smtClean="0"/>
              <a:t>adalah</a:t>
            </a:r>
            <a:r>
              <a:rPr lang="en-US" dirty="0" smtClean="0"/>
              <a:t> </a:t>
            </a:r>
            <a:r>
              <a:rPr lang="en-US" dirty="0" err="1" smtClean="0"/>
              <a:t>standar</a:t>
            </a:r>
            <a:r>
              <a:rPr lang="en-US" dirty="0" smtClean="0"/>
              <a:t> yang </a:t>
            </a:r>
            <a:r>
              <a:rPr lang="en-US" dirty="0" err="1" smtClean="0"/>
              <a:t>menetapkan</a:t>
            </a:r>
            <a:r>
              <a:rPr lang="en-US" dirty="0" smtClean="0"/>
              <a:t> </a:t>
            </a:r>
            <a:r>
              <a:rPr lang="en-US" dirty="0" err="1" smtClean="0"/>
              <a:t>kemampuan</a:t>
            </a:r>
            <a:r>
              <a:rPr lang="en-US" dirty="0" smtClean="0"/>
              <a:t> </a:t>
            </a:r>
            <a:r>
              <a:rPr lang="en-US" dirty="0" err="1" smtClean="0"/>
              <a:t>keuangan</a:t>
            </a:r>
            <a:r>
              <a:rPr lang="en-US" dirty="0" smtClean="0"/>
              <a:t> yang </a:t>
            </a:r>
            <a:r>
              <a:rPr lang="en-US" dirty="0" err="1" smtClean="0"/>
              <a:t>harus</a:t>
            </a:r>
            <a:r>
              <a:rPr lang="en-US" dirty="0" smtClean="0"/>
              <a:t> </a:t>
            </a:r>
            <a:r>
              <a:rPr lang="en-US" dirty="0" err="1" smtClean="0"/>
              <a:t>diperlihatkan</a:t>
            </a:r>
            <a:r>
              <a:rPr lang="en-US" dirty="0" smtClean="0"/>
              <a:t> </a:t>
            </a:r>
            <a:r>
              <a:rPr lang="en-US" dirty="0" err="1" smtClean="0"/>
              <a:t>pemohon</a:t>
            </a:r>
            <a:r>
              <a:rPr lang="en-US" dirty="0" smtClean="0"/>
              <a:t> </a:t>
            </a:r>
            <a:r>
              <a:rPr lang="en-US" dirty="0" err="1" smtClean="0"/>
              <a:t>kredit</a:t>
            </a:r>
            <a:r>
              <a:rPr lang="en-US" dirty="0" smtClean="0"/>
              <a:t> agar </a:t>
            </a:r>
            <a:r>
              <a:rPr lang="en-US" dirty="0" err="1" smtClean="0"/>
              <a:t>dapat</a:t>
            </a:r>
            <a:r>
              <a:rPr lang="en-US" dirty="0" smtClean="0"/>
              <a:t> </a:t>
            </a:r>
            <a:r>
              <a:rPr lang="en-US" dirty="0" err="1" smtClean="0"/>
              <a:t>memperoleh</a:t>
            </a:r>
            <a:r>
              <a:rPr lang="en-US" dirty="0" smtClean="0"/>
              <a:t> </a:t>
            </a:r>
            <a:r>
              <a:rPr lang="en-US" dirty="0" err="1" smtClean="0"/>
              <a:t>kredit</a:t>
            </a:r>
            <a:r>
              <a:rPr lang="en-US" dirty="0" smtClean="0"/>
              <a:t>. </a:t>
            </a:r>
          </a:p>
          <a:p>
            <a:pPr>
              <a:buNone/>
            </a:pPr>
            <a:r>
              <a:rPr lang="en-US" b="1" dirty="0" err="1" smtClean="0"/>
              <a:t>Menetapkan</a:t>
            </a:r>
            <a:r>
              <a:rPr lang="en-US" b="1" dirty="0" smtClean="0"/>
              <a:t> </a:t>
            </a:r>
            <a:r>
              <a:rPr lang="en-US" b="1" dirty="0" err="1" smtClean="0"/>
              <a:t>periode</a:t>
            </a:r>
            <a:r>
              <a:rPr lang="en-US" b="1" dirty="0" smtClean="0"/>
              <a:t> </a:t>
            </a:r>
            <a:r>
              <a:rPr lang="en-US" b="1" dirty="0" err="1" smtClean="0"/>
              <a:t>dan</a:t>
            </a:r>
            <a:r>
              <a:rPr lang="en-US" b="1" dirty="0" smtClean="0"/>
              <a:t> </a:t>
            </a:r>
            <a:r>
              <a:rPr lang="en-US" b="1" dirty="0" err="1" smtClean="0"/>
              <a:t>standar</a:t>
            </a:r>
            <a:r>
              <a:rPr lang="en-US" b="1" dirty="0" smtClean="0"/>
              <a:t> </a:t>
            </a:r>
            <a:r>
              <a:rPr lang="en-US" b="1" dirty="0" err="1" smtClean="0"/>
              <a:t>kredit</a:t>
            </a:r>
            <a:endParaRPr lang="en-US" dirty="0" smtClean="0"/>
          </a:p>
          <a:p>
            <a:r>
              <a:rPr lang="en-US" dirty="0" err="1" smtClean="0"/>
              <a:t>Syarat</a:t>
            </a:r>
            <a:r>
              <a:rPr lang="en-US" dirty="0" smtClean="0"/>
              <a:t> </a:t>
            </a:r>
            <a:r>
              <a:rPr lang="en-US" dirty="0" err="1" smtClean="0"/>
              <a:t>kredit</a:t>
            </a:r>
            <a:r>
              <a:rPr lang="en-US" dirty="0" smtClean="0"/>
              <a:t> </a:t>
            </a:r>
            <a:r>
              <a:rPr lang="en-US" dirty="0" err="1" smtClean="0"/>
              <a:t>adalah</a:t>
            </a:r>
            <a:r>
              <a:rPr lang="en-US" dirty="0" smtClean="0"/>
              <a:t> </a:t>
            </a:r>
            <a:r>
              <a:rPr lang="en-US" dirty="0" err="1" smtClean="0"/>
              <a:t>suatu</a:t>
            </a:r>
            <a:r>
              <a:rPr lang="en-US" dirty="0" smtClean="0"/>
              <a:t> </a:t>
            </a:r>
            <a:r>
              <a:rPr lang="en-US" dirty="0" err="1" smtClean="0"/>
              <a:t>ketentuan</a:t>
            </a:r>
            <a:r>
              <a:rPr lang="en-US" dirty="0" smtClean="0"/>
              <a:t> </a:t>
            </a:r>
            <a:r>
              <a:rPr lang="en-US" dirty="0" err="1" smtClean="0"/>
              <a:t>mengenai</a:t>
            </a:r>
            <a:r>
              <a:rPr lang="en-US" dirty="0" smtClean="0"/>
              <a:t> </a:t>
            </a:r>
            <a:r>
              <a:rPr lang="en-US" dirty="0" err="1" smtClean="0"/>
              <a:t>periode</a:t>
            </a:r>
            <a:r>
              <a:rPr lang="en-US" dirty="0" smtClean="0"/>
              <a:t> </a:t>
            </a:r>
            <a:r>
              <a:rPr lang="en-US" dirty="0" err="1" smtClean="0"/>
              <a:t>kredit</a:t>
            </a:r>
            <a:r>
              <a:rPr lang="en-US" dirty="0" smtClean="0"/>
              <a:t> </a:t>
            </a:r>
            <a:r>
              <a:rPr lang="en-US" dirty="0" err="1" smtClean="0"/>
              <a:t>dan</a:t>
            </a:r>
            <a:r>
              <a:rPr lang="en-US" dirty="0" smtClean="0"/>
              <a:t> </a:t>
            </a:r>
            <a:r>
              <a:rPr lang="en-US" dirty="0" err="1" smtClean="0"/>
              <a:t>potongan</a:t>
            </a:r>
            <a:r>
              <a:rPr lang="en-US" dirty="0" smtClean="0"/>
              <a:t> yang </a:t>
            </a:r>
            <a:r>
              <a:rPr lang="en-US" dirty="0" err="1" smtClean="0"/>
              <a:t>diberikan.Periode</a:t>
            </a:r>
            <a:r>
              <a:rPr lang="en-US" dirty="0" smtClean="0"/>
              <a:t> </a:t>
            </a:r>
            <a:r>
              <a:rPr lang="en-US" dirty="0" err="1" smtClean="0"/>
              <a:t>kredit</a:t>
            </a:r>
            <a:r>
              <a:rPr lang="en-US" dirty="0" smtClean="0"/>
              <a:t> </a:t>
            </a:r>
            <a:r>
              <a:rPr lang="en-US" dirty="0" err="1" smtClean="0"/>
              <a:t>adalah</a:t>
            </a:r>
            <a:r>
              <a:rPr lang="en-US" dirty="0" smtClean="0"/>
              <a:t> </a:t>
            </a:r>
            <a:r>
              <a:rPr lang="en-US" dirty="0" err="1" smtClean="0"/>
              <a:t>jangka</a:t>
            </a:r>
            <a:r>
              <a:rPr lang="en-US" dirty="0" smtClean="0"/>
              <a:t> </a:t>
            </a:r>
            <a:r>
              <a:rPr lang="en-US" dirty="0" err="1" smtClean="0"/>
              <a:t>waktu</a:t>
            </a:r>
            <a:r>
              <a:rPr lang="en-US" dirty="0" smtClean="0"/>
              <a:t> </a:t>
            </a:r>
            <a:r>
              <a:rPr lang="en-US" dirty="0" err="1" smtClean="0"/>
              <a:t>kredit</a:t>
            </a:r>
            <a:r>
              <a:rPr lang="en-US" dirty="0" smtClean="0"/>
              <a:t> yang </a:t>
            </a:r>
            <a:r>
              <a:rPr lang="en-US" dirty="0" err="1" smtClean="0"/>
              <a:t>diberikan</a:t>
            </a:r>
            <a:r>
              <a:rPr lang="en-US" dirty="0" smtClean="0"/>
              <a:t> </a:t>
            </a:r>
            <a:r>
              <a:rPr lang="en-US" dirty="0" err="1" smtClean="0"/>
              <a:t>kepada</a:t>
            </a:r>
            <a:r>
              <a:rPr lang="en-US" dirty="0" smtClean="0"/>
              <a:t> </a:t>
            </a:r>
            <a:r>
              <a:rPr lang="en-US" dirty="0" err="1" smtClean="0"/>
              <a:t>pelanggan</a:t>
            </a:r>
            <a:r>
              <a:rPr lang="en-US" dirty="0" smtClean="0"/>
              <a:t>. </a:t>
            </a:r>
            <a:r>
              <a:rPr lang="en-US" dirty="0" err="1" smtClean="0"/>
              <a:t>Misalnya</a:t>
            </a:r>
            <a:r>
              <a:rPr lang="en-US" dirty="0" smtClean="0"/>
              <a:t> 2/10,net 30. </a:t>
            </a:r>
            <a:r>
              <a:rPr lang="en-US" dirty="0" err="1" smtClean="0"/>
              <a:t>Artinya</a:t>
            </a:r>
            <a:r>
              <a:rPr lang="en-US" dirty="0" smtClean="0"/>
              <a:t>, </a:t>
            </a:r>
            <a:r>
              <a:rPr lang="en-US" dirty="0" err="1" smtClean="0"/>
              <a:t>pelanggan</a:t>
            </a:r>
            <a:r>
              <a:rPr lang="en-US" dirty="0" smtClean="0"/>
              <a:t> yang </a:t>
            </a:r>
            <a:r>
              <a:rPr lang="en-US" dirty="0" err="1" smtClean="0"/>
              <a:t>membayar</a:t>
            </a:r>
            <a:r>
              <a:rPr lang="en-US" dirty="0" smtClean="0"/>
              <a:t> </a:t>
            </a:r>
            <a:r>
              <a:rPr lang="en-US" dirty="0" err="1" smtClean="0"/>
              <a:t>dalam</a:t>
            </a:r>
            <a:r>
              <a:rPr lang="en-US" dirty="0" smtClean="0"/>
              <a:t> </a:t>
            </a:r>
            <a:r>
              <a:rPr lang="en-US" dirty="0" err="1" smtClean="0"/>
              <a:t>jangka</a:t>
            </a:r>
            <a:r>
              <a:rPr lang="en-US" dirty="0" smtClean="0"/>
              <a:t> </a:t>
            </a:r>
            <a:r>
              <a:rPr lang="en-US" dirty="0" err="1" smtClean="0"/>
              <a:t>waktu</a:t>
            </a:r>
            <a:r>
              <a:rPr lang="en-US" dirty="0" smtClean="0"/>
              <a:t> 10 </a:t>
            </a:r>
            <a:r>
              <a:rPr lang="en-US" dirty="0" err="1" smtClean="0"/>
              <a:t>hari</a:t>
            </a:r>
            <a:r>
              <a:rPr lang="en-US" dirty="0" smtClean="0"/>
              <a:t> </a:t>
            </a:r>
            <a:r>
              <a:rPr lang="en-US" dirty="0" err="1" smtClean="0"/>
              <a:t>akan</a:t>
            </a:r>
            <a:r>
              <a:rPr lang="en-US" dirty="0" smtClean="0"/>
              <a:t> </a:t>
            </a:r>
            <a:r>
              <a:rPr lang="en-US" dirty="0" err="1" smtClean="0"/>
              <a:t>mendapatkan</a:t>
            </a:r>
            <a:r>
              <a:rPr lang="en-US" dirty="0" smtClean="0"/>
              <a:t> </a:t>
            </a:r>
            <a:r>
              <a:rPr lang="en-US" dirty="0" err="1" smtClean="0"/>
              <a:t>potongan</a:t>
            </a:r>
            <a:r>
              <a:rPr lang="en-US" dirty="0" smtClean="0"/>
              <a:t> 2 </a:t>
            </a:r>
            <a:r>
              <a:rPr lang="en-US" dirty="0" err="1" smtClean="0"/>
              <a:t>persen</a:t>
            </a:r>
            <a:r>
              <a:rPr lang="en-US" dirty="0" smtClean="0"/>
              <a:t>, </a:t>
            </a:r>
            <a:r>
              <a:rPr lang="en-US" dirty="0" err="1" smtClean="0"/>
              <a:t>sedangkan</a:t>
            </a:r>
            <a:r>
              <a:rPr lang="en-US" dirty="0" smtClean="0"/>
              <a:t> yang lain </a:t>
            </a:r>
            <a:r>
              <a:rPr lang="en-US" dirty="0" err="1" smtClean="0"/>
              <a:t>diharuskan</a:t>
            </a:r>
            <a:r>
              <a:rPr lang="en-US" dirty="0" smtClean="0"/>
              <a:t> </a:t>
            </a:r>
            <a:r>
              <a:rPr lang="en-US" dirty="0" err="1" smtClean="0"/>
              <a:t>untuk</a:t>
            </a:r>
            <a:r>
              <a:rPr lang="en-US" dirty="0" smtClean="0"/>
              <a:t> </a:t>
            </a:r>
            <a:r>
              <a:rPr lang="en-US" dirty="0" err="1" smtClean="0"/>
              <a:t>membayar</a:t>
            </a:r>
            <a:r>
              <a:rPr lang="en-US" dirty="0" smtClean="0"/>
              <a:t> </a:t>
            </a:r>
            <a:r>
              <a:rPr lang="en-US" dirty="0" err="1" smtClean="0"/>
              <a:t>dalam</a:t>
            </a:r>
            <a:r>
              <a:rPr lang="en-US" dirty="0" smtClean="0"/>
              <a:t> </a:t>
            </a:r>
            <a:r>
              <a:rPr lang="en-US" dirty="0" err="1" smtClean="0"/>
              <a:t>jangka</a:t>
            </a:r>
            <a:r>
              <a:rPr lang="en-US" dirty="0" smtClean="0"/>
              <a:t> </a:t>
            </a:r>
            <a:r>
              <a:rPr lang="en-US" dirty="0" err="1" smtClean="0"/>
              <a:t>waktu</a:t>
            </a:r>
            <a:r>
              <a:rPr lang="en-US" dirty="0" smtClean="0"/>
              <a:t> 30 </a:t>
            </a:r>
            <a:r>
              <a:rPr lang="en-US" dirty="0" err="1" smtClean="0"/>
              <a:t>hari</a:t>
            </a:r>
            <a:r>
              <a:rPr lang="en-US" dirty="0" smtClean="0"/>
              <a:t>. </a:t>
            </a:r>
          </a:p>
          <a:p>
            <a:pPr>
              <a:buNone/>
            </a:pPr>
            <a:r>
              <a:rPr lang="en-US" b="1" dirty="0" smtClean="0"/>
              <a:t>Hal-</a:t>
            </a:r>
            <a:r>
              <a:rPr lang="en-US" b="1" dirty="0" err="1" smtClean="0"/>
              <a:t>hal</a:t>
            </a:r>
            <a:r>
              <a:rPr lang="en-US" b="1" dirty="0" smtClean="0"/>
              <a:t> yang </a:t>
            </a:r>
            <a:r>
              <a:rPr lang="en-US" b="1" dirty="0" err="1" smtClean="0"/>
              <a:t>terkait</a:t>
            </a:r>
            <a:r>
              <a:rPr lang="en-US" b="1" dirty="0" smtClean="0"/>
              <a:t> </a:t>
            </a:r>
            <a:r>
              <a:rPr lang="en-US" b="1" dirty="0" err="1" smtClean="0"/>
              <a:t>dalam</a:t>
            </a:r>
            <a:r>
              <a:rPr lang="en-US" b="1" dirty="0" smtClean="0"/>
              <a:t> </a:t>
            </a:r>
            <a:r>
              <a:rPr lang="en-US" b="1" dirty="0" err="1" smtClean="0"/>
              <a:t>pengumpulan</a:t>
            </a:r>
            <a:r>
              <a:rPr lang="en-US" b="1" dirty="0" smtClean="0"/>
              <a:t> </a:t>
            </a:r>
            <a:r>
              <a:rPr lang="en-US" b="1" dirty="0" err="1" smtClean="0"/>
              <a:t>piutang</a:t>
            </a:r>
            <a:r>
              <a:rPr lang="en-US" b="1" dirty="0" smtClean="0"/>
              <a:t> &amp; </a:t>
            </a:r>
            <a:r>
              <a:rPr lang="en-US" b="1" dirty="0" err="1" smtClean="0"/>
              <a:t>kebijakan</a:t>
            </a:r>
            <a:r>
              <a:rPr lang="en-US" b="1" dirty="0" smtClean="0"/>
              <a:t> </a:t>
            </a:r>
            <a:r>
              <a:rPr lang="en-US" b="1" dirty="0" err="1" smtClean="0"/>
              <a:t>kredit</a:t>
            </a:r>
            <a:r>
              <a:rPr lang="en-US" b="1" dirty="0" smtClean="0"/>
              <a:t> </a:t>
            </a:r>
            <a:r>
              <a:rPr lang="en-US" b="1" dirty="0" err="1" smtClean="0"/>
              <a:t>adalah</a:t>
            </a:r>
            <a:r>
              <a:rPr lang="en-US" b="1" dirty="0" smtClean="0"/>
              <a:t>:  </a:t>
            </a:r>
          </a:p>
          <a:p>
            <a:pPr marL="514350" indent="-514350">
              <a:buNone/>
            </a:pPr>
            <a:r>
              <a:rPr lang="en-US" dirty="0" smtClean="0"/>
              <a:t>1. </a:t>
            </a:r>
            <a:r>
              <a:rPr lang="en-US" dirty="0" err="1" smtClean="0"/>
              <a:t>Standar</a:t>
            </a:r>
            <a:r>
              <a:rPr lang="en-US" dirty="0" smtClean="0"/>
              <a:t> </a:t>
            </a:r>
            <a:r>
              <a:rPr lang="en-US" dirty="0" err="1" smtClean="0"/>
              <a:t>Kredit</a:t>
            </a:r>
            <a:endParaRPr lang="en-US" dirty="0" smtClean="0"/>
          </a:p>
          <a:p>
            <a:pPr marL="514350" indent="-514350">
              <a:buAutoNum type="alphaLcPeriod"/>
            </a:pPr>
            <a:r>
              <a:rPr lang="en-US" dirty="0" err="1" smtClean="0"/>
              <a:t>kualitas</a:t>
            </a:r>
            <a:r>
              <a:rPr lang="en-US" dirty="0" smtClean="0"/>
              <a:t> </a:t>
            </a:r>
            <a:r>
              <a:rPr lang="en-US" dirty="0" err="1" smtClean="0"/>
              <a:t>piutang</a:t>
            </a:r>
            <a:r>
              <a:rPr lang="en-US" dirty="0" smtClean="0"/>
              <a:t> </a:t>
            </a:r>
            <a:r>
              <a:rPr lang="en-US" dirty="0" err="1" smtClean="0"/>
              <a:t>dagang</a:t>
            </a:r>
            <a:r>
              <a:rPr lang="en-US" dirty="0" smtClean="0"/>
              <a:t> </a:t>
            </a:r>
            <a:r>
              <a:rPr lang="en-US" dirty="0" err="1" smtClean="0"/>
              <a:t>yg</a:t>
            </a:r>
            <a:r>
              <a:rPr lang="en-US" dirty="0" smtClean="0"/>
              <a:t> </a:t>
            </a:r>
            <a:r>
              <a:rPr lang="en-US" dirty="0" err="1" smtClean="0"/>
              <a:t>dpt</a:t>
            </a:r>
            <a:r>
              <a:rPr lang="en-US" dirty="0" smtClean="0"/>
              <a:t> </a:t>
            </a:r>
            <a:r>
              <a:rPr lang="en-US" dirty="0" err="1" smtClean="0"/>
              <a:t>diterima</a:t>
            </a:r>
            <a:endParaRPr lang="en-US" dirty="0" smtClean="0"/>
          </a:p>
          <a:p>
            <a:pPr marL="514350" indent="-514350">
              <a:buAutoNum type="alphaLcPeriod"/>
            </a:pPr>
            <a:r>
              <a:rPr lang="en-US" dirty="0" err="1" smtClean="0"/>
              <a:t>jangka</a:t>
            </a:r>
            <a:r>
              <a:rPr lang="en-US" dirty="0" smtClean="0"/>
              <a:t> </a:t>
            </a:r>
            <a:r>
              <a:rPr lang="en-US" dirty="0" err="1" smtClean="0"/>
              <a:t>waktu</a:t>
            </a:r>
            <a:r>
              <a:rPr lang="en-US" dirty="0" smtClean="0"/>
              <a:t> </a:t>
            </a:r>
            <a:r>
              <a:rPr lang="en-US" dirty="0" err="1" smtClean="0"/>
              <a:t>periode</a:t>
            </a:r>
            <a:r>
              <a:rPr lang="en-US" dirty="0" smtClean="0"/>
              <a:t> </a:t>
            </a:r>
            <a:r>
              <a:rPr lang="en-US" dirty="0" err="1" smtClean="0"/>
              <a:t>kredit</a:t>
            </a:r>
            <a:endParaRPr lang="en-US" dirty="0" smtClean="0"/>
          </a:p>
          <a:p>
            <a:pPr marL="514350" indent="-514350">
              <a:buAutoNum type="alphaLcPeriod"/>
            </a:pPr>
            <a:r>
              <a:rPr lang="en-US" dirty="0" err="1" smtClean="0"/>
              <a:t>potongan</a:t>
            </a:r>
            <a:r>
              <a:rPr lang="en-US" dirty="0" smtClean="0"/>
              <a:t> </a:t>
            </a:r>
            <a:r>
              <a:rPr lang="en-US" dirty="0" err="1" smtClean="0"/>
              <a:t>tunai</a:t>
            </a:r>
            <a:r>
              <a:rPr lang="en-US" dirty="0" smtClean="0"/>
              <a:t> </a:t>
            </a:r>
            <a:r>
              <a:rPr lang="en-US" dirty="0" err="1" smtClean="0"/>
              <a:t>untuk</a:t>
            </a:r>
            <a:r>
              <a:rPr lang="en-US" dirty="0" smtClean="0"/>
              <a:t> </a:t>
            </a:r>
            <a:r>
              <a:rPr lang="en-US" dirty="0" err="1" smtClean="0"/>
              <a:t>pembayaran</a:t>
            </a:r>
            <a:r>
              <a:rPr lang="en-US" dirty="0" smtClean="0"/>
              <a:t> </a:t>
            </a:r>
            <a:r>
              <a:rPr lang="en-US" dirty="0" err="1" smtClean="0"/>
              <a:t>lebih</a:t>
            </a:r>
            <a:r>
              <a:rPr lang="en-US" dirty="0" smtClean="0"/>
              <a:t> </a:t>
            </a:r>
            <a:r>
              <a:rPr lang="en-US" dirty="0" err="1" smtClean="0"/>
              <a:t>awal</a:t>
            </a:r>
            <a:endParaRPr lang="en-US" dirty="0" smtClean="0"/>
          </a:p>
          <a:p>
            <a:pPr marL="514350" indent="-514350">
              <a:buAutoNum type="alphaLcPeriod"/>
            </a:pPr>
            <a:r>
              <a:rPr lang="en-US" dirty="0" smtClean="0"/>
              <a:t>program </a:t>
            </a:r>
            <a:r>
              <a:rPr lang="en-US" dirty="0" err="1" smtClean="0"/>
              <a:t>pengumpulan</a:t>
            </a:r>
            <a:r>
              <a:rPr lang="en-US" dirty="0" smtClean="0"/>
              <a:t> </a:t>
            </a:r>
            <a:r>
              <a:rPr lang="en-US" dirty="0" err="1" smtClean="0"/>
              <a:t>piutang</a:t>
            </a:r>
            <a:endParaRPr lang="en-US" dirty="0" smtClean="0"/>
          </a:p>
          <a:p>
            <a:pPr marL="514350" indent="-514350">
              <a:buNone/>
            </a:pPr>
            <a:r>
              <a:rPr lang="en-US" dirty="0" smtClean="0"/>
              <a:t>2. </a:t>
            </a:r>
            <a:r>
              <a:rPr lang="en-US" dirty="0" err="1" smtClean="0"/>
              <a:t>Termin</a:t>
            </a:r>
            <a:r>
              <a:rPr lang="en-US" dirty="0" smtClean="0"/>
              <a:t> </a:t>
            </a:r>
            <a:r>
              <a:rPr lang="en-US" dirty="0" err="1" smtClean="0"/>
              <a:t>Kredit</a:t>
            </a:r>
            <a:endParaRPr lang="en-US" dirty="0" smtClean="0"/>
          </a:p>
          <a:p>
            <a:pPr marL="514350" indent="-514350">
              <a:buNone/>
            </a:pPr>
            <a:r>
              <a:rPr lang="en-US" dirty="0" smtClean="0"/>
              <a:t>3. </a:t>
            </a:r>
            <a:r>
              <a:rPr lang="en-US" dirty="0" err="1" smtClean="0"/>
              <a:t>Potongan</a:t>
            </a:r>
            <a:r>
              <a:rPr lang="en-US" dirty="0" smtClean="0"/>
              <a:t> </a:t>
            </a:r>
            <a:r>
              <a:rPr lang="en-US" dirty="0" err="1" smtClean="0"/>
              <a:t>Tunai</a:t>
            </a:r>
            <a:r>
              <a:rPr lang="en-US" dirty="0" smtClean="0"/>
              <a:t> </a:t>
            </a:r>
            <a:r>
              <a:rPr lang="en-US" i="1" dirty="0" smtClean="0"/>
              <a:t>(cash discount)</a:t>
            </a:r>
          </a:p>
          <a:p>
            <a:pPr marL="514350" indent="-514350">
              <a:buNone/>
            </a:pPr>
            <a:r>
              <a:rPr lang="en-US" dirty="0" smtClean="0"/>
              <a:t>4. Default risk.</a:t>
            </a:r>
          </a:p>
          <a:p>
            <a:pPr marL="514350" indent="-514350">
              <a:buNone/>
            </a:pPr>
            <a:r>
              <a:rPr lang="en-US" dirty="0" smtClean="0"/>
              <a:t>5. </a:t>
            </a:r>
            <a:r>
              <a:rPr lang="en-US" dirty="0" err="1" smtClean="0"/>
              <a:t>Kebiasaan</a:t>
            </a:r>
            <a:r>
              <a:rPr lang="en-US" dirty="0" smtClean="0"/>
              <a:t> </a:t>
            </a:r>
            <a:r>
              <a:rPr lang="en-US" dirty="0" err="1" smtClean="0"/>
              <a:t>Membayar</a:t>
            </a:r>
            <a:r>
              <a:rPr lang="en-US" dirty="0" smtClean="0"/>
              <a:t> </a:t>
            </a:r>
            <a:r>
              <a:rPr lang="en-US" dirty="0" err="1" smtClean="0"/>
              <a:t>para</a:t>
            </a:r>
            <a:r>
              <a:rPr lang="en-US" dirty="0" smtClean="0"/>
              <a:t> </a:t>
            </a:r>
            <a:r>
              <a:rPr lang="en-US" dirty="0" err="1" smtClean="0"/>
              <a:t>pelanggan</a:t>
            </a:r>
            <a:endParaRPr lang="en-US" dirty="0" smtClean="0"/>
          </a:p>
        </p:txBody>
      </p:sp>
      <p:sp>
        <p:nvSpPr>
          <p:cNvPr id="4" name="Title 1"/>
          <p:cNvSpPr>
            <a:spLocks noGrp="1"/>
          </p:cNvSpPr>
          <p:nvPr>
            <p:ph type="title"/>
          </p:nvPr>
        </p:nvSpPr>
        <p:spPr>
          <a:xfrm>
            <a:off x="457200" y="320040"/>
            <a:ext cx="7239000" cy="594360"/>
          </a:xfrm>
        </p:spPr>
        <p:txBody>
          <a:bodyPr/>
          <a:lstStyle/>
          <a:p>
            <a:pPr algn="ctr"/>
            <a:r>
              <a:rPr lang="en-US" dirty="0" smtClean="0"/>
              <a:t>MANAJEMEN PIUTANG</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7239000" cy="5388936"/>
          </a:xfrm>
        </p:spPr>
        <p:txBody>
          <a:bodyPr>
            <a:normAutofit fontScale="92500" lnSpcReduction="20000"/>
          </a:bodyPr>
          <a:lstStyle/>
          <a:p>
            <a:pPr>
              <a:buNone/>
            </a:pPr>
            <a:r>
              <a:rPr lang="en-US" sz="2400" b="1" dirty="0" err="1" smtClean="0"/>
              <a:t>Perubahan</a:t>
            </a:r>
            <a:r>
              <a:rPr lang="en-US" sz="2400" b="1" dirty="0" smtClean="0"/>
              <a:t> </a:t>
            </a:r>
            <a:r>
              <a:rPr lang="en-US" sz="2400" b="1" dirty="0" err="1" smtClean="0"/>
              <a:t>standar</a:t>
            </a:r>
            <a:r>
              <a:rPr lang="en-US" sz="2400" b="1" dirty="0" smtClean="0"/>
              <a:t> </a:t>
            </a:r>
            <a:r>
              <a:rPr lang="en-US" sz="2400" b="1" dirty="0" err="1" smtClean="0"/>
              <a:t>kredit</a:t>
            </a:r>
            <a:r>
              <a:rPr lang="en-US" sz="2400" b="1" dirty="0" smtClean="0"/>
              <a:t> </a:t>
            </a:r>
            <a:r>
              <a:rPr lang="en-US" sz="2400" b="1" dirty="0" err="1" smtClean="0"/>
              <a:t>akan</a:t>
            </a:r>
            <a:r>
              <a:rPr lang="en-US" sz="2400" b="1" dirty="0" smtClean="0"/>
              <a:t> </a:t>
            </a:r>
            <a:r>
              <a:rPr lang="en-US" sz="2400" b="1" dirty="0" err="1" smtClean="0"/>
              <a:t>mempengaruhi</a:t>
            </a:r>
            <a:r>
              <a:rPr lang="en-US" sz="2400" b="1" dirty="0" smtClean="0"/>
              <a:t>:</a:t>
            </a:r>
            <a:endParaRPr lang="en-US" sz="2400" dirty="0" smtClean="0"/>
          </a:p>
          <a:p>
            <a:pPr marL="514350" indent="-514350">
              <a:buAutoNum type="arabicPeriod"/>
            </a:pPr>
            <a:r>
              <a:rPr lang="en-US" b="1" dirty="0" smtClean="0"/>
              <a:t>Volume </a:t>
            </a:r>
            <a:r>
              <a:rPr lang="en-US" b="1" dirty="0" err="1" smtClean="0"/>
              <a:t>penjualan</a:t>
            </a:r>
            <a:r>
              <a:rPr lang="en-US" b="1" dirty="0" smtClean="0"/>
              <a:t>.</a:t>
            </a:r>
          </a:p>
          <a:p>
            <a:pPr marL="514350" indent="-514350">
              <a:buAutoNum type="arabicPeriod"/>
            </a:pPr>
            <a:r>
              <a:rPr lang="en-US" b="1" dirty="0" err="1" smtClean="0"/>
              <a:t>Investasi</a:t>
            </a:r>
            <a:r>
              <a:rPr lang="en-US" b="1" dirty="0" smtClean="0"/>
              <a:t> </a:t>
            </a:r>
            <a:r>
              <a:rPr lang="en-US" b="1" dirty="0" err="1" smtClean="0"/>
              <a:t>dalam</a:t>
            </a:r>
            <a:r>
              <a:rPr lang="en-US" b="1" dirty="0" smtClean="0"/>
              <a:t> </a:t>
            </a:r>
            <a:r>
              <a:rPr lang="en-US" b="1" dirty="0" err="1" smtClean="0"/>
              <a:t>piutang</a:t>
            </a:r>
            <a:r>
              <a:rPr lang="en-US" b="1" dirty="0" smtClean="0"/>
              <a:t>.</a:t>
            </a:r>
          </a:p>
          <a:p>
            <a:pPr marL="514350" indent="-514350">
              <a:buFont typeface="Wingdings 2"/>
              <a:buAutoNum type="arabicPeriod"/>
            </a:pPr>
            <a:r>
              <a:rPr lang="en-US" b="1" dirty="0" err="1" smtClean="0"/>
              <a:t>Biaya</a:t>
            </a:r>
            <a:r>
              <a:rPr lang="en-US" b="1" dirty="0" smtClean="0"/>
              <a:t> </a:t>
            </a:r>
            <a:r>
              <a:rPr lang="en-US" b="1" dirty="0" err="1" smtClean="0"/>
              <a:t>piutang</a:t>
            </a:r>
            <a:r>
              <a:rPr lang="en-US" b="1" dirty="0" smtClean="0"/>
              <a:t> </a:t>
            </a:r>
            <a:r>
              <a:rPr lang="en-US" b="1" dirty="0" err="1" smtClean="0"/>
              <a:t>ragu-ragu</a:t>
            </a:r>
            <a:r>
              <a:rPr lang="en-US" b="1" dirty="0" smtClean="0"/>
              <a:t> </a:t>
            </a:r>
            <a:r>
              <a:rPr lang="en-US" b="1" i="1" dirty="0" smtClean="0"/>
              <a:t>(cost of bad debt).</a:t>
            </a:r>
            <a:endParaRPr lang="en-US" dirty="0" smtClean="0"/>
          </a:p>
          <a:p>
            <a:pPr>
              <a:buNone/>
            </a:pPr>
            <a:r>
              <a:rPr lang="en-US" b="1" dirty="0" err="1" smtClean="0"/>
              <a:t>Penilaian</a:t>
            </a:r>
            <a:r>
              <a:rPr lang="en-US" b="1" dirty="0" smtClean="0"/>
              <a:t> </a:t>
            </a:r>
            <a:r>
              <a:rPr lang="en-US" b="1" dirty="0" err="1" smtClean="0"/>
              <a:t>resiko</a:t>
            </a:r>
            <a:r>
              <a:rPr lang="en-US" b="1" dirty="0" smtClean="0"/>
              <a:t> </a:t>
            </a:r>
            <a:r>
              <a:rPr lang="en-US" b="1" dirty="0" err="1" smtClean="0"/>
              <a:t>kredit</a:t>
            </a:r>
            <a:endParaRPr lang="en-US" dirty="0" smtClean="0"/>
          </a:p>
          <a:p>
            <a:r>
              <a:rPr lang="en-US" dirty="0" err="1" smtClean="0"/>
              <a:t>Resiko</a:t>
            </a:r>
            <a:r>
              <a:rPr lang="en-US" dirty="0" smtClean="0"/>
              <a:t> </a:t>
            </a:r>
            <a:r>
              <a:rPr lang="en-US" dirty="0" err="1" smtClean="0"/>
              <a:t>kredit</a:t>
            </a:r>
            <a:r>
              <a:rPr lang="en-US" dirty="0" smtClean="0"/>
              <a:t> </a:t>
            </a:r>
            <a:r>
              <a:rPr lang="en-US" dirty="0" err="1" smtClean="0"/>
              <a:t>adalah</a:t>
            </a:r>
            <a:r>
              <a:rPr lang="en-US" dirty="0" smtClean="0"/>
              <a:t> </a:t>
            </a:r>
            <a:r>
              <a:rPr lang="en-US" dirty="0" err="1" smtClean="0"/>
              <a:t>resiko</a:t>
            </a:r>
            <a:r>
              <a:rPr lang="en-US" dirty="0" smtClean="0"/>
              <a:t> </a:t>
            </a:r>
            <a:r>
              <a:rPr lang="en-US" dirty="0" err="1" smtClean="0"/>
              <a:t>tidak</a:t>
            </a:r>
            <a:r>
              <a:rPr lang="en-US" dirty="0" smtClean="0"/>
              <a:t> </a:t>
            </a:r>
            <a:r>
              <a:rPr lang="en-US" dirty="0" err="1" smtClean="0"/>
              <a:t>terbayarnya</a:t>
            </a:r>
            <a:r>
              <a:rPr lang="en-US" dirty="0" smtClean="0"/>
              <a:t> </a:t>
            </a:r>
            <a:r>
              <a:rPr lang="en-US" dirty="0" err="1" smtClean="0"/>
              <a:t>kredit</a:t>
            </a:r>
            <a:r>
              <a:rPr lang="en-US" dirty="0" smtClean="0"/>
              <a:t> yang </a:t>
            </a:r>
            <a:r>
              <a:rPr lang="en-US" dirty="0" err="1" smtClean="0"/>
              <a:t>telah</a:t>
            </a:r>
            <a:r>
              <a:rPr lang="en-US" dirty="0" smtClean="0"/>
              <a:t> </a:t>
            </a:r>
            <a:r>
              <a:rPr lang="en-US" dirty="0" err="1" smtClean="0"/>
              <a:t>diberikan</a:t>
            </a:r>
            <a:r>
              <a:rPr lang="en-US" dirty="0" smtClean="0"/>
              <a:t> </a:t>
            </a:r>
            <a:r>
              <a:rPr lang="en-US" dirty="0" err="1" smtClean="0"/>
              <a:t>kepada</a:t>
            </a:r>
            <a:r>
              <a:rPr lang="en-US" dirty="0" smtClean="0"/>
              <a:t> </a:t>
            </a:r>
            <a:r>
              <a:rPr lang="en-US" dirty="0" err="1" smtClean="0"/>
              <a:t>para</a:t>
            </a:r>
            <a:r>
              <a:rPr lang="en-US" dirty="0" smtClean="0"/>
              <a:t> </a:t>
            </a:r>
            <a:r>
              <a:rPr lang="en-US" dirty="0" err="1" smtClean="0"/>
              <a:t>langganan</a:t>
            </a:r>
            <a:r>
              <a:rPr lang="en-US" dirty="0" smtClean="0"/>
              <a:t>, </a:t>
            </a:r>
            <a:r>
              <a:rPr lang="en-US" dirty="0" err="1" smtClean="0"/>
              <a:t>dalam</a:t>
            </a:r>
            <a:r>
              <a:rPr lang="en-US" dirty="0" smtClean="0"/>
              <a:t> </a:t>
            </a:r>
            <a:r>
              <a:rPr lang="en-US" dirty="0" err="1" smtClean="0"/>
              <a:t>mengurangi</a:t>
            </a:r>
            <a:r>
              <a:rPr lang="en-US" dirty="0" smtClean="0"/>
              <a:t> </a:t>
            </a:r>
            <a:r>
              <a:rPr lang="en-US" dirty="0" err="1" smtClean="0"/>
              <a:t>resiko</a:t>
            </a:r>
            <a:r>
              <a:rPr lang="en-US" dirty="0" smtClean="0"/>
              <a:t> </a:t>
            </a:r>
            <a:r>
              <a:rPr lang="en-US" dirty="0" err="1" smtClean="0"/>
              <a:t>kredit</a:t>
            </a:r>
            <a:r>
              <a:rPr lang="en-US" dirty="0" smtClean="0"/>
              <a:t> </a:t>
            </a:r>
            <a:r>
              <a:rPr lang="en-US" dirty="0" err="1" smtClean="0"/>
              <a:t>dengan</a:t>
            </a:r>
            <a:r>
              <a:rPr lang="en-US" dirty="0" smtClean="0"/>
              <a:t> </a:t>
            </a:r>
            <a:r>
              <a:rPr lang="en-US" dirty="0" err="1" smtClean="0"/>
              <a:t>memperhatikan</a:t>
            </a:r>
            <a:r>
              <a:rPr lang="en-US" dirty="0" smtClean="0"/>
              <a:t> lima “C” </a:t>
            </a:r>
            <a:r>
              <a:rPr lang="en-US" dirty="0" err="1" smtClean="0"/>
              <a:t>sebelum</a:t>
            </a:r>
            <a:r>
              <a:rPr lang="en-US" dirty="0" smtClean="0"/>
              <a:t> </a:t>
            </a:r>
            <a:r>
              <a:rPr lang="en-US" dirty="0" err="1" smtClean="0"/>
              <a:t>memberikan</a:t>
            </a:r>
            <a:r>
              <a:rPr lang="en-US" dirty="0" smtClean="0"/>
              <a:t> </a:t>
            </a:r>
            <a:r>
              <a:rPr lang="en-US" dirty="0" err="1" smtClean="0"/>
              <a:t>persetujuan</a:t>
            </a:r>
            <a:r>
              <a:rPr lang="en-US" dirty="0" smtClean="0"/>
              <a:t> </a:t>
            </a:r>
            <a:r>
              <a:rPr lang="en-US" dirty="0" err="1" smtClean="0"/>
              <a:t>kredit</a:t>
            </a:r>
            <a:r>
              <a:rPr lang="en-US" dirty="0" smtClean="0"/>
              <a:t>:</a:t>
            </a:r>
          </a:p>
          <a:p>
            <a:pPr marL="514350" lvl="0" indent="-514350">
              <a:buAutoNum type="arabicPeriod"/>
            </a:pPr>
            <a:r>
              <a:rPr lang="en-US" i="1" dirty="0" smtClean="0"/>
              <a:t>Character</a:t>
            </a:r>
            <a:r>
              <a:rPr lang="en-US" dirty="0" smtClean="0"/>
              <a:t> </a:t>
            </a:r>
          </a:p>
          <a:p>
            <a:pPr marL="514350" lvl="0" indent="-514350">
              <a:buAutoNum type="arabicPeriod"/>
            </a:pPr>
            <a:r>
              <a:rPr lang="en-US" i="1" dirty="0" smtClean="0"/>
              <a:t>Capacity</a:t>
            </a:r>
            <a:endParaRPr lang="en-US" dirty="0" smtClean="0"/>
          </a:p>
          <a:p>
            <a:pPr marL="514350" indent="-514350">
              <a:buFont typeface="Wingdings 2"/>
              <a:buAutoNum type="arabicPeriod"/>
            </a:pPr>
            <a:r>
              <a:rPr lang="en-US" i="1" dirty="0" smtClean="0"/>
              <a:t>Capital</a:t>
            </a:r>
            <a:r>
              <a:rPr lang="en-US" dirty="0" smtClean="0"/>
              <a:t> </a:t>
            </a:r>
          </a:p>
          <a:p>
            <a:pPr marL="514350" indent="-514350">
              <a:buFont typeface="Wingdings 2"/>
              <a:buAutoNum type="arabicPeriod"/>
            </a:pPr>
            <a:r>
              <a:rPr lang="en-US" i="1" dirty="0" smtClean="0"/>
              <a:t>Collateral</a:t>
            </a:r>
            <a:r>
              <a:rPr lang="en-US" dirty="0" smtClean="0"/>
              <a:t> </a:t>
            </a:r>
          </a:p>
          <a:p>
            <a:pPr marL="514350" indent="-514350">
              <a:buFont typeface="Wingdings 2"/>
              <a:buAutoNum type="arabicPeriod"/>
            </a:pPr>
            <a:r>
              <a:rPr lang="en-US" i="1" dirty="0" smtClean="0"/>
              <a:t>Condition</a:t>
            </a:r>
            <a:endParaRPr lang="en-US" dirty="0" smtClean="0"/>
          </a:p>
          <a:p>
            <a:endParaRPr lang="en-US" dirty="0" smtClean="0"/>
          </a:p>
          <a:p>
            <a:endParaRPr lang="en-US" dirty="0" smtClean="0"/>
          </a:p>
          <a:p>
            <a:endParaRPr lang="en-US" dirty="0"/>
          </a:p>
        </p:txBody>
      </p:sp>
      <p:sp>
        <p:nvSpPr>
          <p:cNvPr id="4" name="Title 1"/>
          <p:cNvSpPr>
            <a:spLocks noGrp="1"/>
          </p:cNvSpPr>
          <p:nvPr>
            <p:ph type="title"/>
          </p:nvPr>
        </p:nvSpPr>
        <p:spPr>
          <a:xfrm>
            <a:off x="457200" y="320040"/>
            <a:ext cx="7239000" cy="670560"/>
          </a:xfrm>
        </p:spPr>
        <p:txBody>
          <a:bodyPr/>
          <a:lstStyle/>
          <a:p>
            <a:pPr algn="ctr"/>
            <a:r>
              <a:rPr lang="en-US" dirty="0" smtClean="0"/>
              <a:t>MANAJEMEN PIUTANG</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7239000" cy="5334000"/>
          </a:xfrm>
        </p:spPr>
        <p:txBody>
          <a:bodyPr>
            <a:normAutofit fontScale="47500" lnSpcReduction="20000"/>
          </a:bodyPr>
          <a:lstStyle/>
          <a:p>
            <a:pPr>
              <a:buNone/>
            </a:pPr>
            <a:r>
              <a:rPr lang="en-US" b="1" dirty="0" err="1" smtClean="0"/>
              <a:t>Perputaran</a:t>
            </a:r>
            <a:r>
              <a:rPr lang="en-US" b="1" dirty="0" smtClean="0"/>
              <a:t> </a:t>
            </a:r>
            <a:r>
              <a:rPr lang="en-US" b="1" dirty="0" err="1" smtClean="0"/>
              <a:t>piutang</a:t>
            </a:r>
            <a:endParaRPr lang="en-US" dirty="0" smtClean="0"/>
          </a:p>
          <a:p>
            <a:r>
              <a:rPr lang="en-US" dirty="0" err="1" smtClean="0"/>
              <a:t>Perputaran</a:t>
            </a:r>
            <a:r>
              <a:rPr lang="en-US" dirty="0" smtClean="0"/>
              <a:t> </a:t>
            </a:r>
            <a:r>
              <a:rPr lang="en-US" dirty="0" err="1" smtClean="0"/>
              <a:t>piutang</a:t>
            </a:r>
            <a:r>
              <a:rPr lang="en-US" dirty="0" smtClean="0"/>
              <a:t> (receivable turnover) </a:t>
            </a:r>
            <a:r>
              <a:rPr lang="en-US" dirty="0" err="1" smtClean="0"/>
              <a:t>dipengaruhi</a:t>
            </a:r>
            <a:r>
              <a:rPr lang="en-US" dirty="0" smtClean="0"/>
              <a:t> </a:t>
            </a:r>
            <a:r>
              <a:rPr lang="en-US" dirty="0" err="1" smtClean="0"/>
              <a:t>oleh</a:t>
            </a:r>
            <a:r>
              <a:rPr lang="en-US" dirty="0" smtClean="0"/>
              <a:t> </a:t>
            </a:r>
            <a:r>
              <a:rPr lang="en-US" dirty="0" err="1" smtClean="0"/>
              <a:t>syarat</a:t>
            </a:r>
            <a:r>
              <a:rPr lang="en-US" dirty="0" smtClean="0"/>
              <a:t> </a:t>
            </a:r>
            <a:r>
              <a:rPr lang="en-US" dirty="0" err="1" smtClean="0"/>
              <a:t>pembayaran</a:t>
            </a:r>
            <a:r>
              <a:rPr lang="en-US" dirty="0" smtClean="0"/>
              <a:t> </a:t>
            </a:r>
            <a:r>
              <a:rPr lang="en-US" dirty="0" err="1" smtClean="0"/>
              <a:t>dan</a:t>
            </a:r>
            <a:r>
              <a:rPr lang="en-US" dirty="0" smtClean="0"/>
              <a:t> </a:t>
            </a:r>
            <a:r>
              <a:rPr lang="en-US" dirty="0" err="1" smtClean="0"/>
              <a:t>kecenderungan</a:t>
            </a:r>
            <a:r>
              <a:rPr lang="en-US" dirty="0" smtClean="0"/>
              <a:t> </a:t>
            </a:r>
            <a:r>
              <a:rPr lang="en-US" dirty="0" err="1" smtClean="0"/>
              <a:t>debitur</a:t>
            </a:r>
            <a:r>
              <a:rPr lang="en-US" dirty="0" smtClean="0"/>
              <a:t> </a:t>
            </a:r>
            <a:r>
              <a:rPr lang="en-US" dirty="0" err="1" smtClean="0"/>
              <a:t>untuk</a:t>
            </a:r>
            <a:r>
              <a:rPr lang="en-US" dirty="0" smtClean="0"/>
              <a:t> </a:t>
            </a:r>
            <a:r>
              <a:rPr lang="en-US" dirty="0" err="1" smtClean="0"/>
              <a:t>menepati</a:t>
            </a:r>
            <a:r>
              <a:rPr lang="en-US" dirty="0" smtClean="0"/>
              <a:t> </a:t>
            </a:r>
            <a:r>
              <a:rPr lang="en-US" dirty="0" err="1" smtClean="0"/>
              <a:t>janji</a:t>
            </a:r>
            <a:r>
              <a:rPr lang="en-US" dirty="0" smtClean="0"/>
              <a:t> </a:t>
            </a:r>
            <a:r>
              <a:rPr lang="en-US" dirty="0" err="1" smtClean="0"/>
              <a:t>pembayarannya</a:t>
            </a:r>
            <a:r>
              <a:rPr lang="en-US" dirty="0" smtClean="0"/>
              <a:t>. </a:t>
            </a:r>
            <a:r>
              <a:rPr lang="en-US" dirty="0" err="1" smtClean="0"/>
              <a:t>Apabila</a:t>
            </a:r>
            <a:r>
              <a:rPr lang="en-US" dirty="0" smtClean="0"/>
              <a:t> rata-rata </a:t>
            </a:r>
            <a:r>
              <a:rPr lang="en-US" dirty="0" err="1" smtClean="0"/>
              <a:t>hari</a:t>
            </a:r>
            <a:r>
              <a:rPr lang="en-US" dirty="0" smtClean="0"/>
              <a:t> </a:t>
            </a:r>
            <a:r>
              <a:rPr lang="en-US" dirty="0" err="1" smtClean="0"/>
              <a:t>pengumpulan</a:t>
            </a:r>
            <a:r>
              <a:rPr lang="en-US" dirty="0" smtClean="0"/>
              <a:t> </a:t>
            </a:r>
            <a:r>
              <a:rPr lang="en-US" dirty="0" err="1" smtClean="0"/>
              <a:t>piutang</a:t>
            </a:r>
            <a:r>
              <a:rPr lang="en-US" dirty="0" smtClean="0"/>
              <a:t> </a:t>
            </a:r>
            <a:r>
              <a:rPr lang="en-US" dirty="0" err="1" smtClean="0"/>
              <a:t>lebih</a:t>
            </a:r>
            <a:r>
              <a:rPr lang="en-US" dirty="0" smtClean="0"/>
              <a:t> lama </a:t>
            </a:r>
            <a:r>
              <a:rPr lang="en-US" dirty="0" err="1" smtClean="0"/>
              <a:t>dari</a:t>
            </a:r>
            <a:r>
              <a:rPr lang="en-US" dirty="0" smtClean="0"/>
              <a:t> </a:t>
            </a:r>
            <a:r>
              <a:rPr lang="en-US" dirty="0" err="1" smtClean="0"/>
              <a:t>batas</a:t>
            </a:r>
            <a:r>
              <a:rPr lang="en-US" dirty="0" smtClean="0"/>
              <a:t> </a:t>
            </a:r>
            <a:r>
              <a:rPr lang="en-US" dirty="0" err="1" smtClean="0"/>
              <a:t>pembayaran</a:t>
            </a:r>
            <a:r>
              <a:rPr lang="en-US" dirty="0" smtClean="0"/>
              <a:t>, </a:t>
            </a:r>
            <a:r>
              <a:rPr lang="en-US" dirty="0" err="1" smtClean="0"/>
              <a:t>maka</a:t>
            </a:r>
            <a:r>
              <a:rPr lang="en-US" dirty="0" smtClean="0"/>
              <a:t> </a:t>
            </a:r>
            <a:r>
              <a:rPr lang="en-US" dirty="0" err="1" smtClean="0"/>
              <a:t>cara</a:t>
            </a:r>
            <a:r>
              <a:rPr lang="en-US" dirty="0" smtClean="0"/>
              <a:t> </a:t>
            </a:r>
            <a:r>
              <a:rPr lang="en-US" dirty="0" err="1" smtClean="0"/>
              <a:t>pengumpulan</a:t>
            </a:r>
            <a:r>
              <a:rPr lang="en-US" dirty="0" smtClean="0"/>
              <a:t> </a:t>
            </a:r>
            <a:r>
              <a:rPr lang="en-US" dirty="0" err="1" smtClean="0"/>
              <a:t>piutang</a:t>
            </a:r>
            <a:r>
              <a:rPr lang="en-US" dirty="0" smtClean="0"/>
              <a:t> </a:t>
            </a:r>
            <a:r>
              <a:rPr lang="en-US" dirty="0" err="1" smtClean="0"/>
              <a:t>kurang</a:t>
            </a:r>
            <a:r>
              <a:rPr lang="en-US" dirty="0" smtClean="0"/>
              <a:t> </a:t>
            </a:r>
            <a:r>
              <a:rPr lang="en-US" dirty="0" err="1" smtClean="0"/>
              <a:t>efisien</a:t>
            </a:r>
            <a:r>
              <a:rPr lang="en-US" dirty="0" smtClean="0"/>
              <a:t>.</a:t>
            </a:r>
          </a:p>
          <a:p>
            <a:pPr>
              <a:buNone/>
            </a:pPr>
            <a:endParaRPr lang="en-US" sz="400" b="1" dirty="0" smtClean="0"/>
          </a:p>
          <a:p>
            <a:pPr>
              <a:buNone/>
            </a:pPr>
            <a:r>
              <a:rPr lang="en-US" b="1" dirty="0" err="1" smtClean="0"/>
              <a:t>Jenis-Jenis</a:t>
            </a:r>
            <a:r>
              <a:rPr lang="en-US" b="1" dirty="0" smtClean="0"/>
              <a:t> </a:t>
            </a:r>
            <a:r>
              <a:rPr lang="en-US" b="1" dirty="0" err="1" smtClean="0"/>
              <a:t>Piutang</a:t>
            </a:r>
            <a:endParaRPr lang="en-US" dirty="0" smtClean="0"/>
          </a:p>
          <a:p>
            <a:pPr marL="514350" indent="-514350">
              <a:buAutoNum type="arabicPeriod"/>
            </a:pPr>
            <a:r>
              <a:rPr lang="en-US" dirty="0" err="1" smtClean="0"/>
              <a:t>Piutang</a:t>
            </a:r>
            <a:r>
              <a:rPr lang="en-US" dirty="0" smtClean="0"/>
              <a:t> </a:t>
            </a:r>
            <a:r>
              <a:rPr lang="en-US" dirty="0" err="1" smtClean="0"/>
              <a:t>Dagang</a:t>
            </a:r>
            <a:endParaRPr lang="en-US" dirty="0" smtClean="0"/>
          </a:p>
          <a:p>
            <a:pPr marL="514350" indent="-514350">
              <a:buAutoNum type="arabicPeriod"/>
            </a:pPr>
            <a:r>
              <a:rPr lang="en-US" dirty="0" err="1" smtClean="0"/>
              <a:t>Piutang</a:t>
            </a:r>
            <a:r>
              <a:rPr lang="en-US" dirty="0" smtClean="0"/>
              <a:t> Wesel</a:t>
            </a:r>
          </a:p>
          <a:p>
            <a:pPr marL="514350" indent="-514350">
              <a:buNone/>
            </a:pPr>
            <a:endParaRPr lang="en-US" sz="400" dirty="0" smtClean="0"/>
          </a:p>
          <a:p>
            <a:pPr marL="514350" indent="-514350">
              <a:buNone/>
            </a:pPr>
            <a:r>
              <a:rPr lang="en-US" dirty="0" smtClean="0"/>
              <a:t>II. </a:t>
            </a:r>
            <a:r>
              <a:rPr lang="en-US" b="1" dirty="0" err="1" smtClean="0"/>
              <a:t>Pemantauan</a:t>
            </a:r>
            <a:endParaRPr lang="en-US" b="1" dirty="0" smtClean="0"/>
          </a:p>
          <a:p>
            <a:pPr marL="514350" indent="-514350">
              <a:buNone/>
            </a:pPr>
            <a:r>
              <a:rPr lang="en-US" dirty="0" smtClean="0"/>
              <a:t>     </a:t>
            </a:r>
            <a:r>
              <a:rPr lang="en-US" dirty="0" err="1" smtClean="0"/>
              <a:t>Adalah</a:t>
            </a:r>
            <a:r>
              <a:rPr lang="en-US" dirty="0" smtClean="0"/>
              <a:t> </a:t>
            </a:r>
            <a:r>
              <a:rPr lang="en-US" dirty="0" err="1" smtClean="0"/>
              <a:t>proses</a:t>
            </a:r>
            <a:r>
              <a:rPr lang="en-US" dirty="0" smtClean="0"/>
              <a:t> </a:t>
            </a:r>
            <a:r>
              <a:rPr lang="en-US" dirty="0" err="1" smtClean="0"/>
              <a:t>evaluasi</a:t>
            </a:r>
            <a:r>
              <a:rPr lang="en-US" dirty="0" smtClean="0"/>
              <a:t> </a:t>
            </a:r>
            <a:r>
              <a:rPr lang="en-US" dirty="0" err="1" smtClean="0"/>
              <a:t>kebijakan</a:t>
            </a:r>
            <a:r>
              <a:rPr lang="en-US" dirty="0" smtClean="0"/>
              <a:t> </a:t>
            </a:r>
            <a:r>
              <a:rPr lang="en-US" dirty="0" err="1" smtClean="0"/>
              <a:t>kredit</a:t>
            </a:r>
            <a:r>
              <a:rPr lang="en-US" dirty="0" smtClean="0"/>
              <a:t> yang </a:t>
            </a:r>
            <a:r>
              <a:rPr lang="en-US" dirty="0" err="1" smtClean="0"/>
              <a:t>telah</a:t>
            </a:r>
            <a:r>
              <a:rPr lang="en-US" dirty="0" smtClean="0"/>
              <a:t> </a:t>
            </a:r>
            <a:r>
              <a:rPr lang="en-US" dirty="0" err="1" smtClean="0"/>
              <a:t>dijalankan</a:t>
            </a:r>
            <a:r>
              <a:rPr lang="en-US" dirty="0" smtClean="0"/>
              <a:t>, </a:t>
            </a:r>
            <a:r>
              <a:rPr lang="en-US" dirty="0" err="1" smtClean="0"/>
              <a:t>khususnya</a:t>
            </a:r>
            <a:r>
              <a:rPr lang="en-US" dirty="0" smtClean="0"/>
              <a:t> </a:t>
            </a:r>
            <a:r>
              <a:rPr lang="en-US" dirty="0" err="1" smtClean="0"/>
              <a:t>bila</a:t>
            </a:r>
            <a:r>
              <a:rPr lang="en-US" dirty="0" smtClean="0"/>
              <a:t> </a:t>
            </a:r>
            <a:r>
              <a:rPr lang="en-US" dirty="0" err="1" smtClean="0"/>
              <a:t>terjadi</a:t>
            </a:r>
            <a:r>
              <a:rPr lang="en-US" dirty="0" smtClean="0"/>
              <a:t> </a:t>
            </a:r>
            <a:r>
              <a:rPr lang="en-US" dirty="0" err="1" smtClean="0"/>
              <a:t>perubahan</a:t>
            </a:r>
            <a:r>
              <a:rPr lang="en-US" dirty="0" smtClean="0"/>
              <a:t> </a:t>
            </a:r>
            <a:r>
              <a:rPr lang="en-US" dirty="0" err="1" smtClean="0"/>
              <a:t>pola</a:t>
            </a:r>
            <a:r>
              <a:rPr lang="en-US" dirty="0" smtClean="0"/>
              <a:t> </a:t>
            </a:r>
            <a:r>
              <a:rPr lang="en-US" dirty="0" err="1" smtClean="0"/>
              <a:t>pembayaran</a:t>
            </a:r>
            <a:r>
              <a:rPr lang="en-US" dirty="0" smtClean="0"/>
              <a:t> </a:t>
            </a:r>
            <a:r>
              <a:rPr lang="en-US" dirty="0" err="1" smtClean="0"/>
              <a:t>pada</a:t>
            </a:r>
            <a:r>
              <a:rPr lang="en-US" dirty="0" smtClean="0"/>
              <a:t> </a:t>
            </a:r>
            <a:r>
              <a:rPr lang="en-US" dirty="0" err="1" smtClean="0"/>
              <a:t>pelanggan</a:t>
            </a:r>
            <a:r>
              <a:rPr lang="en-US" dirty="0" smtClean="0"/>
              <a:t>.</a:t>
            </a:r>
          </a:p>
          <a:p>
            <a:pPr marL="514350" indent="-514350">
              <a:buNone/>
            </a:pPr>
            <a:endParaRPr lang="en-US" sz="400" b="1" dirty="0" smtClean="0"/>
          </a:p>
          <a:p>
            <a:pPr marL="514350" indent="-514350">
              <a:buNone/>
            </a:pPr>
            <a:r>
              <a:rPr lang="en-US" b="1" dirty="0" smtClean="0"/>
              <a:t>Hal-</a:t>
            </a:r>
            <a:r>
              <a:rPr lang="en-US" b="1" dirty="0" err="1" smtClean="0"/>
              <a:t>hal</a:t>
            </a:r>
            <a:r>
              <a:rPr lang="en-US" b="1" dirty="0" smtClean="0"/>
              <a:t> yang </a:t>
            </a:r>
            <a:r>
              <a:rPr lang="en-US" b="1" dirty="0" err="1" smtClean="0"/>
              <a:t>perlu</a:t>
            </a:r>
            <a:r>
              <a:rPr lang="en-US" b="1" dirty="0" smtClean="0"/>
              <a:t> </a:t>
            </a:r>
            <a:r>
              <a:rPr lang="en-US" b="1" dirty="0" err="1" smtClean="0"/>
              <a:t>diperhatikan</a:t>
            </a:r>
            <a:r>
              <a:rPr lang="en-US" b="1" dirty="0" smtClean="0"/>
              <a:t> </a:t>
            </a:r>
            <a:r>
              <a:rPr lang="en-US" b="1" dirty="0" err="1" smtClean="0"/>
              <a:t>dalam</a:t>
            </a:r>
            <a:r>
              <a:rPr lang="en-US" b="1" dirty="0" smtClean="0"/>
              <a:t> </a:t>
            </a:r>
            <a:r>
              <a:rPr lang="en-US" b="1" dirty="0" err="1" smtClean="0"/>
              <a:t>pemantauan</a:t>
            </a:r>
            <a:r>
              <a:rPr lang="en-US" b="1" dirty="0" smtClean="0"/>
              <a:t> </a:t>
            </a:r>
            <a:r>
              <a:rPr lang="en-US" b="1" dirty="0" err="1" smtClean="0"/>
              <a:t>Piutang</a:t>
            </a:r>
            <a:r>
              <a:rPr lang="en-US" b="1" dirty="0" smtClean="0"/>
              <a:t>:</a:t>
            </a:r>
          </a:p>
          <a:p>
            <a:pPr marL="514350" indent="-514350">
              <a:buAutoNum type="arabicPeriod"/>
            </a:pPr>
            <a:r>
              <a:rPr lang="en-US" dirty="0" smtClean="0"/>
              <a:t>Tingkat </a:t>
            </a:r>
            <a:r>
              <a:rPr lang="en-US" dirty="0" err="1" smtClean="0"/>
              <a:t>Penjualan</a:t>
            </a:r>
            <a:r>
              <a:rPr lang="en-US" dirty="0" smtClean="0"/>
              <a:t> </a:t>
            </a:r>
            <a:r>
              <a:rPr lang="en-US" dirty="0" err="1" smtClean="0"/>
              <a:t>Harian</a:t>
            </a:r>
            <a:r>
              <a:rPr lang="en-US" dirty="0" smtClean="0"/>
              <a:t> </a:t>
            </a:r>
            <a:r>
              <a:rPr lang="en-US" i="1" dirty="0" smtClean="0"/>
              <a:t>(Day’s Sales Outstanding)</a:t>
            </a:r>
          </a:p>
          <a:p>
            <a:pPr marL="514350" indent="-514350">
              <a:buAutoNum type="arabicPeriod"/>
            </a:pPr>
            <a:r>
              <a:rPr lang="en-US" dirty="0" err="1" smtClean="0"/>
              <a:t>Skedul</a:t>
            </a:r>
            <a:r>
              <a:rPr lang="en-US" dirty="0" smtClean="0"/>
              <a:t> </a:t>
            </a:r>
            <a:r>
              <a:rPr lang="en-US" dirty="0" err="1" smtClean="0"/>
              <a:t>Umur</a:t>
            </a:r>
            <a:r>
              <a:rPr lang="en-US" dirty="0" smtClean="0"/>
              <a:t> </a:t>
            </a:r>
            <a:r>
              <a:rPr lang="en-US" dirty="0" err="1" smtClean="0"/>
              <a:t>Piutang</a:t>
            </a:r>
            <a:r>
              <a:rPr lang="en-US" dirty="0" smtClean="0"/>
              <a:t> </a:t>
            </a:r>
            <a:r>
              <a:rPr lang="en-US" i="1" dirty="0" smtClean="0"/>
              <a:t>(Aging Schedule)</a:t>
            </a:r>
          </a:p>
          <a:p>
            <a:pPr marL="514350" indent="-514350">
              <a:buNone/>
            </a:pPr>
            <a:r>
              <a:rPr lang="en-US" b="1" dirty="0" smtClean="0"/>
              <a:t>III.    ANALISIS PERUBAHAN KEBIJAKAN PIUTANG USAHA</a:t>
            </a:r>
            <a:endParaRPr lang="en-US" dirty="0" smtClean="0"/>
          </a:p>
          <a:p>
            <a:pPr marL="514350" indent="-514350">
              <a:buNone/>
            </a:pPr>
            <a:r>
              <a:rPr lang="en-US" dirty="0" smtClean="0"/>
              <a:t>	</a:t>
            </a:r>
            <a:r>
              <a:rPr lang="en-US" dirty="0" err="1" smtClean="0"/>
              <a:t>Menentukan</a:t>
            </a:r>
            <a:r>
              <a:rPr lang="en-US" dirty="0" smtClean="0"/>
              <a:t> </a:t>
            </a:r>
            <a:r>
              <a:rPr lang="en-US" dirty="0" err="1" smtClean="0"/>
              <a:t>apakah</a:t>
            </a:r>
            <a:r>
              <a:rPr lang="en-US" dirty="0" smtClean="0"/>
              <a:t> </a:t>
            </a:r>
            <a:r>
              <a:rPr lang="en-US" dirty="0" err="1" smtClean="0"/>
              <a:t>syarat</a:t>
            </a:r>
            <a:r>
              <a:rPr lang="en-US" dirty="0" smtClean="0"/>
              <a:t> </a:t>
            </a:r>
            <a:r>
              <a:rPr lang="en-US" dirty="0" err="1" smtClean="0"/>
              <a:t>kredit</a:t>
            </a:r>
            <a:r>
              <a:rPr lang="en-US" dirty="0" smtClean="0"/>
              <a:t> yang </a:t>
            </a:r>
            <a:r>
              <a:rPr lang="en-US" dirty="0" err="1" smtClean="0"/>
              <a:t>berlaku</a:t>
            </a:r>
            <a:r>
              <a:rPr lang="en-US" dirty="0" smtClean="0"/>
              <a:t> </a:t>
            </a:r>
            <a:r>
              <a:rPr lang="en-US" dirty="0" err="1" smtClean="0"/>
              <a:t>saat</a:t>
            </a:r>
            <a:r>
              <a:rPr lang="en-US" dirty="0" smtClean="0"/>
              <a:t> </a:t>
            </a:r>
            <a:r>
              <a:rPr lang="en-US" dirty="0" err="1" smtClean="0"/>
              <a:t>ini</a:t>
            </a:r>
            <a:r>
              <a:rPr lang="en-US" dirty="0" smtClean="0"/>
              <a:t> </a:t>
            </a:r>
            <a:r>
              <a:rPr lang="en-US" dirty="0" err="1" smtClean="0"/>
              <a:t>perlu</a:t>
            </a:r>
            <a:r>
              <a:rPr lang="en-US" dirty="0" smtClean="0"/>
              <a:t> </a:t>
            </a:r>
            <a:r>
              <a:rPr lang="en-US" dirty="0" err="1" smtClean="0"/>
              <a:t>diubah</a:t>
            </a:r>
            <a:r>
              <a:rPr lang="id-ID" dirty="0" smtClean="0"/>
              <a:t>, </a:t>
            </a:r>
            <a:r>
              <a:rPr lang="en-US" dirty="0" err="1" smtClean="0"/>
              <a:t>dengan</a:t>
            </a:r>
            <a:r>
              <a:rPr lang="en-US" dirty="0" smtClean="0"/>
              <a:t> </a:t>
            </a:r>
            <a:r>
              <a:rPr lang="en-US" dirty="0" err="1" smtClean="0"/>
              <a:t>Alat</a:t>
            </a:r>
            <a:r>
              <a:rPr lang="en-US" dirty="0" smtClean="0"/>
              <a:t> </a:t>
            </a:r>
            <a:r>
              <a:rPr lang="en-US" dirty="0" err="1" smtClean="0"/>
              <a:t>analisis</a:t>
            </a:r>
            <a:r>
              <a:rPr lang="en-US" dirty="0" smtClean="0"/>
              <a:t>:</a:t>
            </a:r>
          </a:p>
          <a:p>
            <a:pPr marL="514350" indent="-514350">
              <a:buAutoNum type="arabicPeriod"/>
            </a:pPr>
            <a:r>
              <a:rPr lang="en-US" dirty="0" err="1" smtClean="0"/>
              <a:t>Investasi</a:t>
            </a:r>
            <a:r>
              <a:rPr lang="en-US" dirty="0" smtClean="0"/>
              <a:t> rata-rata </a:t>
            </a:r>
            <a:r>
              <a:rPr lang="en-US" dirty="0" err="1" smtClean="0"/>
              <a:t>dalam</a:t>
            </a:r>
            <a:r>
              <a:rPr lang="en-US" dirty="0" smtClean="0"/>
              <a:t> </a:t>
            </a:r>
            <a:r>
              <a:rPr lang="en-US" dirty="0" err="1" smtClean="0"/>
              <a:t>piutang</a:t>
            </a:r>
            <a:r>
              <a:rPr lang="en-US" dirty="0" smtClean="0"/>
              <a:t> (</a:t>
            </a:r>
            <a:r>
              <a:rPr lang="en-US" i="1" dirty="0" smtClean="0"/>
              <a:t>average investment</a:t>
            </a:r>
            <a:r>
              <a:rPr lang="en-US" dirty="0" smtClean="0"/>
              <a:t>).                                               </a:t>
            </a:r>
            <a:r>
              <a:rPr lang="en-US" b="1" i="1" dirty="0" smtClean="0"/>
              <a:t>Average investment  </a:t>
            </a:r>
            <a:r>
              <a:rPr lang="en-US" b="1" dirty="0" smtClean="0"/>
              <a:t>=</a:t>
            </a:r>
            <a:r>
              <a:rPr lang="en-US" b="1" i="1" dirty="0" smtClean="0"/>
              <a:t>Total cost of sales /  Receivable turnover</a:t>
            </a:r>
          </a:p>
          <a:p>
            <a:pPr marL="514350" indent="-514350">
              <a:buFont typeface="Wingdings 2"/>
              <a:buAutoNum type="arabicPeriod"/>
            </a:pPr>
            <a:r>
              <a:rPr lang="en-US" dirty="0" err="1" smtClean="0"/>
              <a:t>Perputaran</a:t>
            </a:r>
            <a:r>
              <a:rPr lang="en-US" dirty="0" smtClean="0"/>
              <a:t> </a:t>
            </a:r>
            <a:r>
              <a:rPr lang="en-US" dirty="0" err="1" smtClean="0"/>
              <a:t>Piutang</a:t>
            </a:r>
            <a:r>
              <a:rPr lang="en-US" dirty="0" smtClean="0"/>
              <a:t>. </a:t>
            </a:r>
            <a:r>
              <a:rPr lang="en-US" b="1" i="1" dirty="0" smtClean="0"/>
              <a:t>Receivable turn over </a:t>
            </a:r>
            <a:r>
              <a:rPr lang="en-US" b="1" dirty="0" smtClean="0"/>
              <a:t>= 360 </a:t>
            </a:r>
            <a:r>
              <a:rPr lang="en-US" b="1" dirty="0" err="1" smtClean="0"/>
              <a:t>hari</a:t>
            </a:r>
            <a:r>
              <a:rPr lang="en-US" b="1" dirty="0" smtClean="0"/>
              <a:t> / </a:t>
            </a:r>
            <a:r>
              <a:rPr lang="en-US" b="1" dirty="0" err="1" smtClean="0"/>
              <a:t>Periode</a:t>
            </a:r>
            <a:r>
              <a:rPr lang="en-US" b="1" dirty="0" smtClean="0"/>
              <a:t> </a:t>
            </a:r>
            <a:r>
              <a:rPr lang="en-US" b="1" dirty="0" err="1" smtClean="0"/>
              <a:t>Kredit</a:t>
            </a:r>
            <a:endParaRPr lang="en-US" b="1" dirty="0" smtClean="0"/>
          </a:p>
          <a:p>
            <a:pPr marL="514350" indent="-514350">
              <a:buFont typeface="Wingdings 2"/>
              <a:buAutoNum type="arabicPeriod"/>
            </a:pPr>
            <a:r>
              <a:rPr lang="en-US" dirty="0" err="1" smtClean="0"/>
              <a:t>Biaya</a:t>
            </a:r>
            <a:r>
              <a:rPr lang="en-US" dirty="0" smtClean="0"/>
              <a:t> </a:t>
            </a:r>
            <a:r>
              <a:rPr lang="en-US" dirty="0" err="1" smtClean="0"/>
              <a:t>tambahan</a:t>
            </a:r>
            <a:r>
              <a:rPr lang="en-US" dirty="0" smtClean="0"/>
              <a:t> </a:t>
            </a:r>
            <a:r>
              <a:rPr lang="en-US" dirty="0" err="1" smtClean="0"/>
              <a:t>investasi</a:t>
            </a:r>
            <a:r>
              <a:rPr lang="en-US" dirty="0" smtClean="0"/>
              <a:t> (</a:t>
            </a:r>
            <a:r>
              <a:rPr lang="en-US" i="1" dirty="0" smtClean="0"/>
              <a:t>cost of marginal investment</a:t>
            </a:r>
            <a:r>
              <a:rPr lang="en-US" dirty="0" smtClean="0"/>
              <a:t>)                                                     </a:t>
            </a:r>
            <a:r>
              <a:rPr lang="en-US" b="1" i="1" dirty="0" smtClean="0"/>
              <a:t>Cost Marginal Investment = Rate of return x Marginal investment</a:t>
            </a:r>
            <a:endParaRPr lang="en-US" dirty="0" smtClean="0"/>
          </a:p>
          <a:p>
            <a:pPr marL="514350" indent="-514350">
              <a:buFont typeface="Wingdings 2"/>
              <a:buAutoNum type="arabicPeriod"/>
            </a:pPr>
            <a:r>
              <a:rPr lang="en-US" i="1" dirty="0" smtClean="0"/>
              <a:t>Cost of bad debt </a:t>
            </a:r>
            <a:r>
              <a:rPr lang="en-US" dirty="0" smtClean="0"/>
              <a:t>(</a:t>
            </a:r>
            <a:r>
              <a:rPr lang="en-US" dirty="0" err="1" smtClean="0"/>
              <a:t>biaya</a:t>
            </a:r>
            <a:r>
              <a:rPr lang="en-US" dirty="0" smtClean="0"/>
              <a:t> </a:t>
            </a:r>
            <a:r>
              <a:rPr lang="en-US" dirty="0" err="1" smtClean="0"/>
              <a:t>piutang</a:t>
            </a:r>
            <a:r>
              <a:rPr lang="en-US" dirty="0" smtClean="0"/>
              <a:t> </a:t>
            </a:r>
            <a:r>
              <a:rPr lang="en-US" dirty="0" err="1" smtClean="0"/>
              <a:t>ragu-ragu</a:t>
            </a:r>
            <a:r>
              <a:rPr lang="en-US" dirty="0" smtClean="0"/>
              <a:t> </a:t>
            </a:r>
            <a:r>
              <a:rPr lang="en-US" dirty="0" err="1" smtClean="0"/>
              <a:t>atau</a:t>
            </a:r>
            <a:r>
              <a:rPr lang="en-US" dirty="0" smtClean="0"/>
              <a:t> </a:t>
            </a:r>
            <a:r>
              <a:rPr lang="en-US" dirty="0" err="1" smtClean="0"/>
              <a:t>piutang</a:t>
            </a:r>
            <a:r>
              <a:rPr lang="en-US" dirty="0" smtClean="0"/>
              <a:t> </a:t>
            </a:r>
            <a:r>
              <a:rPr lang="en-US" dirty="0" err="1" smtClean="0"/>
              <a:t>tak</a:t>
            </a:r>
            <a:r>
              <a:rPr lang="en-US" dirty="0" smtClean="0"/>
              <a:t> </a:t>
            </a:r>
            <a:r>
              <a:rPr lang="en-US" dirty="0" err="1" smtClean="0"/>
              <a:t>tertagih</a:t>
            </a:r>
            <a:r>
              <a:rPr lang="en-US" dirty="0" smtClean="0"/>
              <a:t>).                                  </a:t>
            </a:r>
            <a:r>
              <a:rPr lang="en-US" b="1" i="1" dirty="0" smtClean="0"/>
              <a:t>Cost of bad debt </a:t>
            </a:r>
            <a:r>
              <a:rPr lang="en-US" b="1" dirty="0" smtClean="0"/>
              <a:t>= </a:t>
            </a:r>
            <a:r>
              <a:rPr lang="en-US" b="1" dirty="0" err="1" smtClean="0"/>
              <a:t>Persentase</a:t>
            </a:r>
            <a:r>
              <a:rPr lang="en-US" b="1" dirty="0" smtClean="0"/>
              <a:t> </a:t>
            </a:r>
            <a:r>
              <a:rPr lang="en-US" b="1" dirty="0" err="1" smtClean="0"/>
              <a:t>piutang</a:t>
            </a:r>
            <a:r>
              <a:rPr lang="en-US" b="1" dirty="0" smtClean="0"/>
              <a:t> </a:t>
            </a:r>
            <a:r>
              <a:rPr lang="en-US" b="1" dirty="0" err="1" smtClean="0"/>
              <a:t>ragu-ragu</a:t>
            </a:r>
            <a:r>
              <a:rPr lang="en-US" b="1" dirty="0" smtClean="0"/>
              <a:t> x </a:t>
            </a:r>
            <a:r>
              <a:rPr lang="en-US" b="1" dirty="0" err="1" smtClean="0"/>
              <a:t>penjualan</a:t>
            </a:r>
            <a:endParaRPr lang="en-US" b="1" dirty="0" smtClean="0"/>
          </a:p>
          <a:p>
            <a:pPr marL="514350" indent="-514350">
              <a:buFont typeface="Wingdings 2"/>
              <a:buAutoNum type="arabicPeriod"/>
            </a:pPr>
            <a:r>
              <a:rPr lang="en-US" i="1" dirty="0" smtClean="0"/>
              <a:t>Cost of cash discount.                                                                                                       </a:t>
            </a:r>
            <a:r>
              <a:rPr lang="en-US" b="1" i="1" dirty="0" smtClean="0"/>
              <a:t>Cost of cash discount </a:t>
            </a:r>
            <a:r>
              <a:rPr lang="en-US" b="1" dirty="0" smtClean="0"/>
              <a:t>= </a:t>
            </a:r>
            <a:r>
              <a:rPr lang="en-US" b="1" dirty="0" err="1" smtClean="0"/>
              <a:t>Persentase</a:t>
            </a:r>
            <a:r>
              <a:rPr lang="en-US" b="1" dirty="0" smtClean="0"/>
              <a:t> </a:t>
            </a:r>
            <a:r>
              <a:rPr lang="en-US" b="1" i="1" dirty="0" smtClean="0"/>
              <a:t>cash discount </a:t>
            </a:r>
            <a:r>
              <a:rPr lang="en-US" b="1" dirty="0" smtClean="0"/>
              <a:t>x </a:t>
            </a:r>
            <a:r>
              <a:rPr lang="en-US" b="1" dirty="0" err="1" smtClean="0"/>
              <a:t>Penjualan</a:t>
            </a:r>
            <a:r>
              <a:rPr lang="en-US" b="1" dirty="0" smtClean="0"/>
              <a:t> </a:t>
            </a:r>
            <a:r>
              <a:rPr lang="en-US" b="1" dirty="0" err="1" smtClean="0"/>
              <a:t>dalam</a:t>
            </a:r>
            <a:r>
              <a:rPr lang="en-US" b="1" dirty="0" smtClean="0"/>
              <a:t> </a:t>
            </a:r>
            <a:r>
              <a:rPr lang="en-US" b="1" dirty="0" err="1" smtClean="0"/>
              <a:t>periode</a:t>
            </a:r>
            <a:r>
              <a:rPr lang="en-US" b="1" dirty="0" smtClean="0"/>
              <a:t> </a:t>
            </a:r>
            <a:r>
              <a:rPr lang="en-US" b="1" dirty="0" err="1" smtClean="0"/>
              <a:t>tersebut</a:t>
            </a:r>
            <a:endParaRPr lang="en-US" dirty="0" smtClean="0"/>
          </a:p>
          <a:p>
            <a:pPr marL="514350" indent="-514350">
              <a:buFont typeface="Wingdings 2"/>
              <a:buAutoNum type="arabicPeriod"/>
            </a:pPr>
            <a:endParaRPr lang="en-US" dirty="0" smtClean="0"/>
          </a:p>
          <a:p>
            <a:pPr marL="514350" indent="-514350">
              <a:buAutoNum type="arabicPeriod"/>
            </a:pPr>
            <a:endParaRPr lang="en-US" dirty="0" smtClean="0"/>
          </a:p>
          <a:p>
            <a:pPr marL="514350" indent="-514350">
              <a:buNone/>
            </a:pPr>
            <a:endParaRPr lang="en-US" dirty="0" smtClean="0"/>
          </a:p>
          <a:p>
            <a:pPr marL="514350" indent="-514350">
              <a:buNone/>
            </a:pPr>
            <a:endParaRPr lang="en-US" dirty="0" smtClean="0"/>
          </a:p>
          <a:p>
            <a:pPr marL="514350" indent="-514350">
              <a:buNone/>
            </a:pPr>
            <a:endParaRPr lang="en-US" i="1" dirty="0" smtClean="0"/>
          </a:p>
          <a:p>
            <a:pPr marL="514350" indent="-514350">
              <a:buAutoNum type="arabicPeriod"/>
            </a:pPr>
            <a:endParaRPr lang="en-US" b="1" dirty="0"/>
          </a:p>
        </p:txBody>
      </p:sp>
      <p:sp>
        <p:nvSpPr>
          <p:cNvPr id="4" name="Title 1"/>
          <p:cNvSpPr>
            <a:spLocks noGrp="1"/>
          </p:cNvSpPr>
          <p:nvPr>
            <p:ph type="title"/>
          </p:nvPr>
        </p:nvSpPr>
        <p:spPr>
          <a:xfrm>
            <a:off x="457200" y="320040"/>
            <a:ext cx="7239000" cy="746760"/>
          </a:xfrm>
        </p:spPr>
        <p:txBody>
          <a:bodyPr/>
          <a:lstStyle/>
          <a:p>
            <a:pPr algn="ctr"/>
            <a:r>
              <a:rPr lang="en-US" dirty="0" smtClean="0"/>
              <a:t>MANAJEMEN PIUTANG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pPr algn="ctr"/>
            <a:r>
              <a:rPr lang="id-ID" sz="4000" cap="none" dirty="0" smtClean="0"/>
              <a:t>MODAL KERJA</a:t>
            </a:r>
            <a:endParaRPr lang="en-US" cap="none" dirty="0"/>
          </a:p>
        </p:txBody>
      </p:sp>
      <p:sp>
        <p:nvSpPr>
          <p:cNvPr id="3" name="Content Placeholder 2"/>
          <p:cNvSpPr>
            <a:spLocks noGrp="1"/>
          </p:cNvSpPr>
          <p:nvPr>
            <p:ph idx="1"/>
          </p:nvPr>
        </p:nvSpPr>
        <p:spPr>
          <a:xfrm>
            <a:off x="457200" y="1219200"/>
            <a:ext cx="7239000" cy="5236536"/>
          </a:xfrm>
        </p:spPr>
        <p:txBody>
          <a:bodyPr>
            <a:normAutofit lnSpcReduction="10000"/>
          </a:bodyPr>
          <a:lstStyle/>
          <a:p>
            <a:pPr>
              <a:buNone/>
            </a:pPr>
            <a:r>
              <a:rPr lang="id-ID" b="1" dirty="0" smtClean="0"/>
              <a:t>Kategori Modal Kerja:</a:t>
            </a:r>
            <a:endParaRPr lang="en-US" dirty="0" smtClean="0"/>
          </a:p>
          <a:p>
            <a:pPr marL="514350" indent="-514350">
              <a:buAutoNum type="arabicPeriod"/>
            </a:pPr>
            <a:r>
              <a:rPr lang="id-ID" dirty="0" smtClean="0"/>
              <a:t>Modal Kerja Kotor (gross working capital)</a:t>
            </a:r>
            <a:endParaRPr lang="en-US" dirty="0" smtClean="0"/>
          </a:p>
          <a:p>
            <a:pPr marL="514350" indent="-514350">
              <a:buAutoNum type="arabicPeriod"/>
            </a:pPr>
            <a:r>
              <a:rPr lang="id-ID" dirty="0" smtClean="0"/>
              <a:t>Modal kerja bersih (net working capital)</a:t>
            </a:r>
            <a:endParaRPr lang="en-US" dirty="0" smtClean="0"/>
          </a:p>
          <a:p>
            <a:pPr marL="514350" indent="-514350">
              <a:buNone/>
            </a:pPr>
            <a:r>
              <a:rPr lang="id-ID" sz="2000" dirty="0" smtClean="0"/>
              <a:t>Kedua modal kerja tersebut harus dikelola secara profesional agar bisnis dapat berjalan dengan lancar</a:t>
            </a:r>
            <a:endParaRPr lang="en-US" sz="2000" dirty="0" smtClean="0"/>
          </a:p>
          <a:p>
            <a:pPr>
              <a:buNone/>
            </a:pPr>
            <a:r>
              <a:rPr lang="id-ID" b="1" dirty="0" smtClean="0"/>
              <a:t>Fungsi Modal Kerja:</a:t>
            </a:r>
            <a:endParaRPr lang="en-US" dirty="0" smtClean="0"/>
          </a:p>
          <a:p>
            <a:pPr marL="514350" lvl="0" indent="-514350">
              <a:buAutoNum type="arabicPeriod"/>
            </a:pPr>
            <a:r>
              <a:rPr lang="id-ID" dirty="0" smtClean="0"/>
              <a:t>Membiaya kegiatan produksi</a:t>
            </a:r>
            <a:endParaRPr lang="en-US" dirty="0" smtClean="0"/>
          </a:p>
          <a:p>
            <a:pPr marL="514350" lvl="0" indent="-514350">
              <a:buAutoNum type="arabicPeriod"/>
            </a:pPr>
            <a:r>
              <a:rPr lang="id-ID" dirty="0" smtClean="0"/>
              <a:t>Membiaya kegiatan penjualan</a:t>
            </a:r>
            <a:endParaRPr lang="en-US" dirty="0" smtClean="0"/>
          </a:p>
          <a:p>
            <a:pPr marL="514350" lvl="0" indent="-514350">
              <a:buAutoNum type="arabicPeriod"/>
            </a:pPr>
            <a:r>
              <a:rPr lang="id-ID" dirty="0" smtClean="0"/>
              <a:t>Membiaya kegiatan administrasi</a:t>
            </a:r>
            <a:endParaRPr lang="en-US" dirty="0" smtClean="0"/>
          </a:p>
          <a:p>
            <a:pPr marL="514350" lvl="0" indent="-514350">
              <a:buAutoNum type="arabicPeriod"/>
            </a:pPr>
            <a:r>
              <a:rPr lang="id-ID" dirty="0" smtClean="0"/>
              <a:t>Membayar beban bunga</a:t>
            </a:r>
            <a:endParaRPr lang="en-US" dirty="0" smtClean="0"/>
          </a:p>
          <a:p>
            <a:pPr marL="514350" lvl="0" indent="-514350">
              <a:buAutoNum type="arabicPeriod"/>
            </a:pPr>
            <a:r>
              <a:rPr lang="id-ID" dirty="0" smtClean="0"/>
              <a:t>Membayar beban pajak</a:t>
            </a:r>
            <a:endParaRPr lang="en-US" dirty="0" smtClean="0"/>
          </a:p>
          <a:p>
            <a:pPr marL="514350" lvl="0" indent="-514350">
              <a:buNone/>
            </a:pPr>
            <a:r>
              <a:rPr lang="id-ID" sz="2000" dirty="0" smtClean="0"/>
              <a:t>Kelima kegiatan diatas membutuhkan modal yang memadai</a:t>
            </a:r>
            <a:endParaRPr lang="en-US" sz="2000" dirty="0" smtClean="0"/>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pPr algn="ctr"/>
            <a:r>
              <a:rPr lang="id-ID" dirty="0" smtClean="0"/>
              <a:t>Manajemen Persediaan</a:t>
            </a:r>
            <a:endParaRPr lang="en-US" dirty="0"/>
          </a:p>
        </p:txBody>
      </p:sp>
      <p:sp>
        <p:nvSpPr>
          <p:cNvPr id="3" name="Content Placeholder 2"/>
          <p:cNvSpPr>
            <a:spLocks noGrp="1"/>
          </p:cNvSpPr>
          <p:nvPr>
            <p:ph idx="1"/>
          </p:nvPr>
        </p:nvSpPr>
        <p:spPr>
          <a:xfrm>
            <a:off x="457200" y="1143000"/>
            <a:ext cx="7239000" cy="5312736"/>
          </a:xfrm>
        </p:spPr>
        <p:txBody>
          <a:bodyPr>
            <a:normAutofit fontScale="70000" lnSpcReduction="20000"/>
          </a:bodyPr>
          <a:lstStyle/>
          <a:p>
            <a:r>
              <a:rPr lang="en-US" b="1" u="sng" dirty="0" err="1" smtClean="0"/>
              <a:t>Manajemen</a:t>
            </a:r>
            <a:r>
              <a:rPr lang="en-US" b="1" u="sng" dirty="0" smtClean="0"/>
              <a:t> </a:t>
            </a:r>
            <a:r>
              <a:rPr lang="en-US" b="1" u="sng" dirty="0" err="1" smtClean="0"/>
              <a:t>Persediaan</a:t>
            </a:r>
            <a:r>
              <a:rPr lang="en-US" b="1" u="sng" dirty="0" smtClean="0"/>
              <a:t>:</a:t>
            </a:r>
            <a:r>
              <a:rPr lang="en-US" dirty="0" smtClean="0"/>
              <a:t> </a:t>
            </a:r>
            <a:r>
              <a:rPr lang="en-US" dirty="0" err="1" smtClean="0"/>
              <a:t>adalah</a:t>
            </a:r>
            <a:r>
              <a:rPr lang="en-US" dirty="0" smtClean="0"/>
              <a:t> </a:t>
            </a:r>
            <a:r>
              <a:rPr lang="en-US" dirty="0" err="1" smtClean="0"/>
              <a:t>perencanaan</a:t>
            </a:r>
            <a:r>
              <a:rPr lang="en-US" dirty="0" smtClean="0"/>
              <a:t>, </a:t>
            </a:r>
            <a:r>
              <a:rPr lang="en-US" dirty="0" err="1" smtClean="0"/>
              <a:t>pengorganisasian</a:t>
            </a:r>
            <a:r>
              <a:rPr lang="en-US" dirty="0" smtClean="0"/>
              <a:t>, </a:t>
            </a:r>
            <a:r>
              <a:rPr lang="en-US" dirty="0" err="1" smtClean="0"/>
              <a:t>pelaksanaan</a:t>
            </a:r>
            <a:r>
              <a:rPr lang="en-US" dirty="0" smtClean="0"/>
              <a:t> </a:t>
            </a:r>
            <a:r>
              <a:rPr lang="en-US" dirty="0" err="1" smtClean="0"/>
              <a:t>dan</a:t>
            </a:r>
            <a:r>
              <a:rPr lang="en-US" dirty="0" smtClean="0"/>
              <a:t> </a:t>
            </a:r>
            <a:r>
              <a:rPr lang="en-US" dirty="0" err="1" smtClean="0"/>
              <a:t>pengendalian</a:t>
            </a:r>
            <a:r>
              <a:rPr lang="en-US" dirty="0" smtClean="0"/>
              <a:t> </a:t>
            </a:r>
            <a:r>
              <a:rPr lang="en-US" dirty="0" err="1" smtClean="0"/>
              <a:t>persediaan</a:t>
            </a:r>
            <a:r>
              <a:rPr lang="en-US" dirty="0" smtClean="0"/>
              <a:t> </a:t>
            </a:r>
            <a:r>
              <a:rPr lang="en-US" dirty="0" err="1" smtClean="0"/>
              <a:t>untuk</a:t>
            </a:r>
            <a:r>
              <a:rPr lang="en-US" dirty="0" smtClean="0"/>
              <a:t> </a:t>
            </a:r>
            <a:r>
              <a:rPr lang="en-US" dirty="0" err="1" smtClean="0"/>
              <a:t>kelancaran</a:t>
            </a:r>
            <a:r>
              <a:rPr lang="en-US" dirty="0" smtClean="0"/>
              <a:t> </a:t>
            </a:r>
            <a:r>
              <a:rPr lang="en-US" dirty="0" err="1" smtClean="0"/>
              <a:t>proses</a:t>
            </a:r>
            <a:r>
              <a:rPr lang="en-US" dirty="0" smtClean="0"/>
              <a:t> </a:t>
            </a:r>
            <a:r>
              <a:rPr lang="en-US" dirty="0" err="1" smtClean="0"/>
              <a:t>produksi</a:t>
            </a:r>
            <a:r>
              <a:rPr lang="en-US" dirty="0" smtClean="0"/>
              <a:t>, </a:t>
            </a:r>
            <a:r>
              <a:rPr lang="en-US" dirty="0" err="1" smtClean="0"/>
              <a:t>proses</a:t>
            </a:r>
            <a:r>
              <a:rPr lang="en-US" dirty="0" smtClean="0"/>
              <a:t> </a:t>
            </a:r>
            <a:r>
              <a:rPr lang="en-US" dirty="0" err="1" smtClean="0"/>
              <a:t>dagang</a:t>
            </a:r>
            <a:r>
              <a:rPr lang="en-US" dirty="0" smtClean="0"/>
              <a:t> </a:t>
            </a:r>
            <a:r>
              <a:rPr lang="en-US" dirty="0" err="1" smtClean="0"/>
              <a:t>dan</a:t>
            </a:r>
            <a:r>
              <a:rPr lang="en-US" dirty="0" smtClean="0"/>
              <a:t> </a:t>
            </a:r>
            <a:r>
              <a:rPr lang="en-US" dirty="0" err="1" smtClean="0"/>
              <a:t>investasi</a:t>
            </a:r>
            <a:endParaRPr lang="en-US" dirty="0" smtClean="0"/>
          </a:p>
          <a:p>
            <a:r>
              <a:rPr lang="id-ID" b="1" u="sng" dirty="0" smtClean="0"/>
              <a:t>Definisi</a:t>
            </a:r>
            <a:r>
              <a:rPr lang="id-ID" b="1" dirty="0" smtClean="0"/>
              <a:t> Persediaan</a:t>
            </a:r>
            <a:r>
              <a:rPr lang="en-US" b="1" dirty="0" smtClean="0"/>
              <a:t>:</a:t>
            </a:r>
            <a:r>
              <a:rPr lang="en-US" dirty="0" smtClean="0"/>
              <a:t> </a:t>
            </a:r>
            <a:r>
              <a:rPr lang="en-US" dirty="0" err="1" smtClean="0"/>
              <a:t>Adalah</a:t>
            </a:r>
            <a:r>
              <a:rPr lang="en-US" dirty="0" smtClean="0"/>
              <a:t> </a:t>
            </a:r>
            <a:r>
              <a:rPr lang="id-ID" dirty="0" smtClean="0"/>
              <a:t>simpanan material yang berupa bahan mentah, barang dalam proses dan barang jadi.</a:t>
            </a:r>
            <a:endParaRPr lang="en-US" dirty="0" smtClean="0"/>
          </a:p>
          <a:p>
            <a:r>
              <a:rPr lang="id-ID" b="1" u="sng" dirty="0" smtClean="0"/>
              <a:t>Pengendalian persediaan</a:t>
            </a:r>
            <a:r>
              <a:rPr lang="id-ID" dirty="0" smtClean="0"/>
              <a:t>: aktivitas mempertahankan jumlah persediaan pada tingkat yang dikehendaki.</a:t>
            </a:r>
            <a:endParaRPr lang="en-US" dirty="0" smtClean="0"/>
          </a:p>
          <a:p>
            <a:r>
              <a:rPr lang="en-US" b="1" dirty="0" err="1" smtClean="0"/>
              <a:t>Macam-macam</a:t>
            </a:r>
            <a:r>
              <a:rPr lang="en-US" b="1" dirty="0" smtClean="0"/>
              <a:t> </a:t>
            </a:r>
            <a:r>
              <a:rPr lang="en-US" b="1" dirty="0" err="1" smtClean="0"/>
              <a:t>Persediaan</a:t>
            </a:r>
            <a:r>
              <a:rPr lang="en-US" b="1" dirty="0" smtClean="0"/>
              <a:t> </a:t>
            </a:r>
            <a:r>
              <a:rPr lang="en-US" b="1" dirty="0" err="1" smtClean="0"/>
              <a:t>dalam</a:t>
            </a:r>
            <a:r>
              <a:rPr lang="en-US" b="1" dirty="0" smtClean="0"/>
              <a:t> </a:t>
            </a:r>
            <a:r>
              <a:rPr lang="en-US" b="1" dirty="0" err="1" smtClean="0"/>
              <a:t>perusahaan</a:t>
            </a:r>
            <a:r>
              <a:rPr lang="en-US" b="1" dirty="0" smtClean="0"/>
              <a:t> </a:t>
            </a:r>
            <a:r>
              <a:rPr lang="en-US" b="1" dirty="0" err="1" smtClean="0"/>
              <a:t>manufactur</a:t>
            </a:r>
            <a:r>
              <a:rPr lang="en-US" b="1" dirty="0" smtClean="0"/>
              <a:t>:</a:t>
            </a:r>
            <a:endParaRPr lang="en-US" dirty="0" smtClean="0"/>
          </a:p>
          <a:p>
            <a:pPr marL="514350" lvl="0" indent="-514350">
              <a:buAutoNum type="arabicPeriod"/>
            </a:pPr>
            <a:r>
              <a:rPr lang="en-US" dirty="0" err="1" smtClean="0"/>
              <a:t>Persediaan</a:t>
            </a:r>
            <a:r>
              <a:rPr lang="en-US" dirty="0" smtClean="0"/>
              <a:t> </a:t>
            </a:r>
            <a:r>
              <a:rPr lang="en-US" dirty="0" err="1" smtClean="0"/>
              <a:t>bahan</a:t>
            </a:r>
            <a:r>
              <a:rPr lang="en-US" dirty="0" smtClean="0"/>
              <a:t> </a:t>
            </a:r>
            <a:r>
              <a:rPr lang="en-US" dirty="0" err="1" smtClean="0"/>
              <a:t>baku</a:t>
            </a:r>
            <a:endParaRPr lang="en-US" dirty="0" smtClean="0"/>
          </a:p>
          <a:p>
            <a:pPr marL="514350" indent="-514350">
              <a:buFont typeface="Wingdings 2"/>
              <a:buAutoNum type="arabicPeriod"/>
            </a:pPr>
            <a:r>
              <a:rPr lang="en-US" dirty="0" err="1" smtClean="0"/>
              <a:t>Persediaan</a:t>
            </a:r>
            <a:r>
              <a:rPr lang="en-US" dirty="0" smtClean="0"/>
              <a:t> </a:t>
            </a:r>
            <a:r>
              <a:rPr lang="en-US" dirty="0" err="1" smtClean="0"/>
              <a:t>barang</a:t>
            </a:r>
            <a:r>
              <a:rPr lang="en-US" dirty="0" smtClean="0"/>
              <a:t> </a:t>
            </a:r>
            <a:r>
              <a:rPr lang="en-US" dirty="0" err="1" smtClean="0"/>
              <a:t>dalam</a:t>
            </a:r>
            <a:r>
              <a:rPr lang="en-US" dirty="0" smtClean="0"/>
              <a:t> </a:t>
            </a:r>
            <a:r>
              <a:rPr lang="en-US" dirty="0" err="1" smtClean="0"/>
              <a:t>proses</a:t>
            </a:r>
            <a:endParaRPr lang="en-US" dirty="0" smtClean="0"/>
          </a:p>
          <a:p>
            <a:pPr marL="514350" indent="-514350">
              <a:buFont typeface="Wingdings 2"/>
              <a:buAutoNum type="arabicPeriod"/>
            </a:pPr>
            <a:r>
              <a:rPr lang="en-US" dirty="0" err="1" smtClean="0"/>
              <a:t>Persediaan</a:t>
            </a:r>
            <a:r>
              <a:rPr lang="en-US" dirty="0" smtClean="0"/>
              <a:t> </a:t>
            </a:r>
            <a:r>
              <a:rPr lang="en-US" dirty="0" err="1" smtClean="0"/>
              <a:t>barang</a:t>
            </a:r>
            <a:r>
              <a:rPr lang="en-US" dirty="0" smtClean="0"/>
              <a:t> </a:t>
            </a:r>
            <a:r>
              <a:rPr lang="en-US" dirty="0" err="1" smtClean="0"/>
              <a:t>jadi</a:t>
            </a:r>
            <a:endParaRPr lang="en-US" dirty="0" smtClean="0"/>
          </a:p>
          <a:p>
            <a:pPr marL="514350" indent="-514350">
              <a:buFont typeface="Wingdings 2"/>
              <a:buAutoNum type="arabicPeriod"/>
            </a:pPr>
            <a:r>
              <a:rPr lang="en-US" dirty="0" err="1" smtClean="0"/>
              <a:t>Persediaan</a:t>
            </a:r>
            <a:r>
              <a:rPr lang="en-US" dirty="0" smtClean="0"/>
              <a:t> </a:t>
            </a:r>
            <a:r>
              <a:rPr lang="en-US" dirty="0" err="1" smtClean="0"/>
              <a:t>barang</a:t>
            </a:r>
            <a:r>
              <a:rPr lang="en-US" dirty="0" smtClean="0"/>
              <a:t> </a:t>
            </a:r>
            <a:r>
              <a:rPr lang="en-US" dirty="0" err="1" smtClean="0"/>
              <a:t>pembantu</a:t>
            </a:r>
            <a:r>
              <a:rPr lang="en-US" dirty="0" smtClean="0"/>
              <a:t>/</a:t>
            </a:r>
            <a:r>
              <a:rPr lang="en-US" dirty="0" err="1" smtClean="0"/>
              <a:t>dagangan</a:t>
            </a:r>
            <a:endParaRPr lang="en-US" dirty="0" smtClean="0"/>
          </a:p>
          <a:p>
            <a:r>
              <a:rPr lang="en-US" dirty="0" err="1" smtClean="0"/>
              <a:t>Teknik</a:t>
            </a:r>
            <a:r>
              <a:rPr lang="en-US" dirty="0" smtClean="0"/>
              <a:t> </a:t>
            </a:r>
            <a:r>
              <a:rPr lang="en-US" dirty="0" err="1" smtClean="0"/>
              <a:t>perhitungan</a:t>
            </a:r>
            <a:r>
              <a:rPr lang="en-US" dirty="0" smtClean="0"/>
              <a:t> </a:t>
            </a:r>
            <a:r>
              <a:rPr lang="en-US" dirty="0" err="1" smtClean="0"/>
              <a:t>perputaran</a:t>
            </a:r>
            <a:r>
              <a:rPr lang="en-US" dirty="0" smtClean="0"/>
              <a:t> </a:t>
            </a:r>
            <a:r>
              <a:rPr lang="en-US" dirty="0" err="1" smtClean="0"/>
              <a:t>bahan</a:t>
            </a:r>
            <a:r>
              <a:rPr lang="en-US" dirty="0" smtClean="0"/>
              <a:t> </a:t>
            </a:r>
            <a:r>
              <a:rPr lang="en-US" dirty="0" err="1" smtClean="0"/>
              <a:t>menurut</a:t>
            </a:r>
            <a:r>
              <a:rPr lang="en-US" dirty="0" smtClean="0"/>
              <a:t> model </a:t>
            </a:r>
            <a:r>
              <a:rPr lang="en-US" b="1" i="1" dirty="0" smtClean="0"/>
              <a:t>Economic Order Quantity</a:t>
            </a:r>
            <a:r>
              <a:rPr lang="en-US" b="1" dirty="0" smtClean="0"/>
              <a:t> (EOQ):</a:t>
            </a:r>
            <a:endParaRPr lang="en-US" dirty="0" smtClean="0"/>
          </a:p>
          <a:p>
            <a:pPr marL="514350" lvl="0" indent="-514350">
              <a:buAutoNum type="arabicPeriod"/>
            </a:pPr>
            <a:r>
              <a:rPr lang="en-US" dirty="0" err="1" smtClean="0"/>
              <a:t>Perputaran</a:t>
            </a:r>
            <a:r>
              <a:rPr lang="en-US" dirty="0" smtClean="0"/>
              <a:t> </a:t>
            </a:r>
            <a:r>
              <a:rPr lang="en-US" dirty="0" err="1" smtClean="0"/>
              <a:t>Persediaan</a:t>
            </a:r>
            <a:r>
              <a:rPr lang="en-US" dirty="0" smtClean="0"/>
              <a:t> </a:t>
            </a:r>
            <a:r>
              <a:rPr lang="en-US" dirty="0" err="1" smtClean="0"/>
              <a:t>Bahan</a:t>
            </a:r>
            <a:r>
              <a:rPr lang="en-US" dirty="0" smtClean="0"/>
              <a:t> Baku = </a:t>
            </a:r>
          </a:p>
          <a:p>
            <a:pPr marL="514350" indent="-514350">
              <a:buFont typeface="Wingdings 2"/>
              <a:buAutoNum type="arabicPeriod"/>
            </a:pPr>
            <a:r>
              <a:rPr lang="en-US" sz="2300" dirty="0" err="1" smtClean="0"/>
              <a:t>Perputaran</a:t>
            </a:r>
            <a:r>
              <a:rPr lang="en-US" sz="2300" dirty="0" smtClean="0"/>
              <a:t> </a:t>
            </a:r>
            <a:r>
              <a:rPr lang="en-US" sz="2300" dirty="0" err="1" smtClean="0"/>
              <a:t>Persediaan</a:t>
            </a:r>
            <a:r>
              <a:rPr lang="en-US" sz="2300" dirty="0" smtClean="0"/>
              <a:t> </a:t>
            </a:r>
            <a:r>
              <a:rPr lang="en-US" sz="2300" dirty="0" err="1" smtClean="0"/>
              <a:t>barang</a:t>
            </a:r>
            <a:r>
              <a:rPr lang="en-US" sz="2300" dirty="0" smtClean="0"/>
              <a:t> </a:t>
            </a:r>
            <a:r>
              <a:rPr lang="en-US" sz="2300" dirty="0" err="1" smtClean="0"/>
              <a:t>dalam</a:t>
            </a:r>
            <a:r>
              <a:rPr lang="en-US" sz="2300" dirty="0" smtClean="0"/>
              <a:t> </a:t>
            </a:r>
            <a:r>
              <a:rPr lang="en-US" sz="2300" dirty="0" err="1" smtClean="0"/>
              <a:t>proses</a:t>
            </a:r>
            <a:r>
              <a:rPr lang="en-US" sz="2300" dirty="0" smtClean="0"/>
              <a:t> =</a:t>
            </a:r>
            <a:r>
              <a:rPr lang="en-US" dirty="0" smtClean="0"/>
              <a:t> </a:t>
            </a:r>
          </a:p>
          <a:p>
            <a:pPr marL="514350" indent="-514350">
              <a:buFont typeface="Wingdings 2"/>
              <a:buAutoNum type="arabicPeriod"/>
            </a:pPr>
            <a:r>
              <a:rPr lang="en-US" dirty="0" err="1" smtClean="0"/>
              <a:t>Perputaran</a:t>
            </a:r>
            <a:r>
              <a:rPr lang="en-US" dirty="0" smtClean="0"/>
              <a:t> </a:t>
            </a:r>
            <a:r>
              <a:rPr lang="en-US" dirty="0" err="1" smtClean="0"/>
              <a:t>Persediaan</a:t>
            </a:r>
            <a:r>
              <a:rPr lang="en-US" dirty="0" smtClean="0"/>
              <a:t> </a:t>
            </a:r>
            <a:r>
              <a:rPr lang="en-US" dirty="0" err="1" smtClean="0"/>
              <a:t>barang</a:t>
            </a:r>
            <a:r>
              <a:rPr lang="en-US" dirty="0" smtClean="0"/>
              <a:t> </a:t>
            </a:r>
            <a:r>
              <a:rPr lang="en-US" dirty="0" err="1" smtClean="0"/>
              <a:t>jadi</a:t>
            </a:r>
            <a:r>
              <a:rPr lang="en-US" dirty="0" smtClean="0"/>
              <a:t> = </a:t>
            </a:r>
          </a:p>
          <a:p>
            <a:pPr marL="514350" indent="-514350">
              <a:buFont typeface="Wingdings 2"/>
              <a:buAutoNum type="arabicPeriod"/>
            </a:pPr>
            <a:r>
              <a:rPr lang="en-US" dirty="0" err="1" smtClean="0"/>
              <a:t>Perputaran</a:t>
            </a:r>
            <a:r>
              <a:rPr lang="en-US" dirty="0" smtClean="0"/>
              <a:t> </a:t>
            </a:r>
            <a:r>
              <a:rPr lang="en-US" dirty="0" err="1" smtClean="0"/>
              <a:t>Persediaan</a:t>
            </a:r>
            <a:r>
              <a:rPr lang="en-US" dirty="0" smtClean="0"/>
              <a:t> </a:t>
            </a:r>
            <a:r>
              <a:rPr lang="en-US" dirty="0" err="1" smtClean="0"/>
              <a:t>barang</a:t>
            </a:r>
            <a:r>
              <a:rPr lang="en-US" dirty="0" smtClean="0"/>
              <a:t>                    </a:t>
            </a:r>
            <a:r>
              <a:rPr lang="en-US" dirty="0" err="1" smtClean="0"/>
              <a:t>pembantu</a:t>
            </a:r>
            <a:r>
              <a:rPr lang="en-US" dirty="0" smtClean="0"/>
              <a:t>/</a:t>
            </a:r>
            <a:r>
              <a:rPr lang="en-US" dirty="0" err="1" smtClean="0"/>
              <a:t>dagangan</a:t>
            </a:r>
            <a:r>
              <a:rPr lang="en-US" dirty="0" smtClean="0"/>
              <a:t> = </a:t>
            </a:r>
          </a:p>
          <a:p>
            <a:pPr marL="514350" lvl="0" indent="-514350">
              <a:buAutoNum type="arabicPeriod"/>
            </a:pPr>
            <a:endParaRPr lang="en-US" dirty="0" smtClean="0"/>
          </a:p>
          <a:p>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876801" y="4738468"/>
            <a:ext cx="3200400" cy="409575"/>
          </a:xfrm>
          <a:prstGeom prst="rect">
            <a:avLst/>
          </a:prstGeom>
          <a:noFill/>
          <a:ln>
            <a:solidFill>
              <a:schemeClr val="tx1"/>
            </a:solidFill>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181600" y="5181600"/>
            <a:ext cx="2971800" cy="409575"/>
          </a:xfrm>
          <a:prstGeom prst="rect">
            <a:avLst/>
          </a:prstGeom>
          <a:noFill/>
        </p:spPr>
      </p:pic>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905375" y="5548093"/>
            <a:ext cx="2486025" cy="409575"/>
          </a:xfrm>
          <a:prstGeom prst="rect">
            <a:avLst/>
          </a:prstGeom>
          <a:noFill/>
          <a:ln>
            <a:solidFill>
              <a:schemeClr val="tx1"/>
            </a:solidFill>
          </a:ln>
        </p:spPr>
      </p:pic>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1"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429000" y="6019800"/>
            <a:ext cx="3676650" cy="409575"/>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7239000" cy="5388936"/>
          </a:xfrm>
        </p:spPr>
        <p:txBody>
          <a:bodyPr>
            <a:normAutofit fontScale="62500" lnSpcReduction="20000"/>
          </a:bodyPr>
          <a:lstStyle/>
          <a:p>
            <a:pPr>
              <a:buNone/>
            </a:pPr>
            <a:r>
              <a:rPr lang="en-US" b="1" dirty="0" err="1" smtClean="0"/>
              <a:t>Persediaan</a:t>
            </a:r>
            <a:r>
              <a:rPr lang="en-US" b="1" dirty="0" smtClean="0"/>
              <a:t> </a:t>
            </a:r>
            <a:r>
              <a:rPr lang="en-US" b="1" dirty="0" err="1" smtClean="0"/>
              <a:t>bahan</a:t>
            </a:r>
            <a:r>
              <a:rPr lang="en-US" b="1" dirty="0" smtClean="0"/>
              <a:t> </a:t>
            </a:r>
            <a:r>
              <a:rPr lang="en-US" b="1" dirty="0" err="1" smtClean="0"/>
              <a:t>baku</a:t>
            </a:r>
            <a:r>
              <a:rPr lang="en-US" b="1" dirty="0" smtClean="0"/>
              <a:t> </a:t>
            </a:r>
            <a:r>
              <a:rPr lang="en-US" b="1" dirty="0" err="1" smtClean="0"/>
              <a:t>dipengaruhi</a:t>
            </a:r>
            <a:r>
              <a:rPr lang="en-US" b="1" dirty="0" smtClean="0"/>
              <a:t> </a:t>
            </a:r>
            <a:r>
              <a:rPr lang="en-US" b="1" dirty="0" err="1" smtClean="0"/>
              <a:t>oleh</a:t>
            </a:r>
            <a:r>
              <a:rPr lang="en-US" b="1" dirty="0" smtClean="0"/>
              <a:t>:</a:t>
            </a:r>
            <a:endParaRPr lang="en-US" dirty="0" smtClean="0"/>
          </a:p>
          <a:p>
            <a:pPr marL="514350" lvl="0" indent="-514350">
              <a:buAutoNum type="arabicPeriod"/>
            </a:pPr>
            <a:r>
              <a:rPr lang="en-US" dirty="0" err="1" smtClean="0"/>
              <a:t>Estimasi</a:t>
            </a:r>
            <a:r>
              <a:rPr lang="en-US" dirty="0" smtClean="0"/>
              <a:t> </a:t>
            </a:r>
            <a:r>
              <a:rPr lang="en-US" dirty="0" err="1" smtClean="0"/>
              <a:t>dan</a:t>
            </a:r>
            <a:r>
              <a:rPr lang="en-US" dirty="0" smtClean="0"/>
              <a:t> </a:t>
            </a:r>
            <a:r>
              <a:rPr lang="en-US" dirty="0" err="1" smtClean="0"/>
              <a:t>perencanaan</a:t>
            </a:r>
            <a:r>
              <a:rPr lang="en-US" dirty="0" smtClean="0"/>
              <a:t> volume </a:t>
            </a:r>
            <a:r>
              <a:rPr lang="en-US" dirty="0" err="1" smtClean="0"/>
              <a:t>penjualan</a:t>
            </a:r>
            <a:endParaRPr lang="en-US" dirty="0" smtClean="0"/>
          </a:p>
          <a:p>
            <a:pPr marL="514350" indent="-514350">
              <a:buFont typeface="Wingdings 2"/>
              <a:buAutoNum type="arabicPeriod"/>
            </a:pPr>
            <a:r>
              <a:rPr lang="en-US" dirty="0" err="1" smtClean="0"/>
              <a:t>Estimasi</a:t>
            </a:r>
            <a:r>
              <a:rPr lang="en-US" dirty="0" smtClean="0"/>
              <a:t> </a:t>
            </a:r>
            <a:r>
              <a:rPr lang="en-US" dirty="0" err="1" smtClean="0"/>
              <a:t>dan</a:t>
            </a:r>
            <a:r>
              <a:rPr lang="en-US" dirty="0" smtClean="0"/>
              <a:t> </a:t>
            </a:r>
            <a:r>
              <a:rPr lang="en-US" dirty="0" err="1" smtClean="0"/>
              <a:t>perencanaan</a:t>
            </a:r>
            <a:r>
              <a:rPr lang="en-US" dirty="0" smtClean="0"/>
              <a:t> volume </a:t>
            </a:r>
            <a:r>
              <a:rPr lang="en-US" dirty="0" err="1" smtClean="0"/>
              <a:t>produksi</a:t>
            </a:r>
            <a:endParaRPr lang="en-US" dirty="0" smtClean="0"/>
          </a:p>
          <a:p>
            <a:pPr marL="514350" indent="-514350">
              <a:buFont typeface="Wingdings 2"/>
              <a:buAutoNum type="arabicPeriod"/>
            </a:pPr>
            <a:r>
              <a:rPr lang="en-US" dirty="0" err="1" smtClean="0"/>
              <a:t>Estimasi</a:t>
            </a:r>
            <a:r>
              <a:rPr lang="en-US" dirty="0" smtClean="0"/>
              <a:t> </a:t>
            </a:r>
            <a:r>
              <a:rPr lang="en-US" dirty="0" err="1" smtClean="0"/>
              <a:t>dan</a:t>
            </a:r>
            <a:r>
              <a:rPr lang="en-US" dirty="0" smtClean="0"/>
              <a:t> </a:t>
            </a:r>
            <a:r>
              <a:rPr lang="en-US" dirty="0" err="1" smtClean="0"/>
              <a:t>perencanaan</a:t>
            </a:r>
            <a:r>
              <a:rPr lang="en-US" dirty="0" smtClean="0"/>
              <a:t> </a:t>
            </a:r>
            <a:r>
              <a:rPr lang="en-US" dirty="0" err="1" smtClean="0"/>
              <a:t>kebutuhan</a:t>
            </a:r>
            <a:r>
              <a:rPr lang="en-US" dirty="0" smtClean="0"/>
              <a:t> </a:t>
            </a:r>
            <a:r>
              <a:rPr lang="en-US" dirty="0" err="1" smtClean="0"/>
              <a:t>bahan</a:t>
            </a:r>
            <a:r>
              <a:rPr lang="en-US" dirty="0" smtClean="0"/>
              <a:t> </a:t>
            </a:r>
            <a:r>
              <a:rPr lang="en-US" dirty="0" err="1" smtClean="0"/>
              <a:t>baku</a:t>
            </a:r>
            <a:r>
              <a:rPr lang="en-US" dirty="0" smtClean="0"/>
              <a:t> yang </a:t>
            </a:r>
            <a:r>
              <a:rPr lang="en-US" dirty="0" err="1" smtClean="0"/>
              <a:t>digunakan</a:t>
            </a:r>
            <a:r>
              <a:rPr lang="en-US" dirty="0" smtClean="0"/>
              <a:t> </a:t>
            </a:r>
            <a:r>
              <a:rPr lang="en-US" dirty="0" err="1" smtClean="0"/>
              <a:t>dalam</a:t>
            </a:r>
            <a:r>
              <a:rPr lang="en-US" dirty="0" smtClean="0"/>
              <a:t> </a:t>
            </a:r>
            <a:r>
              <a:rPr lang="en-US" dirty="0" err="1" smtClean="0"/>
              <a:t>proses</a:t>
            </a:r>
            <a:r>
              <a:rPr lang="en-US" dirty="0" smtClean="0"/>
              <a:t> </a:t>
            </a:r>
            <a:r>
              <a:rPr lang="en-US" dirty="0" err="1" smtClean="0"/>
              <a:t>produksi</a:t>
            </a:r>
            <a:endParaRPr lang="en-US" dirty="0" smtClean="0"/>
          </a:p>
          <a:p>
            <a:pPr marL="514350" indent="-514350">
              <a:buFont typeface="Wingdings 2"/>
              <a:buAutoNum type="arabicPeriod"/>
            </a:pPr>
            <a:r>
              <a:rPr lang="en-US" dirty="0" err="1" smtClean="0"/>
              <a:t>Biaya</a:t>
            </a:r>
            <a:r>
              <a:rPr lang="en-US" dirty="0" smtClean="0"/>
              <a:t> order </a:t>
            </a:r>
            <a:r>
              <a:rPr lang="en-US" dirty="0" err="1" smtClean="0"/>
              <a:t>pembelian</a:t>
            </a:r>
            <a:r>
              <a:rPr lang="en-US" dirty="0" smtClean="0"/>
              <a:t> </a:t>
            </a:r>
            <a:r>
              <a:rPr lang="en-US" dirty="0" err="1" smtClean="0"/>
              <a:t>dan</a:t>
            </a:r>
            <a:r>
              <a:rPr lang="en-US" dirty="0" smtClean="0"/>
              <a:t> </a:t>
            </a:r>
            <a:r>
              <a:rPr lang="en-US" dirty="0" err="1" smtClean="0"/>
              <a:t>biaya</a:t>
            </a:r>
            <a:r>
              <a:rPr lang="en-US" dirty="0" smtClean="0"/>
              <a:t> </a:t>
            </a:r>
            <a:r>
              <a:rPr lang="en-US" dirty="0" err="1" smtClean="0"/>
              <a:t>penyimpanan</a:t>
            </a:r>
            <a:endParaRPr lang="en-US" dirty="0" smtClean="0"/>
          </a:p>
          <a:p>
            <a:pPr marL="514350" indent="-514350">
              <a:buFont typeface="Wingdings 2"/>
              <a:buAutoNum type="arabicPeriod"/>
            </a:pPr>
            <a:r>
              <a:rPr lang="en-US" dirty="0" err="1" smtClean="0"/>
              <a:t>Harga</a:t>
            </a:r>
            <a:r>
              <a:rPr lang="en-US" dirty="0" smtClean="0"/>
              <a:t> </a:t>
            </a:r>
            <a:r>
              <a:rPr lang="en-US" dirty="0" err="1" smtClean="0"/>
              <a:t>bahan</a:t>
            </a:r>
            <a:r>
              <a:rPr lang="en-US" dirty="0" smtClean="0"/>
              <a:t> </a:t>
            </a:r>
            <a:r>
              <a:rPr lang="en-US" dirty="0" err="1" smtClean="0"/>
              <a:t>baku</a:t>
            </a:r>
            <a:endParaRPr lang="en-US" dirty="0" smtClean="0"/>
          </a:p>
          <a:p>
            <a:pPr>
              <a:buNone/>
            </a:pPr>
            <a:r>
              <a:rPr lang="en-US" b="1" dirty="0" err="1" smtClean="0"/>
              <a:t>Biaya</a:t>
            </a:r>
            <a:r>
              <a:rPr lang="en-US" b="1" dirty="0" smtClean="0"/>
              <a:t> </a:t>
            </a:r>
            <a:r>
              <a:rPr lang="en-US" b="1" dirty="0" err="1" smtClean="0"/>
              <a:t>bahan</a:t>
            </a:r>
            <a:r>
              <a:rPr lang="en-US" b="1" dirty="0" smtClean="0"/>
              <a:t> </a:t>
            </a:r>
            <a:r>
              <a:rPr lang="en-US" b="1" dirty="0" err="1" smtClean="0"/>
              <a:t>baku</a:t>
            </a:r>
            <a:r>
              <a:rPr lang="en-US" b="1" dirty="0" smtClean="0"/>
              <a:t> </a:t>
            </a:r>
            <a:r>
              <a:rPr lang="en-US" b="1" dirty="0" err="1" smtClean="0"/>
              <a:t>terdiri</a:t>
            </a:r>
            <a:r>
              <a:rPr lang="en-US" b="1" dirty="0" smtClean="0"/>
              <a:t> </a:t>
            </a:r>
            <a:r>
              <a:rPr lang="en-US" b="1" dirty="0" err="1" smtClean="0"/>
              <a:t>dari</a:t>
            </a:r>
            <a:r>
              <a:rPr lang="en-US" b="1" dirty="0" smtClean="0"/>
              <a:t>:</a:t>
            </a:r>
          </a:p>
          <a:p>
            <a:pPr marL="514350" indent="-514350">
              <a:buAutoNum type="arabicPeriod"/>
            </a:pPr>
            <a:r>
              <a:rPr lang="en-US" dirty="0" err="1" smtClean="0"/>
              <a:t>Biaya</a:t>
            </a:r>
            <a:r>
              <a:rPr lang="en-US" dirty="0" smtClean="0"/>
              <a:t> </a:t>
            </a:r>
            <a:r>
              <a:rPr lang="en-US" dirty="0" err="1" smtClean="0"/>
              <a:t>pesanan</a:t>
            </a:r>
            <a:r>
              <a:rPr lang="en-US" dirty="0" smtClean="0"/>
              <a:t> (</a:t>
            </a:r>
            <a:r>
              <a:rPr lang="en-US" i="1" dirty="0" smtClean="0"/>
              <a:t>Procurement cost</a:t>
            </a:r>
            <a:r>
              <a:rPr lang="en-US" dirty="0" smtClean="0"/>
              <a:t> </a:t>
            </a:r>
            <a:r>
              <a:rPr lang="en-US" dirty="0" err="1" smtClean="0"/>
              <a:t>atau</a:t>
            </a:r>
            <a:r>
              <a:rPr lang="en-US" dirty="0" smtClean="0"/>
              <a:t> </a:t>
            </a:r>
            <a:r>
              <a:rPr lang="en-US" i="1" dirty="0" smtClean="0"/>
              <a:t>set up cost</a:t>
            </a:r>
            <a:r>
              <a:rPr lang="en-US" dirty="0" smtClean="0"/>
              <a:t>)</a:t>
            </a:r>
          </a:p>
          <a:p>
            <a:pPr marL="514350" indent="-514350">
              <a:buAutoNum type="arabicPeriod"/>
            </a:pPr>
            <a:r>
              <a:rPr lang="en-US" dirty="0" err="1" smtClean="0"/>
              <a:t>Biaya</a:t>
            </a:r>
            <a:r>
              <a:rPr lang="en-US" dirty="0" smtClean="0"/>
              <a:t> </a:t>
            </a:r>
            <a:r>
              <a:rPr lang="en-US" dirty="0" err="1" smtClean="0"/>
              <a:t>penyimpanan</a:t>
            </a:r>
            <a:r>
              <a:rPr lang="en-US" dirty="0" smtClean="0"/>
              <a:t> (</a:t>
            </a:r>
            <a:r>
              <a:rPr lang="en-US" i="1" dirty="0" smtClean="0"/>
              <a:t>Storage cost</a:t>
            </a:r>
            <a:r>
              <a:rPr lang="en-US" dirty="0" smtClean="0"/>
              <a:t> </a:t>
            </a:r>
            <a:r>
              <a:rPr lang="en-US" dirty="0" err="1" smtClean="0"/>
              <a:t>atau</a:t>
            </a:r>
            <a:r>
              <a:rPr lang="en-US" dirty="0" smtClean="0"/>
              <a:t> </a:t>
            </a:r>
            <a:r>
              <a:rPr lang="en-US" i="1" dirty="0" smtClean="0"/>
              <a:t>carrying cost</a:t>
            </a:r>
            <a:r>
              <a:rPr lang="en-US" dirty="0" smtClean="0"/>
              <a:t>)</a:t>
            </a:r>
          </a:p>
          <a:p>
            <a:pPr>
              <a:buNone/>
            </a:pPr>
            <a:r>
              <a:rPr lang="en-US" dirty="0" err="1" smtClean="0"/>
              <a:t>Teknik</a:t>
            </a:r>
            <a:r>
              <a:rPr lang="en-US" dirty="0" smtClean="0"/>
              <a:t> </a:t>
            </a:r>
            <a:r>
              <a:rPr lang="en-US" dirty="0" err="1" smtClean="0"/>
              <a:t>perhitungan</a:t>
            </a:r>
            <a:r>
              <a:rPr lang="en-US" dirty="0" smtClean="0"/>
              <a:t> </a:t>
            </a:r>
            <a:r>
              <a:rPr lang="en-US" dirty="0" err="1" smtClean="0"/>
              <a:t>persediaan</a:t>
            </a:r>
            <a:r>
              <a:rPr lang="en-US" dirty="0" smtClean="0"/>
              <a:t> </a:t>
            </a:r>
            <a:r>
              <a:rPr lang="en-US" dirty="0" err="1" smtClean="0"/>
              <a:t>bahan</a:t>
            </a:r>
            <a:r>
              <a:rPr lang="en-US" dirty="0" smtClean="0"/>
              <a:t> </a:t>
            </a:r>
            <a:r>
              <a:rPr lang="en-US" dirty="0" err="1" smtClean="0"/>
              <a:t>menurut</a:t>
            </a:r>
            <a:r>
              <a:rPr lang="en-US" dirty="0" smtClean="0"/>
              <a:t> model </a:t>
            </a:r>
            <a:r>
              <a:rPr lang="en-US" b="1" i="1" dirty="0" smtClean="0"/>
              <a:t>Economic Order Quantity</a:t>
            </a:r>
            <a:r>
              <a:rPr lang="en-US" b="1" dirty="0" smtClean="0"/>
              <a:t> (EOQ):</a:t>
            </a:r>
            <a:endParaRPr lang="en-US" dirty="0" smtClean="0"/>
          </a:p>
          <a:p>
            <a:pPr>
              <a:buNone/>
            </a:pPr>
            <a:r>
              <a:rPr lang="en-US" dirty="0" smtClean="0"/>
              <a:t>EOQ = </a:t>
            </a:r>
          </a:p>
          <a:p>
            <a:pPr>
              <a:buNone/>
            </a:pPr>
            <a:endParaRPr lang="en-US" dirty="0" smtClean="0"/>
          </a:p>
          <a:p>
            <a:pPr>
              <a:buNone/>
            </a:pPr>
            <a:r>
              <a:rPr lang="en-US" dirty="0" err="1" smtClean="0"/>
              <a:t>Dimana</a:t>
            </a:r>
            <a:r>
              <a:rPr lang="en-US" dirty="0" smtClean="0"/>
              <a:t>:</a:t>
            </a:r>
          </a:p>
          <a:p>
            <a:pPr>
              <a:buNone/>
            </a:pPr>
            <a:r>
              <a:rPr lang="en-US" dirty="0" smtClean="0"/>
              <a:t>R = Requirement of raw material </a:t>
            </a:r>
            <a:r>
              <a:rPr lang="en-US" dirty="0" err="1" smtClean="0"/>
              <a:t>atau</a:t>
            </a:r>
            <a:r>
              <a:rPr lang="en-US" dirty="0" smtClean="0"/>
              <a:t> </a:t>
            </a:r>
            <a:r>
              <a:rPr lang="en-US" dirty="0" err="1" smtClean="0"/>
              <a:t>Jumlah</a:t>
            </a:r>
            <a:r>
              <a:rPr lang="en-US" dirty="0" smtClean="0"/>
              <a:t> </a:t>
            </a:r>
            <a:r>
              <a:rPr lang="en-US" dirty="0" err="1" smtClean="0"/>
              <a:t>bahan</a:t>
            </a:r>
            <a:r>
              <a:rPr lang="en-US" dirty="0" smtClean="0"/>
              <a:t> </a:t>
            </a:r>
            <a:r>
              <a:rPr lang="en-US" dirty="0" err="1" smtClean="0"/>
              <a:t>baku</a:t>
            </a:r>
            <a:r>
              <a:rPr lang="en-US" dirty="0" smtClean="0"/>
              <a:t> yang </a:t>
            </a:r>
            <a:r>
              <a:rPr lang="en-US" dirty="0" err="1" smtClean="0"/>
              <a:t>dibutuhkan</a:t>
            </a:r>
            <a:r>
              <a:rPr lang="en-US" dirty="0" smtClean="0"/>
              <a:t> </a:t>
            </a:r>
            <a:r>
              <a:rPr lang="en-US" dirty="0" err="1" smtClean="0"/>
              <a:t>selama</a:t>
            </a:r>
            <a:r>
              <a:rPr lang="en-US" dirty="0" smtClean="0"/>
              <a:t> </a:t>
            </a:r>
            <a:r>
              <a:rPr lang="en-US" dirty="0" err="1" smtClean="0"/>
              <a:t>satu</a:t>
            </a:r>
            <a:r>
              <a:rPr lang="en-US" dirty="0" smtClean="0"/>
              <a:t> </a:t>
            </a:r>
            <a:r>
              <a:rPr lang="en-US" dirty="0" err="1" smtClean="0"/>
              <a:t>periode</a:t>
            </a:r>
            <a:endParaRPr lang="en-US" dirty="0" smtClean="0"/>
          </a:p>
          <a:p>
            <a:pPr>
              <a:buNone/>
            </a:pPr>
            <a:r>
              <a:rPr lang="en-US" dirty="0" smtClean="0"/>
              <a:t>S = Set up Cost </a:t>
            </a:r>
            <a:r>
              <a:rPr lang="en-US" dirty="0" err="1" smtClean="0"/>
              <a:t>atau</a:t>
            </a:r>
            <a:r>
              <a:rPr lang="en-US" dirty="0" smtClean="0"/>
              <a:t> </a:t>
            </a:r>
            <a:r>
              <a:rPr lang="en-US" dirty="0" err="1" smtClean="0"/>
              <a:t>biaya</a:t>
            </a:r>
            <a:r>
              <a:rPr lang="en-US" dirty="0" smtClean="0"/>
              <a:t> </a:t>
            </a:r>
            <a:r>
              <a:rPr lang="en-US" dirty="0" err="1" smtClean="0"/>
              <a:t>pesanan</a:t>
            </a:r>
            <a:r>
              <a:rPr lang="en-US" dirty="0" smtClean="0"/>
              <a:t> </a:t>
            </a:r>
            <a:r>
              <a:rPr lang="en-US" dirty="0" err="1" smtClean="0"/>
              <a:t>setiap</a:t>
            </a:r>
            <a:r>
              <a:rPr lang="en-US" dirty="0" smtClean="0"/>
              <a:t> kali </a:t>
            </a:r>
            <a:r>
              <a:rPr lang="en-US" dirty="0" err="1" smtClean="0"/>
              <a:t>pemesanan</a:t>
            </a:r>
            <a:endParaRPr lang="en-US" dirty="0" smtClean="0"/>
          </a:p>
          <a:p>
            <a:pPr>
              <a:buNone/>
            </a:pPr>
            <a:r>
              <a:rPr lang="en-US" dirty="0" smtClean="0"/>
              <a:t>P = Price </a:t>
            </a:r>
            <a:r>
              <a:rPr lang="en-US" dirty="0" err="1" smtClean="0"/>
              <a:t>atau</a:t>
            </a:r>
            <a:r>
              <a:rPr lang="en-US" dirty="0" smtClean="0"/>
              <a:t> </a:t>
            </a:r>
            <a:r>
              <a:rPr lang="en-US" dirty="0" err="1" smtClean="0"/>
              <a:t>harga</a:t>
            </a:r>
            <a:r>
              <a:rPr lang="en-US" dirty="0" smtClean="0"/>
              <a:t> </a:t>
            </a:r>
            <a:r>
              <a:rPr lang="en-US" dirty="0" err="1" smtClean="0"/>
              <a:t>bahan</a:t>
            </a:r>
            <a:r>
              <a:rPr lang="en-US" dirty="0" smtClean="0"/>
              <a:t> </a:t>
            </a:r>
            <a:r>
              <a:rPr lang="en-US" dirty="0" err="1" smtClean="0"/>
              <a:t>baku</a:t>
            </a:r>
            <a:r>
              <a:rPr lang="en-US" dirty="0" smtClean="0"/>
              <a:t> per </a:t>
            </a:r>
            <a:r>
              <a:rPr lang="en-US" dirty="0" err="1" smtClean="0"/>
              <a:t>satuan</a:t>
            </a:r>
            <a:endParaRPr lang="en-US" dirty="0" smtClean="0"/>
          </a:p>
          <a:p>
            <a:pPr>
              <a:buNone/>
            </a:pPr>
            <a:r>
              <a:rPr lang="en-US" dirty="0" smtClean="0"/>
              <a:t>I = Inventory </a:t>
            </a:r>
            <a:r>
              <a:rPr lang="en-US" dirty="0" err="1" smtClean="0"/>
              <a:t>atau</a:t>
            </a:r>
            <a:r>
              <a:rPr lang="en-US" dirty="0" smtClean="0"/>
              <a:t> </a:t>
            </a:r>
            <a:r>
              <a:rPr lang="en-US" dirty="0" err="1" smtClean="0"/>
              <a:t>biaya</a:t>
            </a:r>
            <a:r>
              <a:rPr lang="en-US" dirty="0" smtClean="0"/>
              <a:t> </a:t>
            </a:r>
            <a:r>
              <a:rPr lang="en-US" dirty="0" err="1" smtClean="0"/>
              <a:t>memiliki</a:t>
            </a:r>
            <a:r>
              <a:rPr lang="en-US" dirty="0" smtClean="0"/>
              <a:t> </a:t>
            </a:r>
            <a:r>
              <a:rPr lang="en-US" dirty="0" err="1" smtClean="0"/>
              <a:t>persediaan</a:t>
            </a:r>
            <a:endParaRPr lang="en-US" dirty="0"/>
          </a:p>
        </p:txBody>
      </p:sp>
      <p:sp>
        <p:nvSpPr>
          <p:cNvPr id="4" name="Title 1"/>
          <p:cNvSpPr>
            <a:spLocks noGrp="1"/>
          </p:cNvSpPr>
          <p:nvPr>
            <p:ph type="title"/>
          </p:nvPr>
        </p:nvSpPr>
        <p:spPr>
          <a:xfrm>
            <a:off x="457200" y="320040"/>
            <a:ext cx="7239000" cy="670560"/>
          </a:xfrm>
        </p:spPr>
        <p:txBody>
          <a:bodyPr/>
          <a:lstStyle/>
          <a:p>
            <a:pPr algn="ctr"/>
            <a:r>
              <a:rPr lang="id-ID" dirty="0" smtClean="0"/>
              <a:t>Manajemen Persediaan</a:t>
            </a:r>
            <a:endParaRPr lang="en-US" dirty="0"/>
          </a:p>
        </p:txBody>
      </p:sp>
      <p:sp>
        <p:nvSpPr>
          <p:cNvPr id="33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379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057275" y="4152900"/>
            <a:ext cx="695325" cy="5715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normAutofit fontScale="92500" lnSpcReduction="10000"/>
          </a:bodyPr>
          <a:lstStyle/>
          <a:p>
            <a:pPr lvl="0">
              <a:buNone/>
            </a:pPr>
            <a:r>
              <a:rPr lang="id-ID" b="1" dirty="0" smtClean="0"/>
              <a:t>MENGAPA PERSEDIAAN DIKELOLA?</a:t>
            </a:r>
            <a:endParaRPr lang="en-US" dirty="0" smtClean="0"/>
          </a:p>
          <a:p>
            <a:pPr marL="514350" lvl="0" indent="-514350">
              <a:buAutoNum type="arabicPeriod"/>
            </a:pPr>
            <a:r>
              <a:rPr lang="id-ID" dirty="0" smtClean="0"/>
              <a:t>Persediaan merupakan investasi yang membutuhkan modal besar.</a:t>
            </a:r>
            <a:endParaRPr lang="en-US" dirty="0" smtClean="0"/>
          </a:p>
          <a:p>
            <a:pPr marL="514350" indent="-514350">
              <a:buFont typeface="Wingdings 2"/>
              <a:buAutoNum type="arabicPeriod"/>
            </a:pPr>
            <a:r>
              <a:rPr lang="id-ID" dirty="0" smtClean="0"/>
              <a:t>Mempengaruhi pelayanan ke pelanggan.</a:t>
            </a:r>
            <a:endParaRPr lang="en-US" dirty="0" smtClean="0"/>
          </a:p>
          <a:p>
            <a:pPr marL="514350" indent="-514350">
              <a:buFont typeface="Wingdings 2"/>
              <a:buAutoNum type="arabicPeriod"/>
            </a:pPr>
            <a:r>
              <a:rPr lang="id-ID" dirty="0" smtClean="0"/>
              <a:t>Mempunyai pengaruh pada fungsi operasi, pemasaran, dan fungsi keuangan.</a:t>
            </a:r>
            <a:endParaRPr lang="en-US" dirty="0" smtClean="0"/>
          </a:p>
          <a:p>
            <a:pPr lvl="0">
              <a:buNone/>
            </a:pPr>
            <a:r>
              <a:rPr lang="id-ID" b="1" dirty="0" smtClean="0"/>
              <a:t>JENIS PERSEDIAAN</a:t>
            </a:r>
            <a:endParaRPr lang="en-US" dirty="0" smtClean="0"/>
          </a:p>
          <a:p>
            <a:pPr marL="514350" lvl="0" indent="-514350">
              <a:buAutoNum type="arabicPeriod"/>
            </a:pPr>
            <a:r>
              <a:rPr lang="id-ID" i="1" dirty="0" smtClean="0"/>
              <a:t>independent demand inventory</a:t>
            </a:r>
            <a:endParaRPr lang="en-US" i="1" dirty="0" smtClean="0"/>
          </a:p>
          <a:p>
            <a:pPr marL="514350" indent="-514350">
              <a:buFont typeface="Wingdings 2"/>
              <a:buAutoNum type="arabicPeriod"/>
            </a:pPr>
            <a:r>
              <a:rPr lang="id-ID" i="1" dirty="0" smtClean="0"/>
              <a:t>dependent demand inventory</a:t>
            </a:r>
            <a:endParaRPr lang="en-US" dirty="0" smtClean="0"/>
          </a:p>
          <a:p>
            <a:pPr>
              <a:buNone/>
            </a:pPr>
            <a:r>
              <a:rPr lang="id-ID" b="1" dirty="0" smtClean="0"/>
              <a:t>ALIRAN MATERIAL</a:t>
            </a:r>
            <a:endParaRPr lang="en-US" dirty="0" smtClean="0"/>
          </a:p>
          <a:p>
            <a:pPr>
              <a:buNone/>
            </a:pPr>
            <a:r>
              <a:rPr lang="id-ID" dirty="0" smtClean="0"/>
              <a:t>       </a:t>
            </a:r>
            <a:endParaRPr lang="en-US" dirty="0" smtClean="0"/>
          </a:p>
          <a:p>
            <a:pPr>
              <a:buNone/>
            </a:pPr>
            <a:r>
              <a:rPr lang="en-US" b="1" dirty="0" smtClean="0"/>
              <a:t> </a:t>
            </a:r>
            <a:endParaRPr lang="en-US" dirty="0" smtClean="0"/>
          </a:p>
          <a:p>
            <a:pPr>
              <a:buNone/>
            </a:pPr>
            <a:r>
              <a:rPr lang="en-US" b="1" dirty="0" smtClean="0"/>
              <a:t> </a:t>
            </a:r>
            <a:endParaRPr lang="en-US" dirty="0" smtClean="0"/>
          </a:p>
          <a:p>
            <a:pPr marL="514350" lvl="0" indent="-514350">
              <a:buAutoNum type="arabicPeriod"/>
            </a:pPr>
            <a:endParaRPr lang="en-US" dirty="0" smtClean="0"/>
          </a:p>
          <a:p>
            <a:endParaRPr lang="en-US" dirty="0"/>
          </a:p>
        </p:txBody>
      </p:sp>
      <p:sp>
        <p:nvSpPr>
          <p:cNvPr id="4" name="Title 1"/>
          <p:cNvSpPr>
            <a:spLocks noGrp="1"/>
          </p:cNvSpPr>
          <p:nvPr>
            <p:ph type="title"/>
          </p:nvPr>
        </p:nvSpPr>
        <p:spPr>
          <a:xfrm>
            <a:off x="457200" y="320040"/>
            <a:ext cx="7239000" cy="670560"/>
          </a:xfrm>
        </p:spPr>
        <p:txBody>
          <a:bodyPr/>
          <a:lstStyle/>
          <a:p>
            <a:pPr algn="ctr"/>
            <a:r>
              <a:rPr lang="id-ID" dirty="0" smtClean="0"/>
              <a:t>Manajemen Persediaan</a:t>
            </a:r>
            <a:endParaRPr lang="en-US" dirty="0"/>
          </a:p>
        </p:txBody>
      </p:sp>
      <p:sp>
        <p:nvSpPr>
          <p:cNvPr id="5" name="TextBox 4"/>
          <p:cNvSpPr txBox="1"/>
          <p:nvPr/>
        </p:nvSpPr>
        <p:spPr>
          <a:xfrm>
            <a:off x="152400" y="5334000"/>
            <a:ext cx="1143000" cy="646331"/>
          </a:xfrm>
          <a:prstGeom prst="rect">
            <a:avLst/>
          </a:prstGeom>
          <a:noFill/>
          <a:ln>
            <a:solidFill>
              <a:schemeClr val="tx1"/>
            </a:solidFill>
          </a:ln>
        </p:spPr>
        <p:txBody>
          <a:bodyPr wrap="square" rtlCol="0">
            <a:spAutoFit/>
          </a:bodyPr>
          <a:lstStyle/>
          <a:p>
            <a:r>
              <a:rPr lang="en-US" dirty="0" smtClean="0"/>
              <a:t>Vendor/ </a:t>
            </a:r>
            <a:r>
              <a:rPr lang="en-US" dirty="0" err="1" smtClean="0"/>
              <a:t>Pemasok</a:t>
            </a:r>
            <a:endParaRPr lang="en-US" dirty="0"/>
          </a:p>
        </p:txBody>
      </p:sp>
      <p:sp>
        <p:nvSpPr>
          <p:cNvPr id="6" name="TextBox 5"/>
          <p:cNvSpPr txBox="1"/>
          <p:nvPr/>
        </p:nvSpPr>
        <p:spPr>
          <a:xfrm>
            <a:off x="1600200" y="5334000"/>
            <a:ext cx="990600" cy="646331"/>
          </a:xfrm>
          <a:prstGeom prst="rect">
            <a:avLst/>
          </a:prstGeom>
          <a:noFill/>
          <a:ln>
            <a:solidFill>
              <a:schemeClr val="tx1"/>
            </a:solidFill>
          </a:ln>
        </p:spPr>
        <p:txBody>
          <a:bodyPr wrap="square" rtlCol="0">
            <a:spAutoFit/>
          </a:bodyPr>
          <a:lstStyle/>
          <a:p>
            <a:r>
              <a:rPr lang="en-US" dirty="0" err="1" smtClean="0"/>
              <a:t>Bahan</a:t>
            </a:r>
            <a:r>
              <a:rPr lang="en-US" dirty="0" smtClean="0"/>
              <a:t> </a:t>
            </a:r>
            <a:r>
              <a:rPr lang="en-US" dirty="0" err="1" smtClean="0"/>
              <a:t>Mentah</a:t>
            </a:r>
            <a:endParaRPr lang="en-US" dirty="0"/>
          </a:p>
        </p:txBody>
      </p:sp>
      <p:sp>
        <p:nvSpPr>
          <p:cNvPr id="7" name="TextBox 6"/>
          <p:cNvSpPr txBox="1"/>
          <p:nvPr/>
        </p:nvSpPr>
        <p:spPr>
          <a:xfrm>
            <a:off x="2971800" y="4953000"/>
            <a:ext cx="1371600" cy="646331"/>
          </a:xfrm>
          <a:prstGeom prst="rect">
            <a:avLst/>
          </a:prstGeom>
          <a:noFill/>
          <a:ln>
            <a:solidFill>
              <a:schemeClr val="tx1"/>
            </a:solidFill>
          </a:ln>
        </p:spPr>
        <p:txBody>
          <a:bodyPr wrap="square" rtlCol="0">
            <a:spAutoFit/>
          </a:bodyPr>
          <a:lstStyle/>
          <a:p>
            <a:r>
              <a:rPr lang="en-US" dirty="0" err="1" smtClean="0"/>
              <a:t>Bahan</a:t>
            </a:r>
            <a:r>
              <a:rPr lang="en-US" dirty="0" smtClean="0"/>
              <a:t> </a:t>
            </a:r>
            <a:r>
              <a:rPr lang="en-US" dirty="0" err="1" smtClean="0"/>
              <a:t>dlm</a:t>
            </a:r>
            <a:r>
              <a:rPr lang="en-US" dirty="0" smtClean="0"/>
              <a:t> </a:t>
            </a:r>
            <a:r>
              <a:rPr lang="en-US" dirty="0" err="1" smtClean="0"/>
              <a:t>Proses</a:t>
            </a:r>
            <a:endParaRPr lang="en-US" dirty="0"/>
          </a:p>
        </p:txBody>
      </p:sp>
      <p:sp>
        <p:nvSpPr>
          <p:cNvPr id="8" name="TextBox 7"/>
          <p:cNvSpPr txBox="1"/>
          <p:nvPr/>
        </p:nvSpPr>
        <p:spPr>
          <a:xfrm>
            <a:off x="2971800" y="5791200"/>
            <a:ext cx="1371600" cy="923330"/>
          </a:xfrm>
          <a:prstGeom prst="rect">
            <a:avLst/>
          </a:prstGeom>
          <a:noFill/>
          <a:ln>
            <a:solidFill>
              <a:schemeClr val="tx1"/>
            </a:solidFill>
          </a:ln>
        </p:spPr>
        <p:txBody>
          <a:bodyPr wrap="square" rtlCol="0">
            <a:spAutoFit/>
          </a:bodyPr>
          <a:lstStyle/>
          <a:p>
            <a:r>
              <a:rPr lang="en-US" dirty="0" err="1" smtClean="0"/>
              <a:t>Barang</a:t>
            </a:r>
            <a:r>
              <a:rPr lang="en-US" dirty="0" smtClean="0"/>
              <a:t> ½ </a:t>
            </a:r>
            <a:r>
              <a:rPr lang="en-US" dirty="0" err="1" smtClean="0"/>
              <a:t>jadi</a:t>
            </a:r>
            <a:r>
              <a:rPr lang="en-US" dirty="0" smtClean="0"/>
              <a:t> </a:t>
            </a:r>
            <a:r>
              <a:rPr lang="en-US" dirty="0" err="1" smtClean="0"/>
              <a:t>dlm</a:t>
            </a:r>
            <a:r>
              <a:rPr lang="en-US" dirty="0" smtClean="0"/>
              <a:t> </a:t>
            </a:r>
            <a:r>
              <a:rPr lang="en-US" dirty="0" err="1" smtClean="0"/>
              <a:t>Proses</a:t>
            </a:r>
            <a:endParaRPr lang="en-US" dirty="0"/>
          </a:p>
        </p:txBody>
      </p:sp>
      <p:sp>
        <p:nvSpPr>
          <p:cNvPr id="9" name="TextBox 8"/>
          <p:cNvSpPr txBox="1"/>
          <p:nvPr/>
        </p:nvSpPr>
        <p:spPr>
          <a:xfrm>
            <a:off x="4800600" y="5334000"/>
            <a:ext cx="1447800" cy="369332"/>
          </a:xfrm>
          <a:prstGeom prst="rect">
            <a:avLst/>
          </a:prstGeom>
          <a:noFill/>
          <a:ln>
            <a:solidFill>
              <a:schemeClr val="tx1"/>
            </a:solidFill>
          </a:ln>
        </p:spPr>
        <p:txBody>
          <a:bodyPr wrap="square" rtlCol="0">
            <a:spAutoFit/>
          </a:bodyPr>
          <a:lstStyle/>
          <a:p>
            <a:r>
              <a:rPr lang="en-US" dirty="0" err="1" smtClean="0"/>
              <a:t>Barang</a:t>
            </a:r>
            <a:r>
              <a:rPr lang="en-US" dirty="0" smtClean="0"/>
              <a:t> </a:t>
            </a:r>
            <a:r>
              <a:rPr lang="en-US" dirty="0" err="1" smtClean="0"/>
              <a:t>Jadi</a:t>
            </a:r>
            <a:endParaRPr lang="en-US" dirty="0"/>
          </a:p>
        </p:txBody>
      </p:sp>
      <p:sp>
        <p:nvSpPr>
          <p:cNvPr id="10" name="TextBox 9"/>
          <p:cNvSpPr txBox="1"/>
          <p:nvPr/>
        </p:nvSpPr>
        <p:spPr>
          <a:xfrm>
            <a:off x="6629400" y="5181600"/>
            <a:ext cx="1447800" cy="646331"/>
          </a:xfrm>
          <a:prstGeom prst="rect">
            <a:avLst/>
          </a:prstGeom>
          <a:noFill/>
          <a:ln>
            <a:solidFill>
              <a:schemeClr val="tx1"/>
            </a:solidFill>
          </a:ln>
        </p:spPr>
        <p:txBody>
          <a:bodyPr wrap="square" rtlCol="0">
            <a:spAutoFit/>
          </a:bodyPr>
          <a:lstStyle/>
          <a:p>
            <a:r>
              <a:rPr lang="en-US" dirty="0" smtClean="0"/>
              <a:t>Costumer/ </a:t>
            </a:r>
            <a:r>
              <a:rPr lang="en-US" dirty="0" err="1" smtClean="0"/>
              <a:t>Pelanggan</a:t>
            </a:r>
            <a:endParaRPr lang="en-US" dirty="0"/>
          </a:p>
        </p:txBody>
      </p:sp>
      <p:cxnSp>
        <p:nvCxnSpPr>
          <p:cNvPr id="12" name="Straight Arrow Connector 11"/>
          <p:cNvCxnSpPr/>
          <p:nvPr/>
        </p:nvCxnSpPr>
        <p:spPr>
          <a:xfrm>
            <a:off x="1371600" y="5638800"/>
            <a:ext cx="1524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6" idx="3"/>
            <a:endCxn id="7" idx="1"/>
          </p:cNvCxnSpPr>
          <p:nvPr/>
        </p:nvCxnSpPr>
        <p:spPr>
          <a:xfrm flipV="1">
            <a:off x="2590800" y="5276166"/>
            <a:ext cx="381000" cy="3810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6" idx="3"/>
            <a:endCxn id="8" idx="1"/>
          </p:cNvCxnSpPr>
          <p:nvPr/>
        </p:nvCxnSpPr>
        <p:spPr>
          <a:xfrm>
            <a:off x="2590800" y="5657166"/>
            <a:ext cx="381000" cy="595699"/>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9" idx="1"/>
          </p:cNvCxnSpPr>
          <p:nvPr/>
        </p:nvCxnSpPr>
        <p:spPr>
          <a:xfrm>
            <a:off x="4343400" y="5257800"/>
            <a:ext cx="457200" cy="260866"/>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flipH="1" flipV="1">
            <a:off x="4305300" y="5676900"/>
            <a:ext cx="533400" cy="4572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6324600" y="5486400"/>
            <a:ext cx="1524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lstStyle/>
          <a:p>
            <a:pPr>
              <a:buNone/>
            </a:pPr>
            <a:r>
              <a:rPr lang="id-ID" b="1" dirty="0" smtClean="0"/>
              <a:t>Klasifikasi Modal Kerja:</a:t>
            </a:r>
            <a:endParaRPr lang="en-US" dirty="0" smtClean="0"/>
          </a:p>
          <a:p>
            <a:pPr marL="514350" lvl="0" indent="-514350">
              <a:buAutoNum type="arabicPeriod"/>
            </a:pPr>
            <a:r>
              <a:rPr lang="id-ID" dirty="0" smtClean="0"/>
              <a:t>Modal Kerja Kotor (gross working capital)</a:t>
            </a:r>
            <a:endParaRPr lang="en-US" dirty="0" smtClean="0"/>
          </a:p>
          <a:p>
            <a:pPr marL="514350" lvl="0" indent="-514350">
              <a:buAutoNum type="arabicPeriod"/>
            </a:pPr>
            <a:r>
              <a:rPr lang="id-ID" dirty="0" smtClean="0"/>
              <a:t>Modal kerja bersih (net working capital)</a:t>
            </a:r>
            <a:endParaRPr lang="en-US" dirty="0" smtClean="0"/>
          </a:p>
          <a:p>
            <a:pPr marL="514350" lvl="0" indent="-514350">
              <a:buAutoNum type="arabicPeriod"/>
            </a:pPr>
            <a:r>
              <a:rPr lang="id-ID" dirty="0" smtClean="0"/>
              <a:t>Modal kerja fungsional</a:t>
            </a:r>
            <a:endParaRPr lang="en-US" dirty="0" smtClean="0"/>
          </a:p>
          <a:p>
            <a:pPr marL="514350" indent="-514350">
              <a:buFont typeface="Wingdings 2"/>
              <a:buAutoNum type="arabicPeriod"/>
            </a:pPr>
            <a:r>
              <a:rPr lang="id-ID" dirty="0" smtClean="0"/>
              <a:t>Modal kerja potensial</a:t>
            </a:r>
            <a:endParaRPr lang="en-US" dirty="0" smtClean="0"/>
          </a:p>
          <a:p>
            <a:pPr>
              <a:buNone/>
            </a:pPr>
            <a:r>
              <a:rPr lang="id-ID" b="1" dirty="0" smtClean="0"/>
              <a:t>Aspek mengelola Modal Kerja:</a:t>
            </a:r>
            <a:endParaRPr lang="en-US" dirty="0" smtClean="0"/>
          </a:p>
          <a:p>
            <a:pPr marL="514350" lvl="0" indent="-514350">
              <a:buAutoNum type="arabicPeriod"/>
            </a:pPr>
            <a:r>
              <a:rPr lang="id-ID" dirty="0" smtClean="0"/>
              <a:t>Kebijakan modal kerja</a:t>
            </a:r>
            <a:endParaRPr lang="en-US" dirty="0" smtClean="0"/>
          </a:p>
          <a:p>
            <a:pPr marL="514350" indent="-514350">
              <a:buFont typeface="Wingdings 2"/>
              <a:buAutoNum type="arabicPeriod"/>
            </a:pPr>
            <a:r>
              <a:rPr lang="id-ID" dirty="0" smtClean="0"/>
              <a:t>Manajemen harta lancar</a:t>
            </a:r>
            <a:endParaRPr lang="en-US" dirty="0" smtClean="0"/>
          </a:p>
          <a:p>
            <a:pPr marL="514350" indent="-514350">
              <a:buFont typeface="Wingdings 2"/>
              <a:buAutoNum type="arabicPeriod"/>
            </a:pPr>
            <a:r>
              <a:rPr lang="id-ID" dirty="0" smtClean="0"/>
              <a:t>Sumber pembiayaan jangka pendek</a:t>
            </a:r>
            <a:endParaRPr lang="en-US" dirty="0" smtClean="0"/>
          </a:p>
          <a:p>
            <a:pPr marL="514350" lvl="0" indent="-514350">
              <a:buAutoNum type="arabicPeriod"/>
            </a:pPr>
            <a:endParaRPr lang="en-US" dirty="0" smtClean="0"/>
          </a:p>
          <a:p>
            <a:pPr marL="514350" lvl="0" indent="-514350">
              <a:buAutoNum type="arabicPeriod"/>
            </a:pPr>
            <a:endParaRPr lang="en-US" dirty="0" smtClean="0"/>
          </a:p>
        </p:txBody>
      </p:sp>
      <p:sp>
        <p:nvSpPr>
          <p:cNvPr id="4" name="Title 1"/>
          <p:cNvSpPr>
            <a:spLocks noGrp="1"/>
          </p:cNvSpPr>
          <p:nvPr>
            <p:ph type="title"/>
          </p:nvPr>
        </p:nvSpPr>
        <p:spPr>
          <a:xfrm>
            <a:off x="457200" y="320040"/>
            <a:ext cx="7239000" cy="746760"/>
          </a:xfrm>
        </p:spPr>
        <p:txBody>
          <a:bodyPr/>
          <a:lstStyle/>
          <a:p>
            <a:pPr algn="ctr"/>
            <a:r>
              <a:rPr lang="id-ID" sz="4000" cap="none" dirty="0" smtClean="0"/>
              <a:t>MODAL KERJA</a:t>
            </a:r>
            <a:endParaRPr lang="en-US" cap="non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36536"/>
          </a:xfrm>
        </p:spPr>
        <p:txBody>
          <a:bodyPr>
            <a:normAutofit/>
          </a:bodyPr>
          <a:lstStyle/>
          <a:p>
            <a:pPr>
              <a:buNone/>
            </a:pPr>
            <a:r>
              <a:rPr lang="id-ID" b="1" dirty="0" smtClean="0"/>
              <a:t>Kebijakan Modal Kerja:</a:t>
            </a:r>
            <a:endParaRPr lang="en-US" dirty="0" smtClean="0"/>
          </a:p>
          <a:p>
            <a:r>
              <a:rPr lang="id-ID" dirty="0" smtClean="0"/>
              <a:t>Suatu perusahaan dapat berjalan lancar jika didukung oleh modal kerja yang memadai, manejer keuangan harus menyediakan modal kerja sesuai dengan kebutuhan operasi</a:t>
            </a:r>
            <a:endParaRPr lang="en-US" dirty="0" smtClean="0"/>
          </a:p>
          <a:p>
            <a:pPr>
              <a:buNone/>
            </a:pPr>
            <a:r>
              <a:rPr lang="en-US" b="1" dirty="0" err="1" smtClean="0"/>
              <a:t>Macam-macam</a:t>
            </a:r>
            <a:r>
              <a:rPr lang="en-US" b="1" dirty="0" smtClean="0"/>
              <a:t> </a:t>
            </a:r>
            <a:r>
              <a:rPr lang="id-ID" b="1" dirty="0" smtClean="0"/>
              <a:t>Kebijakan Modal Kerja:</a:t>
            </a:r>
            <a:endParaRPr lang="en-US" dirty="0" smtClean="0"/>
          </a:p>
          <a:p>
            <a:pPr marL="514350" lvl="0" indent="-514350">
              <a:buAutoNum type="arabicPeriod"/>
            </a:pPr>
            <a:r>
              <a:rPr lang="id-ID" dirty="0" smtClean="0"/>
              <a:t>Kebijakan agresif</a:t>
            </a:r>
            <a:endParaRPr lang="en-US" dirty="0" smtClean="0"/>
          </a:p>
          <a:p>
            <a:pPr marL="514350" lvl="0" indent="-514350">
              <a:buAutoNum type="arabicPeriod"/>
            </a:pPr>
            <a:r>
              <a:rPr lang="id-ID" dirty="0" smtClean="0"/>
              <a:t>Kebijakan moderat</a:t>
            </a:r>
            <a:endParaRPr lang="en-US" dirty="0" smtClean="0"/>
          </a:p>
          <a:p>
            <a:pPr marL="514350" lvl="0" indent="-514350">
              <a:buAutoNum type="arabicPeriod"/>
            </a:pPr>
            <a:r>
              <a:rPr lang="id-ID" dirty="0" smtClean="0"/>
              <a:t>Kebijakan konvensional</a:t>
            </a:r>
            <a:endParaRPr lang="en-US" dirty="0"/>
          </a:p>
        </p:txBody>
      </p:sp>
      <p:sp>
        <p:nvSpPr>
          <p:cNvPr id="4" name="Title 1"/>
          <p:cNvSpPr>
            <a:spLocks noGrp="1"/>
          </p:cNvSpPr>
          <p:nvPr>
            <p:ph type="title"/>
          </p:nvPr>
        </p:nvSpPr>
        <p:spPr>
          <a:xfrm>
            <a:off x="457200" y="320040"/>
            <a:ext cx="7239000" cy="670560"/>
          </a:xfrm>
        </p:spPr>
        <p:txBody>
          <a:bodyPr/>
          <a:lstStyle/>
          <a:p>
            <a:pPr algn="ctr"/>
            <a:r>
              <a:rPr lang="id-ID" sz="4000" cap="none" dirty="0" smtClean="0"/>
              <a:t>MODAL KERJA</a:t>
            </a:r>
            <a:endParaRPr lang="en-US" cap="non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normAutofit fontScale="85000" lnSpcReduction="20000"/>
          </a:bodyPr>
          <a:lstStyle/>
          <a:p>
            <a:pPr>
              <a:buNone/>
            </a:pPr>
            <a:r>
              <a:rPr lang="id-ID" b="1" dirty="0" smtClean="0"/>
              <a:t>Pembiayaan jangka pendek:</a:t>
            </a:r>
            <a:endParaRPr lang="en-US" dirty="0" smtClean="0"/>
          </a:p>
          <a:p>
            <a:r>
              <a:rPr lang="id-ID" dirty="0" smtClean="0"/>
              <a:t>Hutang jangka pendek adalah hutang yang dijadwalkan rarus dibayar  dalam waktu satu tahun atau kurang dari satu tahun.</a:t>
            </a:r>
            <a:endParaRPr lang="en-US" dirty="0" smtClean="0"/>
          </a:p>
          <a:p>
            <a:pPr>
              <a:buNone/>
            </a:pPr>
            <a:r>
              <a:rPr lang="id-ID" b="1" dirty="0" smtClean="0"/>
              <a:t>Klasifikasi hutang jangka Pendek:</a:t>
            </a:r>
            <a:endParaRPr lang="en-US" dirty="0" smtClean="0"/>
          </a:p>
          <a:p>
            <a:pPr marL="514350" lvl="0" indent="-514350">
              <a:buAutoNum type="arabicPeriod"/>
            </a:pPr>
            <a:r>
              <a:rPr lang="id-ID" dirty="0" smtClean="0"/>
              <a:t>Hutang dagang (account payable)</a:t>
            </a:r>
            <a:endParaRPr lang="en-US" dirty="0" smtClean="0"/>
          </a:p>
          <a:p>
            <a:pPr marL="514350" indent="-514350">
              <a:buFont typeface="Wingdings 2"/>
              <a:buAutoNum type="arabicPeriod"/>
            </a:pPr>
            <a:r>
              <a:rPr lang="id-ID" dirty="0" smtClean="0"/>
              <a:t>Pinjamaan dari bank</a:t>
            </a:r>
            <a:endParaRPr lang="en-US" dirty="0" smtClean="0"/>
          </a:p>
          <a:p>
            <a:pPr marL="514350" indent="-514350">
              <a:buFont typeface="Wingdings 2"/>
              <a:buAutoNum type="arabicPeriod"/>
            </a:pPr>
            <a:r>
              <a:rPr lang="id-ID" dirty="0" smtClean="0"/>
              <a:t>Surat Hutang (commercial paper)</a:t>
            </a:r>
            <a:endParaRPr lang="en-US" dirty="0" smtClean="0"/>
          </a:p>
          <a:p>
            <a:pPr marL="514350" indent="-514350">
              <a:buFont typeface="Wingdings 2"/>
              <a:buAutoNum type="arabicPeriod"/>
            </a:pPr>
            <a:r>
              <a:rPr lang="id-ID" dirty="0" smtClean="0"/>
              <a:t>Hutang biaya</a:t>
            </a:r>
            <a:endParaRPr lang="en-US" dirty="0" smtClean="0"/>
          </a:p>
          <a:p>
            <a:pPr marL="514350" indent="-514350">
              <a:buFont typeface="Wingdings 2"/>
              <a:buAutoNum type="arabicPeriod"/>
            </a:pPr>
            <a:r>
              <a:rPr lang="id-ID" dirty="0" smtClean="0"/>
              <a:t>Hutang pajak</a:t>
            </a:r>
            <a:endParaRPr lang="en-US" dirty="0" smtClean="0"/>
          </a:p>
          <a:p>
            <a:pPr marL="514350" indent="-514350">
              <a:buFont typeface="Wingdings 2"/>
              <a:buAutoNum type="arabicPeriod"/>
            </a:pPr>
            <a:r>
              <a:rPr lang="id-ID" dirty="0" smtClean="0"/>
              <a:t>Hutang deviden</a:t>
            </a:r>
            <a:endParaRPr lang="en-US" dirty="0" smtClean="0"/>
          </a:p>
          <a:p>
            <a:pPr marL="514350" indent="-514350">
              <a:buFont typeface="Wingdings 2"/>
              <a:buAutoNum type="arabicPeriod"/>
            </a:pPr>
            <a:r>
              <a:rPr lang="id-ID" dirty="0" smtClean="0"/>
              <a:t>Hutang jangka panjang yang jatuh tempo atau angsuran hutang jangka panjang</a:t>
            </a:r>
            <a:endParaRPr lang="en-US" dirty="0" smtClean="0"/>
          </a:p>
          <a:p>
            <a:pPr marL="514350" indent="-514350">
              <a:buFont typeface="Wingdings 2"/>
              <a:buAutoNum type="arabicPeriod"/>
            </a:pPr>
            <a:r>
              <a:rPr lang="id-ID" dirty="0" smtClean="0"/>
              <a:t>Hutang bunga</a:t>
            </a:r>
            <a:endParaRPr lang="en-US" dirty="0" smtClean="0"/>
          </a:p>
          <a:p>
            <a:pPr marL="514350" indent="-514350">
              <a:buFont typeface="Wingdings 2"/>
              <a:buAutoNum type="arabicPeriod"/>
            </a:pPr>
            <a:r>
              <a:rPr lang="id-ID" dirty="0" smtClean="0"/>
              <a:t>Penerimaan yang diterima dimuka</a:t>
            </a:r>
            <a:endParaRPr lang="en-US" dirty="0" smtClean="0"/>
          </a:p>
          <a:p>
            <a:endParaRPr lang="en-US" dirty="0"/>
          </a:p>
        </p:txBody>
      </p:sp>
      <p:sp>
        <p:nvSpPr>
          <p:cNvPr id="4" name="Title 1"/>
          <p:cNvSpPr>
            <a:spLocks noGrp="1"/>
          </p:cNvSpPr>
          <p:nvPr>
            <p:ph type="title"/>
          </p:nvPr>
        </p:nvSpPr>
        <p:spPr>
          <a:xfrm>
            <a:off x="457200" y="320040"/>
            <a:ext cx="7239000" cy="670560"/>
          </a:xfrm>
        </p:spPr>
        <p:txBody>
          <a:bodyPr/>
          <a:lstStyle/>
          <a:p>
            <a:pPr algn="ctr"/>
            <a:r>
              <a:rPr lang="id-ID" sz="4000" cap="none" dirty="0" smtClean="0"/>
              <a:t>MODAL KERJA</a:t>
            </a:r>
            <a:endParaRPr lang="en-US" cap="non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fontScale="90000"/>
          </a:bodyPr>
          <a:lstStyle/>
          <a:p>
            <a:pPr algn="ctr"/>
            <a:r>
              <a:rPr lang="en-US" sz="4000" cap="none" dirty="0" smtClean="0"/>
              <a:t>MANAJEMEN KAS</a:t>
            </a:r>
            <a:endParaRPr lang="en-US" cap="none" dirty="0"/>
          </a:p>
        </p:txBody>
      </p:sp>
      <p:sp>
        <p:nvSpPr>
          <p:cNvPr id="3" name="Content Placeholder 2"/>
          <p:cNvSpPr>
            <a:spLocks noGrp="1"/>
          </p:cNvSpPr>
          <p:nvPr>
            <p:ph idx="1"/>
          </p:nvPr>
        </p:nvSpPr>
        <p:spPr>
          <a:xfrm>
            <a:off x="457200" y="1143000"/>
            <a:ext cx="7239000" cy="5312736"/>
          </a:xfrm>
        </p:spPr>
        <p:txBody>
          <a:bodyPr/>
          <a:lstStyle/>
          <a:p>
            <a:pPr>
              <a:buNone/>
            </a:pPr>
            <a:r>
              <a:rPr lang="id-ID" b="1" dirty="0" smtClean="0"/>
              <a:t>MANAJEMEN KAS</a:t>
            </a:r>
            <a:r>
              <a:rPr lang="en-US" b="1" dirty="0" smtClean="0"/>
              <a:t>:</a:t>
            </a:r>
            <a:endParaRPr lang="en-US" dirty="0" smtClean="0"/>
          </a:p>
          <a:p>
            <a:r>
              <a:rPr lang="en-US" dirty="0" err="1" smtClean="0"/>
              <a:t>Adalah</a:t>
            </a:r>
            <a:r>
              <a:rPr lang="en-US" dirty="0" smtClean="0"/>
              <a:t> </a:t>
            </a:r>
            <a:r>
              <a:rPr lang="en-US" dirty="0" err="1" smtClean="0"/>
              <a:t>perencanaan</a:t>
            </a:r>
            <a:r>
              <a:rPr lang="en-US" dirty="0" smtClean="0"/>
              <a:t>, </a:t>
            </a:r>
            <a:r>
              <a:rPr lang="en-US" dirty="0" err="1" smtClean="0"/>
              <a:t>pengorganisasian</a:t>
            </a:r>
            <a:r>
              <a:rPr lang="en-US" dirty="0" smtClean="0"/>
              <a:t>, </a:t>
            </a:r>
            <a:r>
              <a:rPr lang="en-US" dirty="0" err="1" smtClean="0"/>
              <a:t>pelaksanaan</a:t>
            </a:r>
            <a:r>
              <a:rPr lang="en-US" dirty="0" smtClean="0"/>
              <a:t>, </a:t>
            </a:r>
            <a:r>
              <a:rPr lang="en-US" dirty="0" err="1" smtClean="0"/>
              <a:t>dan</a:t>
            </a:r>
            <a:r>
              <a:rPr lang="en-US" dirty="0" smtClean="0"/>
              <a:t> </a:t>
            </a:r>
            <a:r>
              <a:rPr lang="en-US" dirty="0" err="1" smtClean="0"/>
              <a:t>pengendalian</a:t>
            </a:r>
            <a:r>
              <a:rPr lang="en-US" dirty="0" smtClean="0"/>
              <a:t> </a:t>
            </a:r>
            <a:r>
              <a:rPr lang="en-US" dirty="0" err="1" smtClean="0"/>
              <a:t>uang</a:t>
            </a:r>
            <a:r>
              <a:rPr lang="en-US" dirty="0" smtClean="0"/>
              <a:t> </a:t>
            </a:r>
            <a:r>
              <a:rPr lang="en-US" dirty="0" err="1" smtClean="0"/>
              <a:t>tunai</a:t>
            </a:r>
            <a:r>
              <a:rPr lang="en-US" dirty="0" smtClean="0"/>
              <a:t> </a:t>
            </a:r>
            <a:r>
              <a:rPr lang="en-US" dirty="0" err="1" smtClean="0"/>
              <a:t>untuk</a:t>
            </a:r>
            <a:r>
              <a:rPr lang="en-US" dirty="0" smtClean="0"/>
              <a:t> </a:t>
            </a:r>
            <a:r>
              <a:rPr lang="en-US" dirty="0" err="1" smtClean="0"/>
              <a:t>membiayai</a:t>
            </a:r>
            <a:r>
              <a:rPr lang="en-US" dirty="0" smtClean="0"/>
              <a:t> </a:t>
            </a:r>
            <a:r>
              <a:rPr lang="en-US" dirty="0" err="1" smtClean="0"/>
              <a:t>kegiatan</a:t>
            </a:r>
            <a:r>
              <a:rPr lang="en-US" dirty="0" smtClean="0"/>
              <a:t> </a:t>
            </a:r>
            <a:r>
              <a:rPr lang="en-US" dirty="0" err="1" smtClean="0"/>
              <a:t>operasi</a:t>
            </a:r>
            <a:r>
              <a:rPr lang="en-US" dirty="0" smtClean="0"/>
              <a:t> </a:t>
            </a:r>
            <a:r>
              <a:rPr lang="en-US" dirty="0" err="1" smtClean="0"/>
              <a:t>organisasi</a:t>
            </a:r>
            <a:r>
              <a:rPr lang="en-US" dirty="0" smtClean="0"/>
              <a:t> </a:t>
            </a:r>
            <a:r>
              <a:rPr lang="en-US" dirty="0" err="1" smtClean="0"/>
              <a:t>serta</a:t>
            </a:r>
            <a:r>
              <a:rPr lang="en-US" dirty="0" smtClean="0"/>
              <a:t> </a:t>
            </a:r>
            <a:r>
              <a:rPr lang="en-US" dirty="0" err="1" smtClean="0"/>
              <a:t>untuk</a:t>
            </a:r>
            <a:r>
              <a:rPr lang="en-US" dirty="0" smtClean="0"/>
              <a:t> </a:t>
            </a:r>
            <a:r>
              <a:rPr lang="en-US" dirty="0" err="1" smtClean="0"/>
              <a:t>memenuhi</a:t>
            </a:r>
            <a:r>
              <a:rPr lang="en-US" dirty="0" smtClean="0"/>
              <a:t> </a:t>
            </a:r>
            <a:r>
              <a:rPr lang="en-US" dirty="0" err="1" smtClean="0"/>
              <a:t>kewajiban</a:t>
            </a:r>
            <a:r>
              <a:rPr lang="en-US" dirty="0" smtClean="0"/>
              <a:t> </a:t>
            </a:r>
            <a:r>
              <a:rPr lang="en-US" dirty="0" err="1" smtClean="0"/>
              <a:t>kepada</a:t>
            </a:r>
            <a:r>
              <a:rPr lang="en-US" dirty="0" smtClean="0"/>
              <a:t> </a:t>
            </a:r>
            <a:r>
              <a:rPr lang="en-US" dirty="0" err="1" smtClean="0"/>
              <a:t>pihak</a:t>
            </a:r>
            <a:r>
              <a:rPr lang="en-US" dirty="0" smtClean="0"/>
              <a:t> </a:t>
            </a:r>
            <a:r>
              <a:rPr lang="en-US" dirty="0" err="1" smtClean="0"/>
              <a:t>ketiga</a:t>
            </a:r>
            <a:r>
              <a:rPr lang="en-US" dirty="0" smtClean="0"/>
              <a:t>.</a:t>
            </a:r>
          </a:p>
          <a:p>
            <a:pPr>
              <a:buNone/>
            </a:pPr>
            <a:r>
              <a:rPr lang="en-US" b="1" dirty="0" err="1" smtClean="0"/>
              <a:t>Bentuk</a:t>
            </a:r>
            <a:r>
              <a:rPr lang="en-US" b="1" dirty="0" smtClean="0"/>
              <a:t> </a:t>
            </a:r>
            <a:r>
              <a:rPr lang="en-US" b="1" dirty="0" err="1" smtClean="0"/>
              <a:t>Kas</a:t>
            </a:r>
            <a:r>
              <a:rPr lang="en-US" b="1" dirty="0" smtClean="0"/>
              <a:t>:</a:t>
            </a:r>
            <a:endParaRPr lang="en-US" dirty="0" smtClean="0"/>
          </a:p>
          <a:p>
            <a:pPr marL="514350" lvl="0" indent="-514350">
              <a:buAutoNum type="arabicPeriod"/>
            </a:pPr>
            <a:r>
              <a:rPr lang="en-US" dirty="0" err="1" smtClean="0"/>
              <a:t>Uang</a:t>
            </a:r>
            <a:r>
              <a:rPr lang="en-US" dirty="0" smtClean="0"/>
              <a:t> </a:t>
            </a:r>
            <a:r>
              <a:rPr lang="en-US" dirty="0" err="1" smtClean="0"/>
              <a:t>Tunai</a:t>
            </a:r>
            <a:endParaRPr lang="en-US" dirty="0" smtClean="0"/>
          </a:p>
          <a:p>
            <a:pPr marL="514350" indent="-514350">
              <a:buFont typeface="Wingdings 2"/>
              <a:buAutoNum type="arabicPeriod"/>
            </a:pPr>
            <a:r>
              <a:rPr lang="en-US" dirty="0" err="1" smtClean="0"/>
              <a:t>Rekening</a:t>
            </a:r>
            <a:r>
              <a:rPr lang="en-US" dirty="0" smtClean="0"/>
              <a:t> Koran bank</a:t>
            </a:r>
          </a:p>
          <a:p>
            <a:pPr marL="514350" indent="-514350">
              <a:buFont typeface="Wingdings 2"/>
              <a:buAutoNum type="arabicPeriod"/>
            </a:pPr>
            <a:r>
              <a:rPr lang="en-US" dirty="0" err="1" smtClean="0"/>
              <a:t>Surat</a:t>
            </a:r>
            <a:r>
              <a:rPr lang="en-US" dirty="0" smtClean="0"/>
              <a:t> </a:t>
            </a:r>
            <a:r>
              <a:rPr lang="en-US" dirty="0" err="1" smtClean="0"/>
              <a:t>berharga</a:t>
            </a:r>
            <a:r>
              <a:rPr lang="en-US" dirty="0" smtClean="0"/>
              <a:t> yang </a:t>
            </a:r>
            <a:r>
              <a:rPr lang="en-US" dirty="0" err="1" smtClean="0"/>
              <a:t>mudah</a:t>
            </a:r>
            <a:r>
              <a:rPr lang="en-US" dirty="0" smtClean="0"/>
              <a:t> </a:t>
            </a:r>
            <a:r>
              <a:rPr lang="en-US" dirty="0" err="1" smtClean="0"/>
              <a:t>diuangkan</a:t>
            </a:r>
            <a:r>
              <a:rPr lang="en-US" dirty="0" smtClean="0"/>
              <a:t> (</a:t>
            </a:r>
            <a:r>
              <a:rPr lang="en-US" dirty="0" err="1" smtClean="0"/>
              <a:t>di</a:t>
            </a:r>
            <a:r>
              <a:rPr lang="en-US" dirty="0" smtClean="0"/>
              <a:t> </a:t>
            </a:r>
            <a:r>
              <a:rPr lang="en-US" dirty="0" err="1" smtClean="0"/>
              <a:t>jual</a:t>
            </a:r>
            <a:r>
              <a:rPr lang="en-US" dirty="0" smtClean="0"/>
              <a:t> </a:t>
            </a:r>
            <a:r>
              <a:rPr lang="en-US" dirty="0" err="1" smtClean="0"/>
              <a:t>belikan</a:t>
            </a:r>
            <a:r>
              <a:rPr lang="en-US" dirty="0" smtClean="0"/>
              <a:t>) / marketable securities</a:t>
            </a:r>
          </a:p>
          <a:p>
            <a:pPr marL="514350" lvl="0" indent="-514350">
              <a:buNone/>
            </a:pP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normAutofit fontScale="92500" lnSpcReduction="20000"/>
          </a:bodyPr>
          <a:lstStyle/>
          <a:p>
            <a:pPr>
              <a:buNone/>
            </a:pPr>
            <a:r>
              <a:rPr lang="en-US" b="1" dirty="0" err="1" smtClean="0"/>
              <a:t>Kas</a:t>
            </a:r>
            <a:r>
              <a:rPr lang="en-US" b="1" dirty="0" smtClean="0"/>
              <a:t> Perusahaan:</a:t>
            </a:r>
            <a:endParaRPr lang="en-US" dirty="0" smtClean="0"/>
          </a:p>
          <a:p>
            <a:pPr>
              <a:buNone/>
            </a:pPr>
            <a:r>
              <a:rPr lang="en-US" dirty="0" smtClean="0"/>
              <a:t>   Perusahaan </a:t>
            </a:r>
            <a:r>
              <a:rPr lang="en-US" dirty="0" err="1" smtClean="0"/>
              <a:t>atau</a:t>
            </a:r>
            <a:r>
              <a:rPr lang="en-US" dirty="0" smtClean="0"/>
              <a:t> </a:t>
            </a:r>
            <a:r>
              <a:rPr lang="en-US" dirty="0" err="1" smtClean="0"/>
              <a:t>perseorangan</a:t>
            </a:r>
            <a:r>
              <a:rPr lang="en-US" dirty="0" smtClean="0"/>
              <a:t> </a:t>
            </a:r>
            <a:r>
              <a:rPr lang="en-US" dirty="0" err="1" smtClean="0"/>
              <a:t>menyimpai</a:t>
            </a:r>
            <a:r>
              <a:rPr lang="en-US" dirty="0" smtClean="0"/>
              <a:t> </a:t>
            </a:r>
            <a:r>
              <a:rPr lang="en-US" dirty="0" err="1" smtClean="0"/>
              <a:t>uang</a:t>
            </a:r>
            <a:r>
              <a:rPr lang="en-US" dirty="0" smtClean="0"/>
              <a:t> </a:t>
            </a:r>
            <a:r>
              <a:rPr lang="en-US" dirty="0" err="1" smtClean="0"/>
              <a:t>tunai</a:t>
            </a:r>
            <a:r>
              <a:rPr lang="en-US" dirty="0" smtClean="0"/>
              <a:t>/</a:t>
            </a:r>
            <a:r>
              <a:rPr lang="en-US" dirty="0" err="1" smtClean="0"/>
              <a:t>kas</a:t>
            </a:r>
            <a:r>
              <a:rPr lang="en-US" dirty="0" smtClean="0"/>
              <a:t> </a:t>
            </a:r>
            <a:r>
              <a:rPr lang="en-US" dirty="0" err="1" smtClean="0"/>
              <a:t>untuk</a:t>
            </a:r>
            <a:r>
              <a:rPr lang="en-US" dirty="0" smtClean="0"/>
              <a:t> motif:</a:t>
            </a:r>
          </a:p>
          <a:p>
            <a:pPr marL="514350" lvl="0" indent="-514350">
              <a:buAutoNum type="arabicPeriod"/>
            </a:pPr>
            <a:r>
              <a:rPr lang="en-US" dirty="0" err="1" smtClean="0"/>
              <a:t>Transaksi</a:t>
            </a:r>
            <a:endParaRPr lang="en-US" dirty="0" smtClean="0"/>
          </a:p>
          <a:p>
            <a:pPr marL="514350" indent="-514350">
              <a:buFont typeface="Wingdings 2"/>
              <a:buAutoNum type="arabicPeriod"/>
            </a:pPr>
            <a:r>
              <a:rPr lang="en-US" dirty="0" err="1" smtClean="0"/>
              <a:t>Pencegahan</a:t>
            </a:r>
            <a:endParaRPr lang="en-US" dirty="0" smtClean="0"/>
          </a:p>
          <a:p>
            <a:pPr marL="514350" indent="-514350">
              <a:buFont typeface="Wingdings 2"/>
              <a:buAutoNum type="arabicPeriod"/>
            </a:pPr>
            <a:r>
              <a:rPr lang="en-US" dirty="0" err="1" smtClean="0"/>
              <a:t>Spkulatif</a:t>
            </a:r>
            <a:endParaRPr lang="en-US" dirty="0" smtClean="0"/>
          </a:p>
          <a:p>
            <a:pPr>
              <a:buNone/>
            </a:pPr>
            <a:r>
              <a:rPr lang="en-US" b="1" dirty="0" err="1" smtClean="0"/>
              <a:t>Kas</a:t>
            </a:r>
            <a:r>
              <a:rPr lang="en-US" b="1" dirty="0" smtClean="0"/>
              <a:t> Perusahaan </a:t>
            </a:r>
            <a:r>
              <a:rPr lang="en-US" b="1" dirty="0" err="1" smtClean="0"/>
              <a:t>berguna</a:t>
            </a:r>
            <a:r>
              <a:rPr lang="en-US" b="1" dirty="0" smtClean="0"/>
              <a:t> </a:t>
            </a:r>
            <a:r>
              <a:rPr lang="en-US" b="1" dirty="0" err="1" smtClean="0"/>
              <a:t>untuk</a:t>
            </a:r>
            <a:r>
              <a:rPr lang="en-US" b="1" dirty="0" smtClean="0"/>
              <a:t>:</a:t>
            </a:r>
            <a:endParaRPr lang="en-US" dirty="0" smtClean="0"/>
          </a:p>
          <a:p>
            <a:pPr marL="514350" lvl="0" indent="-514350">
              <a:buAutoNum type="arabicPeriod"/>
            </a:pPr>
            <a:r>
              <a:rPr lang="en-US" dirty="0" err="1" smtClean="0"/>
              <a:t>Memperoleh</a:t>
            </a:r>
            <a:r>
              <a:rPr lang="en-US" dirty="0" smtClean="0"/>
              <a:t> </a:t>
            </a:r>
            <a:r>
              <a:rPr lang="en-US" dirty="0" err="1" smtClean="0"/>
              <a:t>potongan</a:t>
            </a:r>
            <a:r>
              <a:rPr lang="en-US" dirty="0" smtClean="0"/>
              <a:t> </a:t>
            </a:r>
            <a:r>
              <a:rPr lang="en-US" dirty="0" err="1" smtClean="0"/>
              <a:t>harga</a:t>
            </a:r>
            <a:r>
              <a:rPr lang="en-US" dirty="0" smtClean="0"/>
              <a:t> </a:t>
            </a:r>
            <a:r>
              <a:rPr lang="en-US" dirty="0" err="1" smtClean="0"/>
              <a:t>pada</a:t>
            </a:r>
            <a:r>
              <a:rPr lang="en-US" dirty="0" smtClean="0"/>
              <a:t> </a:t>
            </a:r>
            <a:r>
              <a:rPr lang="en-US" dirty="0" err="1" smtClean="0"/>
              <a:t>saat</a:t>
            </a:r>
            <a:r>
              <a:rPr lang="en-US" dirty="0" smtClean="0"/>
              <a:t> </a:t>
            </a:r>
            <a:r>
              <a:rPr lang="en-US" dirty="0" err="1" smtClean="0"/>
              <a:t>membeli</a:t>
            </a:r>
            <a:r>
              <a:rPr lang="en-US" dirty="0" smtClean="0"/>
              <a:t> </a:t>
            </a:r>
            <a:r>
              <a:rPr lang="en-US" dirty="0" err="1" smtClean="0"/>
              <a:t>bahan</a:t>
            </a:r>
            <a:r>
              <a:rPr lang="en-US" dirty="0" smtClean="0"/>
              <a:t> </a:t>
            </a:r>
            <a:r>
              <a:rPr lang="en-US" dirty="0" err="1" smtClean="0"/>
              <a:t>baku</a:t>
            </a:r>
            <a:r>
              <a:rPr lang="en-US" dirty="0" smtClean="0"/>
              <a:t> </a:t>
            </a:r>
            <a:r>
              <a:rPr lang="en-US" dirty="0" err="1" smtClean="0"/>
              <a:t>atau</a:t>
            </a:r>
            <a:r>
              <a:rPr lang="en-US" dirty="0" smtClean="0"/>
              <a:t> </a:t>
            </a:r>
            <a:r>
              <a:rPr lang="en-US" dirty="0" err="1" smtClean="0"/>
              <a:t>peralatan</a:t>
            </a:r>
            <a:r>
              <a:rPr lang="en-US" dirty="0" smtClean="0"/>
              <a:t> </a:t>
            </a:r>
            <a:r>
              <a:rPr lang="en-US" dirty="0" err="1" smtClean="0"/>
              <a:t>secara</a:t>
            </a:r>
            <a:r>
              <a:rPr lang="en-US" dirty="0" smtClean="0"/>
              <a:t> </a:t>
            </a:r>
            <a:r>
              <a:rPr lang="en-US" dirty="0" err="1" smtClean="0"/>
              <a:t>tunai</a:t>
            </a:r>
            <a:endParaRPr lang="en-US" dirty="0" smtClean="0"/>
          </a:p>
          <a:p>
            <a:pPr marL="514350" indent="-514350">
              <a:buFont typeface="Wingdings 2"/>
              <a:buAutoNum type="arabicPeriod"/>
            </a:pPr>
            <a:r>
              <a:rPr lang="en-US" dirty="0" err="1" smtClean="0"/>
              <a:t>Menjaga</a:t>
            </a:r>
            <a:r>
              <a:rPr lang="en-US" dirty="0" smtClean="0"/>
              <a:t> </a:t>
            </a:r>
            <a:r>
              <a:rPr lang="en-US" dirty="0" err="1" smtClean="0"/>
              <a:t>rasio</a:t>
            </a:r>
            <a:r>
              <a:rPr lang="en-US" dirty="0" smtClean="0"/>
              <a:t> </a:t>
            </a:r>
            <a:r>
              <a:rPr lang="en-US" dirty="0" err="1" smtClean="0"/>
              <a:t>cair</a:t>
            </a:r>
            <a:r>
              <a:rPr lang="en-US" dirty="0" smtClean="0"/>
              <a:t> (acid test ratio) agar </a:t>
            </a:r>
            <a:r>
              <a:rPr lang="en-US" dirty="0" err="1" smtClean="0"/>
              <a:t>tetap</a:t>
            </a:r>
            <a:r>
              <a:rPr lang="en-US" dirty="0" smtClean="0"/>
              <a:t> </a:t>
            </a:r>
            <a:r>
              <a:rPr lang="en-US" dirty="0" err="1" smtClean="0"/>
              <a:t>memperoleh</a:t>
            </a:r>
            <a:r>
              <a:rPr lang="en-US" dirty="0" smtClean="0"/>
              <a:t> </a:t>
            </a:r>
            <a:r>
              <a:rPr lang="en-US" dirty="0" err="1" smtClean="0"/>
              <a:t>kepercaayaan</a:t>
            </a:r>
            <a:r>
              <a:rPr lang="en-US" dirty="0" smtClean="0"/>
              <a:t> </a:t>
            </a:r>
            <a:r>
              <a:rPr lang="en-US" dirty="0" err="1" smtClean="0"/>
              <a:t>dari</a:t>
            </a:r>
            <a:r>
              <a:rPr lang="en-US" dirty="0" smtClean="0"/>
              <a:t> </a:t>
            </a:r>
            <a:r>
              <a:rPr lang="en-US" dirty="0" err="1" smtClean="0"/>
              <a:t>kreditur</a:t>
            </a:r>
            <a:endParaRPr lang="en-US" dirty="0" smtClean="0"/>
          </a:p>
          <a:p>
            <a:pPr marL="514350" indent="-514350">
              <a:buFont typeface="Wingdings 2"/>
              <a:buAutoNum type="arabicPeriod"/>
            </a:pPr>
            <a:r>
              <a:rPr lang="en-US" dirty="0" err="1" smtClean="0"/>
              <a:t>Menangkap</a:t>
            </a:r>
            <a:r>
              <a:rPr lang="en-US" dirty="0" smtClean="0"/>
              <a:t> </a:t>
            </a:r>
            <a:r>
              <a:rPr lang="en-US" dirty="0" err="1" smtClean="0"/>
              <a:t>peluang</a:t>
            </a:r>
            <a:r>
              <a:rPr lang="en-US" dirty="0" smtClean="0"/>
              <a:t> </a:t>
            </a:r>
            <a:r>
              <a:rPr lang="en-US" dirty="0" err="1" smtClean="0"/>
              <a:t>bisnis</a:t>
            </a:r>
            <a:r>
              <a:rPr lang="en-US" dirty="0" smtClean="0"/>
              <a:t> </a:t>
            </a:r>
            <a:r>
              <a:rPr lang="en-US" dirty="0" err="1" smtClean="0"/>
              <a:t>sewaktu-waktu</a:t>
            </a:r>
            <a:endParaRPr lang="en-US" dirty="0" smtClean="0"/>
          </a:p>
          <a:p>
            <a:pPr marL="514350" indent="-514350">
              <a:buFont typeface="Wingdings 2"/>
              <a:buAutoNum type="arabicPeriod"/>
            </a:pPr>
            <a:r>
              <a:rPr lang="en-US" dirty="0" err="1" smtClean="0"/>
              <a:t>Mengantisipasi</a:t>
            </a:r>
            <a:r>
              <a:rPr lang="en-US" dirty="0" smtClean="0"/>
              <a:t> </a:t>
            </a:r>
            <a:r>
              <a:rPr lang="en-US" dirty="0" err="1" smtClean="0"/>
              <a:t>keadaan</a:t>
            </a:r>
            <a:r>
              <a:rPr lang="en-US" dirty="0" smtClean="0"/>
              <a:t> </a:t>
            </a:r>
            <a:r>
              <a:rPr lang="en-US" dirty="0" err="1" smtClean="0"/>
              <a:t>darurat</a:t>
            </a:r>
            <a:r>
              <a:rPr lang="en-US" dirty="0" smtClean="0"/>
              <a:t> </a:t>
            </a:r>
            <a:r>
              <a:rPr lang="en-US" dirty="0" err="1" smtClean="0"/>
              <a:t>seperti</a:t>
            </a:r>
            <a:r>
              <a:rPr lang="en-US" dirty="0" smtClean="0"/>
              <a:t> </a:t>
            </a:r>
            <a:r>
              <a:rPr lang="en-US" dirty="0" err="1" smtClean="0"/>
              <a:t>pemogokan</a:t>
            </a:r>
            <a:r>
              <a:rPr lang="en-US" dirty="0" smtClean="0"/>
              <a:t>, </a:t>
            </a:r>
            <a:r>
              <a:rPr lang="en-US" dirty="0" err="1" smtClean="0"/>
              <a:t>persaingan</a:t>
            </a:r>
            <a:r>
              <a:rPr lang="en-US" dirty="0" smtClean="0"/>
              <a:t>, </a:t>
            </a:r>
            <a:r>
              <a:rPr lang="en-US" dirty="0" err="1" smtClean="0"/>
              <a:t>dll</a:t>
            </a:r>
            <a:endParaRPr lang="en-US" dirty="0" smtClean="0"/>
          </a:p>
          <a:p>
            <a:endParaRPr lang="en-US" dirty="0"/>
          </a:p>
        </p:txBody>
      </p:sp>
      <p:sp>
        <p:nvSpPr>
          <p:cNvPr id="4" name="Title 1"/>
          <p:cNvSpPr>
            <a:spLocks noGrp="1"/>
          </p:cNvSpPr>
          <p:nvPr>
            <p:ph type="title"/>
          </p:nvPr>
        </p:nvSpPr>
        <p:spPr>
          <a:xfrm>
            <a:off x="457200" y="320040"/>
            <a:ext cx="7239000" cy="670560"/>
          </a:xfrm>
        </p:spPr>
        <p:txBody>
          <a:bodyPr>
            <a:normAutofit/>
          </a:bodyPr>
          <a:lstStyle/>
          <a:p>
            <a:pPr algn="ctr"/>
            <a:r>
              <a:rPr lang="en-US" sz="4000" cap="none" dirty="0" smtClean="0"/>
              <a:t>MANAJEMEN KAS</a:t>
            </a:r>
            <a:endParaRPr lang="en-US" cap="non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36536"/>
          </a:xfrm>
        </p:spPr>
        <p:txBody>
          <a:bodyPr>
            <a:normAutofit fontScale="70000" lnSpcReduction="20000"/>
          </a:bodyPr>
          <a:lstStyle/>
          <a:p>
            <a:pPr>
              <a:buNone/>
            </a:pPr>
            <a:r>
              <a:rPr lang="en-US" b="1" dirty="0" err="1" smtClean="0"/>
              <a:t>Siklus</a:t>
            </a:r>
            <a:r>
              <a:rPr lang="en-US" b="1" dirty="0" smtClean="0"/>
              <a:t> </a:t>
            </a:r>
            <a:r>
              <a:rPr lang="en-US" b="1" dirty="0" err="1" smtClean="0"/>
              <a:t>Kas</a:t>
            </a:r>
            <a:r>
              <a:rPr lang="en-US" b="1" dirty="0" smtClean="0"/>
              <a:t> Perusahaan:					</a:t>
            </a:r>
            <a:endParaRPr lang="en-US" dirty="0" smtClean="0"/>
          </a:p>
          <a:p>
            <a:pPr>
              <a:buNone/>
            </a:pPr>
            <a:r>
              <a:rPr lang="en-US" b="1" dirty="0" smtClean="0"/>
              <a:t> </a:t>
            </a:r>
            <a:r>
              <a:rPr lang="en-US" dirty="0" smtClean="0"/>
              <a:t> </a:t>
            </a:r>
          </a:p>
          <a:p>
            <a:pPr>
              <a:buNone/>
            </a:pPr>
            <a:endParaRPr lang="en-US" sz="2400" b="1" dirty="0" smtClean="0"/>
          </a:p>
          <a:p>
            <a:pPr>
              <a:buNone/>
            </a:pPr>
            <a:endParaRPr lang="en-US" sz="2400" b="1" dirty="0" smtClean="0"/>
          </a:p>
          <a:p>
            <a:pPr>
              <a:buNone/>
            </a:pPr>
            <a:r>
              <a:rPr lang="en-US" sz="2400" b="1" dirty="0" err="1" smtClean="0"/>
              <a:t>Besar</a:t>
            </a:r>
            <a:r>
              <a:rPr lang="en-US" sz="2400" b="1" dirty="0" smtClean="0"/>
              <a:t> </a:t>
            </a:r>
            <a:r>
              <a:rPr lang="en-US" sz="2400" b="1" dirty="0" err="1" smtClean="0"/>
              <a:t>investasi</a:t>
            </a:r>
            <a:r>
              <a:rPr lang="en-US" sz="2400" b="1" dirty="0" smtClean="0"/>
              <a:t> </a:t>
            </a:r>
            <a:r>
              <a:rPr lang="en-US" sz="2400" b="1" dirty="0" err="1" smtClean="0"/>
              <a:t>dalam</a:t>
            </a:r>
            <a:r>
              <a:rPr lang="en-US" sz="2400" b="1" dirty="0" smtClean="0"/>
              <a:t> </a:t>
            </a:r>
            <a:r>
              <a:rPr lang="en-US" sz="2400" b="1" dirty="0" err="1" smtClean="0"/>
              <a:t>piutang</a:t>
            </a:r>
            <a:r>
              <a:rPr lang="en-US" sz="2400" b="1" dirty="0" smtClean="0"/>
              <a:t> </a:t>
            </a:r>
            <a:r>
              <a:rPr lang="en-US" sz="2400" b="1" dirty="0" err="1" smtClean="0"/>
              <a:t>ditentukan</a:t>
            </a:r>
            <a:r>
              <a:rPr lang="en-US" sz="2400" b="1" dirty="0" smtClean="0"/>
              <a:t> </a:t>
            </a:r>
            <a:r>
              <a:rPr lang="en-US" sz="2400" b="1" dirty="0" err="1" smtClean="0"/>
              <a:t>oleh</a:t>
            </a:r>
            <a:r>
              <a:rPr lang="en-US" sz="2400" b="1" dirty="0" smtClean="0"/>
              <a:t>:</a:t>
            </a:r>
            <a:endParaRPr lang="en-US" sz="2400" dirty="0" smtClean="0"/>
          </a:p>
          <a:p>
            <a:pPr marL="514350" lvl="0" indent="-514350">
              <a:buAutoNum type="arabicPeriod"/>
            </a:pPr>
            <a:r>
              <a:rPr lang="en-US" dirty="0" smtClean="0"/>
              <a:t>Volume </a:t>
            </a:r>
            <a:r>
              <a:rPr lang="en-US" dirty="0" err="1" smtClean="0"/>
              <a:t>penjualan</a:t>
            </a:r>
            <a:r>
              <a:rPr lang="en-US" dirty="0" smtClean="0"/>
              <a:t> </a:t>
            </a:r>
            <a:r>
              <a:rPr lang="en-US" dirty="0" err="1" smtClean="0"/>
              <a:t>kredit</a:t>
            </a:r>
            <a:endParaRPr lang="en-US" dirty="0" smtClean="0"/>
          </a:p>
          <a:p>
            <a:pPr marL="514350" indent="-514350">
              <a:buFont typeface="Wingdings 2"/>
              <a:buAutoNum type="arabicPeriod"/>
            </a:pPr>
            <a:r>
              <a:rPr lang="en-US" dirty="0" err="1" smtClean="0"/>
              <a:t>Syarat</a:t>
            </a:r>
            <a:r>
              <a:rPr lang="en-US" dirty="0" smtClean="0"/>
              <a:t> </a:t>
            </a:r>
            <a:r>
              <a:rPr lang="en-US" dirty="0" err="1" smtClean="0"/>
              <a:t>pembayaran</a:t>
            </a:r>
            <a:r>
              <a:rPr lang="en-US" dirty="0" smtClean="0"/>
              <a:t> </a:t>
            </a:r>
            <a:r>
              <a:rPr lang="en-US" dirty="0" err="1" smtClean="0"/>
              <a:t>kredit</a:t>
            </a:r>
            <a:endParaRPr lang="en-US" dirty="0" smtClean="0"/>
          </a:p>
          <a:p>
            <a:pPr marL="514350" indent="-514350">
              <a:buFont typeface="Wingdings 2"/>
              <a:buAutoNum type="arabicPeriod"/>
            </a:pPr>
            <a:r>
              <a:rPr lang="en-US" dirty="0" err="1" smtClean="0"/>
              <a:t>Ketentuan</a:t>
            </a:r>
            <a:r>
              <a:rPr lang="en-US" dirty="0" smtClean="0"/>
              <a:t> </a:t>
            </a:r>
            <a:r>
              <a:rPr lang="en-US" dirty="0" err="1" smtClean="0"/>
              <a:t>tentang</a:t>
            </a:r>
            <a:r>
              <a:rPr lang="en-US" dirty="0" smtClean="0"/>
              <a:t> </a:t>
            </a:r>
            <a:r>
              <a:rPr lang="en-US" dirty="0" err="1" smtClean="0"/>
              <a:t>pembatasan</a:t>
            </a:r>
            <a:r>
              <a:rPr lang="en-US" dirty="0" smtClean="0"/>
              <a:t> </a:t>
            </a:r>
            <a:r>
              <a:rPr lang="en-US" dirty="0" err="1" smtClean="0"/>
              <a:t>kredit</a:t>
            </a:r>
            <a:endParaRPr lang="en-US" dirty="0" smtClean="0"/>
          </a:p>
          <a:p>
            <a:pPr marL="514350" indent="-514350">
              <a:buFont typeface="Wingdings 2"/>
              <a:buAutoNum type="arabicPeriod"/>
            </a:pPr>
            <a:r>
              <a:rPr lang="en-US" dirty="0" err="1" smtClean="0"/>
              <a:t>Kebijakan</a:t>
            </a:r>
            <a:r>
              <a:rPr lang="en-US" dirty="0" smtClean="0"/>
              <a:t> </a:t>
            </a:r>
            <a:r>
              <a:rPr lang="en-US" dirty="0" err="1" smtClean="0"/>
              <a:t>pengumpulan</a:t>
            </a:r>
            <a:r>
              <a:rPr lang="en-US" dirty="0" smtClean="0"/>
              <a:t> </a:t>
            </a:r>
            <a:r>
              <a:rPr lang="en-US" dirty="0" err="1" smtClean="0"/>
              <a:t>piutang</a:t>
            </a:r>
            <a:endParaRPr lang="en-US" dirty="0" smtClean="0"/>
          </a:p>
          <a:p>
            <a:pPr marL="514350" indent="-514350">
              <a:buFont typeface="Wingdings 2"/>
              <a:buAutoNum type="arabicPeriod"/>
            </a:pPr>
            <a:r>
              <a:rPr lang="en-US" dirty="0" err="1" smtClean="0"/>
              <a:t>Kebiasaan</a:t>
            </a:r>
            <a:r>
              <a:rPr lang="en-US" dirty="0" smtClean="0"/>
              <a:t> </a:t>
            </a:r>
            <a:r>
              <a:rPr lang="en-US" dirty="0" err="1" smtClean="0"/>
              <a:t>dan</a:t>
            </a:r>
            <a:r>
              <a:rPr lang="en-US" dirty="0" smtClean="0"/>
              <a:t> </a:t>
            </a:r>
            <a:r>
              <a:rPr lang="en-US" dirty="0" err="1" smtClean="0"/>
              <a:t>karakter</a:t>
            </a:r>
            <a:r>
              <a:rPr lang="en-US" dirty="0" smtClean="0"/>
              <a:t> </a:t>
            </a:r>
            <a:r>
              <a:rPr lang="en-US" dirty="0" err="1" smtClean="0"/>
              <a:t>pelanggan</a:t>
            </a:r>
            <a:endParaRPr lang="en-US" dirty="0" smtClean="0"/>
          </a:p>
          <a:p>
            <a:pPr>
              <a:buNone/>
            </a:pPr>
            <a:r>
              <a:rPr lang="en-US" b="1" dirty="0" err="1" smtClean="0"/>
              <a:t>Pertimbangan</a:t>
            </a:r>
            <a:r>
              <a:rPr lang="en-US" b="1" dirty="0" smtClean="0"/>
              <a:t> </a:t>
            </a:r>
            <a:r>
              <a:rPr lang="en-US" b="1" dirty="0" err="1" smtClean="0"/>
              <a:t>pemberian</a:t>
            </a:r>
            <a:r>
              <a:rPr lang="en-US" b="1" dirty="0" smtClean="0"/>
              <a:t> </a:t>
            </a:r>
            <a:r>
              <a:rPr lang="en-US" b="1" dirty="0" err="1" smtClean="0"/>
              <a:t>kredit</a:t>
            </a:r>
            <a:r>
              <a:rPr lang="en-US" b="1" dirty="0" smtClean="0"/>
              <a:t>:</a:t>
            </a:r>
            <a:endParaRPr lang="en-US" dirty="0" smtClean="0"/>
          </a:p>
          <a:p>
            <a:pPr marL="514350" lvl="0" indent="-514350">
              <a:buAutoNum type="arabicPeriod"/>
            </a:pPr>
            <a:r>
              <a:rPr lang="en-US" i="1" dirty="0" smtClean="0"/>
              <a:t>Character</a:t>
            </a:r>
            <a:r>
              <a:rPr lang="en-US" dirty="0" smtClean="0"/>
              <a:t> </a:t>
            </a:r>
            <a:r>
              <a:rPr lang="en-US" dirty="0" err="1" smtClean="0"/>
              <a:t>yaitu</a:t>
            </a:r>
            <a:r>
              <a:rPr lang="en-US" dirty="0" smtClean="0"/>
              <a:t> </a:t>
            </a:r>
            <a:r>
              <a:rPr lang="en-US" dirty="0" err="1" smtClean="0"/>
              <a:t>karakter</a:t>
            </a:r>
            <a:r>
              <a:rPr lang="en-US" dirty="0" smtClean="0"/>
              <a:t> </a:t>
            </a:r>
            <a:r>
              <a:rPr lang="en-US" dirty="0" err="1" smtClean="0"/>
              <a:t>para</a:t>
            </a:r>
            <a:r>
              <a:rPr lang="en-US" dirty="0" smtClean="0"/>
              <a:t> </a:t>
            </a:r>
            <a:r>
              <a:rPr lang="en-US" dirty="0" err="1" smtClean="0"/>
              <a:t>manajemen</a:t>
            </a:r>
            <a:endParaRPr lang="en-US" dirty="0" smtClean="0"/>
          </a:p>
          <a:p>
            <a:pPr marL="514350" indent="-514350">
              <a:buFont typeface="Wingdings 2"/>
              <a:buAutoNum type="arabicPeriod"/>
            </a:pPr>
            <a:r>
              <a:rPr lang="en-US" i="1" dirty="0" smtClean="0"/>
              <a:t>Capacity</a:t>
            </a:r>
            <a:r>
              <a:rPr lang="en-US" dirty="0" smtClean="0"/>
              <a:t> </a:t>
            </a:r>
            <a:r>
              <a:rPr lang="en-US" dirty="0" err="1" smtClean="0"/>
              <a:t>yaitu</a:t>
            </a:r>
            <a:r>
              <a:rPr lang="en-US" dirty="0" smtClean="0"/>
              <a:t> </a:t>
            </a:r>
            <a:r>
              <a:rPr lang="en-US" dirty="0" err="1" smtClean="0"/>
              <a:t>kemampuan</a:t>
            </a:r>
            <a:r>
              <a:rPr lang="en-US" dirty="0" smtClean="0"/>
              <a:t> </a:t>
            </a:r>
            <a:r>
              <a:rPr lang="en-US" dirty="0" err="1" smtClean="0"/>
              <a:t>atau</a:t>
            </a:r>
            <a:r>
              <a:rPr lang="en-US" dirty="0" smtClean="0"/>
              <a:t> </a:t>
            </a:r>
            <a:r>
              <a:rPr lang="en-US" dirty="0" err="1" smtClean="0"/>
              <a:t>kesanggupan</a:t>
            </a:r>
            <a:r>
              <a:rPr lang="en-US" dirty="0" smtClean="0"/>
              <a:t> </a:t>
            </a:r>
            <a:r>
              <a:rPr lang="en-US" dirty="0" err="1" smtClean="0"/>
              <a:t>membayar</a:t>
            </a:r>
            <a:endParaRPr lang="en-US" dirty="0" smtClean="0"/>
          </a:p>
          <a:p>
            <a:pPr marL="514350" indent="-514350">
              <a:buFont typeface="Wingdings 2"/>
              <a:buAutoNum type="arabicPeriod"/>
            </a:pPr>
            <a:r>
              <a:rPr lang="en-US" i="1" dirty="0" smtClean="0"/>
              <a:t>Capital</a:t>
            </a:r>
            <a:r>
              <a:rPr lang="en-US" dirty="0" smtClean="0"/>
              <a:t> </a:t>
            </a:r>
            <a:r>
              <a:rPr lang="en-US" dirty="0" err="1" smtClean="0"/>
              <a:t>yaitu</a:t>
            </a:r>
            <a:r>
              <a:rPr lang="en-US" dirty="0" smtClean="0"/>
              <a:t> </a:t>
            </a:r>
            <a:r>
              <a:rPr lang="en-US" dirty="0" err="1" smtClean="0"/>
              <a:t>kondisi</a:t>
            </a:r>
            <a:r>
              <a:rPr lang="en-US" dirty="0" smtClean="0"/>
              <a:t> </a:t>
            </a:r>
            <a:r>
              <a:rPr lang="en-US" dirty="0" err="1" smtClean="0"/>
              <a:t>posisi</a:t>
            </a:r>
            <a:r>
              <a:rPr lang="en-US" dirty="0" smtClean="0"/>
              <a:t> </a:t>
            </a:r>
            <a:r>
              <a:rPr lang="en-US" dirty="0" err="1" smtClean="0"/>
              <a:t>keuangan</a:t>
            </a:r>
            <a:endParaRPr lang="en-US" dirty="0" smtClean="0"/>
          </a:p>
          <a:p>
            <a:pPr marL="514350" indent="-514350">
              <a:buFont typeface="Wingdings 2"/>
              <a:buAutoNum type="arabicPeriod"/>
            </a:pPr>
            <a:r>
              <a:rPr lang="en-US" i="1" dirty="0" smtClean="0"/>
              <a:t>Collateral</a:t>
            </a:r>
            <a:r>
              <a:rPr lang="en-US" dirty="0" smtClean="0"/>
              <a:t> </a:t>
            </a:r>
            <a:r>
              <a:rPr lang="en-US" dirty="0" err="1" smtClean="0"/>
              <a:t>yaitu</a:t>
            </a:r>
            <a:r>
              <a:rPr lang="en-US" dirty="0" smtClean="0"/>
              <a:t> </a:t>
            </a:r>
            <a:r>
              <a:rPr lang="en-US" dirty="0" err="1" smtClean="0"/>
              <a:t>besarnya</a:t>
            </a:r>
            <a:r>
              <a:rPr lang="en-US" dirty="0" smtClean="0"/>
              <a:t> </a:t>
            </a:r>
            <a:r>
              <a:rPr lang="en-US" dirty="0" err="1" smtClean="0"/>
              <a:t>harta</a:t>
            </a:r>
            <a:r>
              <a:rPr lang="en-US" dirty="0" smtClean="0"/>
              <a:t> </a:t>
            </a:r>
            <a:r>
              <a:rPr lang="en-US" dirty="0" err="1" smtClean="0"/>
              <a:t>pelanggan</a:t>
            </a:r>
            <a:endParaRPr lang="en-US" dirty="0" smtClean="0"/>
          </a:p>
          <a:p>
            <a:pPr marL="514350" indent="-514350">
              <a:buFont typeface="Wingdings 2"/>
              <a:buAutoNum type="arabicPeriod"/>
            </a:pPr>
            <a:r>
              <a:rPr lang="en-US" i="1" dirty="0" smtClean="0"/>
              <a:t>Condition</a:t>
            </a:r>
            <a:r>
              <a:rPr lang="en-US" dirty="0" smtClean="0"/>
              <a:t> </a:t>
            </a:r>
            <a:r>
              <a:rPr lang="en-US" dirty="0" err="1" smtClean="0"/>
              <a:t>yaitu</a:t>
            </a:r>
            <a:r>
              <a:rPr lang="en-US" dirty="0" smtClean="0"/>
              <a:t> </a:t>
            </a:r>
            <a:r>
              <a:rPr lang="en-US" dirty="0" err="1" smtClean="0"/>
              <a:t>kondisi</a:t>
            </a:r>
            <a:r>
              <a:rPr lang="en-US" dirty="0" smtClean="0"/>
              <a:t> </a:t>
            </a:r>
            <a:r>
              <a:rPr lang="en-US" dirty="0" err="1" smtClean="0"/>
              <a:t>ekonomi</a:t>
            </a:r>
            <a:r>
              <a:rPr lang="en-US" dirty="0" smtClean="0"/>
              <a:t>, social, </a:t>
            </a:r>
            <a:r>
              <a:rPr lang="en-US" dirty="0" err="1" smtClean="0"/>
              <a:t>politik</a:t>
            </a:r>
            <a:r>
              <a:rPr lang="en-US" dirty="0" smtClean="0"/>
              <a:t>, </a:t>
            </a:r>
            <a:r>
              <a:rPr lang="en-US" dirty="0" err="1" smtClean="0"/>
              <a:t>dan</a:t>
            </a:r>
            <a:r>
              <a:rPr lang="en-US" dirty="0" smtClean="0"/>
              <a:t> </a:t>
            </a:r>
            <a:r>
              <a:rPr lang="en-US" dirty="0" err="1" smtClean="0"/>
              <a:t>bisnis</a:t>
            </a:r>
            <a:endParaRPr lang="en-US" dirty="0" smtClean="0"/>
          </a:p>
          <a:p>
            <a:pPr marL="514350" lvl="0" indent="-514350">
              <a:buNone/>
            </a:pPr>
            <a:endParaRPr lang="en-US" dirty="0" smtClean="0"/>
          </a:p>
          <a:p>
            <a:endParaRPr lang="en-US" dirty="0" smtClean="0"/>
          </a:p>
          <a:p>
            <a:endParaRPr lang="en-US" dirty="0"/>
          </a:p>
        </p:txBody>
      </p:sp>
      <p:sp>
        <p:nvSpPr>
          <p:cNvPr id="4" name="Title 1"/>
          <p:cNvSpPr>
            <a:spLocks noGrp="1"/>
          </p:cNvSpPr>
          <p:nvPr>
            <p:ph type="title"/>
          </p:nvPr>
        </p:nvSpPr>
        <p:spPr>
          <a:xfrm>
            <a:off x="457200" y="320040"/>
            <a:ext cx="7239000" cy="746760"/>
          </a:xfrm>
        </p:spPr>
        <p:txBody>
          <a:bodyPr>
            <a:normAutofit/>
          </a:bodyPr>
          <a:lstStyle/>
          <a:p>
            <a:pPr algn="ctr"/>
            <a:r>
              <a:rPr lang="en-US" sz="4000" cap="none" dirty="0" smtClean="0"/>
              <a:t>MANAJEMEN KAS</a:t>
            </a:r>
            <a:endParaRPr lang="en-US" cap="none" dirty="0"/>
          </a:p>
        </p:txBody>
      </p:sp>
      <p:sp>
        <p:nvSpPr>
          <p:cNvPr id="6" name="TextBox 5"/>
          <p:cNvSpPr txBox="1"/>
          <p:nvPr/>
        </p:nvSpPr>
        <p:spPr>
          <a:xfrm>
            <a:off x="609600" y="1676401"/>
            <a:ext cx="6400800" cy="646331"/>
          </a:xfrm>
          <a:prstGeom prst="rect">
            <a:avLst/>
          </a:prstGeom>
          <a:noFill/>
          <a:ln>
            <a:solidFill>
              <a:schemeClr val="tx1"/>
            </a:solidFill>
          </a:ln>
        </p:spPr>
        <p:txBody>
          <a:bodyPr wrap="square" rtlCol="0">
            <a:spAutoFit/>
          </a:bodyPr>
          <a:lstStyle/>
          <a:p>
            <a:r>
              <a:rPr lang="en-US" dirty="0" err="1" smtClean="0"/>
              <a:t>Kas</a:t>
            </a:r>
            <a:r>
              <a:rPr lang="en-US" dirty="0" smtClean="0"/>
              <a:t>	       </a:t>
            </a:r>
            <a:r>
              <a:rPr lang="en-US" dirty="0" err="1" smtClean="0"/>
              <a:t>Persediaan</a:t>
            </a:r>
            <a:r>
              <a:rPr lang="en-US" dirty="0" smtClean="0"/>
              <a:t> 	            </a:t>
            </a:r>
            <a:r>
              <a:rPr lang="en-US" dirty="0" err="1" smtClean="0"/>
              <a:t>Piutang</a:t>
            </a:r>
            <a:r>
              <a:rPr lang="en-US" dirty="0" smtClean="0"/>
              <a:t> 	           </a:t>
            </a:r>
            <a:r>
              <a:rPr lang="en-US" dirty="0" err="1" smtClean="0"/>
              <a:t>Kas</a:t>
            </a:r>
            <a:endParaRPr lang="en-US" dirty="0" smtClean="0"/>
          </a:p>
          <a:p>
            <a:endParaRPr lang="en-US" dirty="0"/>
          </a:p>
        </p:txBody>
      </p:sp>
      <p:cxnSp>
        <p:nvCxnSpPr>
          <p:cNvPr id="8" name="Straight Arrow Connector 7"/>
          <p:cNvCxnSpPr/>
          <p:nvPr/>
        </p:nvCxnSpPr>
        <p:spPr>
          <a:xfrm>
            <a:off x="1143000" y="1905000"/>
            <a:ext cx="8382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105400" y="1903412"/>
            <a:ext cx="8382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276600" y="1903412"/>
            <a:ext cx="8382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36536"/>
          </a:xfrm>
        </p:spPr>
        <p:txBody>
          <a:bodyPr/>
          <a:lstStyle/>
          <a:p>
            <a:pPr>
              <a:buNone/>
            </a:pPr>
            <a:r>
              <a:rPr lang="en-US" b="1" dirty="0" err="1" smtClean="0"/>
              <a:t>Aliran</a:t>
            </a:r>
            <a:r>
              <a:rPr lang="en-US" b="1" dirty="0" smtClean="0"/>
              <a:t> </a:t>
            </a:r>
            <a:r>
              <a:rPr lang="en-US" b="1" dirty="0" err="1" smtClean="0"/>
              <a:t>Kas</a:t>
            </a:r>
            <a:r>
              <a:rPr lang="en-US" b="1" dirty="0" smtClean="0"/>
              <a:t>:</a:t>
            </a:r>
            <a:endParaRPr lang="en-US" dirty="0" smtClean="0"/>
          </a:p>
          <a:p>
            <a:r>
              <a:rPr lang="en-US" dirty="0" err="1" smtClean="0"/>
              <a:t>Jika</a:t>
            </a:r>
            <a:r>
              <a:rPr lang="en-US" dirty="0" smtClean="0"/>
              <a:t> </a:t>
            </a:r>
            <a:r>
              <a:rPr lang="en-US" dirty="0" err="1" smtClean="0"/>
              <a:t>perusahaan</a:t>
            </a:r>
            <a:r>
              <a:rPr lang="en-US" dirty="0" smtClean="0"/>
              <a:t> </a:t>
            </a:r>
            <a:r>
              <a:rPr lang="en-US" dirty="0" err="1" smtClean="0"/>
              <a:t>mempunyai</a:t>
            </a:r>
            <a:r>
              <a:rPr lang="en-US" dirty="0" smtClean="0"/>
              <a:t> </a:t>
            </a:r>
            <a:r>
              <a:rPr lang="en-US" dirty="0" err="1" smtClean="0"/>
              <a:t>kelebihan</a:t>
            </a:r>
            <a:r>
              <a:rPr lang="en-US" dirty="0" smtClean="0"/>
              <a:t> </a:t>
            </a:r>
            <a:r>
              <a:rPr lang="en-US" dirty="0" err="1" smtClean="0"/>
              <a:t>kas</a:t>
            </a:r>
            <a:r>
              <a:rPr lang="en-US" dirty="0" smtClean="0"/>
              <a:t> </a:t>
            </a:r>
            <a:r>
              <a:rPr lang="en-US" dirty="0" err="1" smtClean="0"/>
              <a:t>maka</a:t>
            </a:r>
            <a:r>
              <a:rPr lang="en-US" dirty="0" smtClean="0"/>
              <a:t> </a:t>
            </a:r>
            <a:r>
              <a:rPr lang="en-US" dirty="0" err="1" smtClean="0"/>
              <a:t>untuk</a:t>
            </a:r>
            <a:r>
              <a:rPr lang="en-US" dirty="0" smtClean="0"/>
              <a:t> </a:t>
            </a:r>
            <a:r>
              <a:rPr lang="en-US" dirty="0" err="1" smtClean="0"/>
              <a:t>mengoptimalkan</a:t>
            </a:r>
            <a:r>
              <a:rPr lang="en-US" dirty="0" smtClean="0"/>
              <a:t> </a:t>
            </a:r>
            <a:r>
              <a:rPr lang="en-US" dirty="0" err="1" smtClean="0"/>
              <a:t>hasil</a:t>
            </a:r>
            <a:r>
              <a:rPr lang="en-US" dirty="0" smtClean="0"/>
              <a:t>/</a:t>
            </a:r>
            <a:r>
              <a:rPr lang="en-US" dirty="0" err="1" smtClean="0"/>
              <a:t>laba</a:t>
            </a:r>
            <a:r>
              <a:rPr lang="en-US" dirty="0" smtClean="0"/>
              <a:t> </a:t>
            </a:r>
            <a:r>
              <a:rPr lang="en-US" dirty="0" err="1" smtClean="0"/>
              <a:t>kelebihan</a:t>
            </a:r>
            <a:r>
              <a:rPr lang="en-US" dirty="0" smtClean="0"/>
              <a:t> </a:t>
            </a:r>
            <a:r>
              <a:rPr lang="en-US" dirty="0" err="1" smtClean="0"/>
              <a:t>tersebut</a:t>
            </a:r>
            <a:r>
              <a:rPr lang="en-US" dirty="0" smtClean="0"/>
              <a:t> </a:t>
            </a:r>
            <a:r>
              <a:rPr lang="en-US" dirty="0" err="1" smtClean="0"/>
              <a:t>harus</a:t>
            </a:r>
            <a:r>
              <a:rPr lang="en-US" dirty="0" smtClean="0"/>
              <a:t> </a:t>
            </a:r>
            <a:r>
              <a:rPr lang="en-US" dirty="0" err="1" smtClean="0"/>
              <a:t>dimanfaatkan</a:t>
            </a:r>
            <a:r>
              <a:rPr lang="en-US" dirty="0" smtClean="0"/>
              <a:t>, </a:t>
            </a:r>
            <a:r>
              <a:rPr lang="en-US" dirty="0" err="1" smtClean="0"/>
              <a:t>seperti</a:t>
            </a:r>
            <a:r>
              <a:rPr lang="en-US" dirty="0" smtClean="0"/>
              <a:t> </a:t>
            </a:r>
            <a:r>
              <a:rPr lang="en-US" dirty="0" err="1" smtClean="0"/>
              <a:t>membeli</a:t>
            </a:r>
            <a:r>
              <a:rPr lang="en-US" dirty="0" smtClean="0"/>
              <a:t> </a:t>
            </a:r>
            <a:r>
              <a:rPr lang="en-US" dirty="0" err="1" smtClean="0"/>
              <a:t>surat</a:t>
            </a:r>
            <a:r>
              <a:rPr lang="en-US" dirty="0" smtClean="0"/>
              <a:t> </a:t>
            </a:r>
            <a:r>
              <a:rPr lang="en-US" dirty="0" err="1" smtClean="0"/>
              <a:t>berharga</a:t>
            </a:r>
            <a:r>
              <a:rPr lang="en-US" dirty="0" smtClean="0"/>
              <a:t> yang </a:t>
            </a:r>
            <a:r>
              <a:rPr lang="en-US" dirty="0" err="1" smtClean="0"/>
              <a:t>menguntukan</a:t>
            </a:r>
            <a:r>
              <a:rPr lang="en-US" dirty="0" smtClean="0"/>
              <a:t>, </a:t>
            </a:r>
            <a:r>
              <a:rPr lang="en-US" dirty="0" err="1" smtClean="0"/>
              <a:t>jika</a:t>
            </a:r>
            <a:r>
              <a:rPr lang="en-US" dirty="0" smtClean="0"/>
              <a:t> </a:t>
            </a:r>
            <a:r>
              <a:rPr lang="en-US" dirty="0" err="1" smtClean="0"/>
              <a:t>terjadi</a:t>
            </a:r>
            <a:r>
              <a:rPr lang="en-US" dirty="0" smtClean="0"/>
              <a:t> </a:t>
            </a:r>
            <a:r>
              <a:rPr lang="en-US" dirty="0" err="1" smtClean="0"/>
              <a:t>kekurangan</a:t>
            </a:r>
            <a:r>
              <a:rPr lang="en-US" dirty="0" smtClean="0"/>
              <a:t> </a:t>
            </a:r>
            <a:r>
              <a:rPr lang="en-US" dirty="0" err="1" smtClean="0"/>
              <a:t>kas</a:t>
            </a:r>
            <a:r>
              <a:rPr lang="en-US" dirty="0" smtClean="0"/>
              <a:t> </a:t>
            </a:r>
            <a:r>
              <a:rPr lang="en-US" dirty="0" err="1" smtClean="0"/>
              <a:t>maka</a:t>
            </a:r>
            <a:r>
              <a:rPr lang="en-US" dirty="0" smtClean="0"/>
              <a:t> </a:t>
            </a:r>
            <a:r>
              <a:rPr lang="en-US" dirty="0" err="1" smtClean="0"/>
              <a:t>surat</a:t>
            </a:r>
            <a:r>
              <a:rPr lang="en-US" dirty="0" smtClean="0"/>
              <a:t> </a:t>
            </a:r>
            <a:r>
              <a:rPr lang="en-US" dirty="0" err="1" smtClean="0"/>
              <a:t>berharga</a:t>
            </a:r>
            <a:r>
              <a:rPr lang="en-US" dirty="0" smtClean="0"/>
              <a:t> </a:t>
            </a:r>
            <a:r>
              <a:rPr lang="en-US" dirty="0" err="1" smtClean="0"/>
              <a:t>tersebut</a:t>
            </a:r>
            <a:r>
              <a:rPr lang="en-US" dirty="0" smtClean="0"/>
              <a:t> </a:t>
            </a:r>
            <a:r>
              <a:rPr lang="en-US" dirty="0" err="1" smtClean="0"/>
              <a:t>dapat</a:t>
            </a:r>
            <a:r>
              <a:rPr lang="en-US" dirty="0" smtClean="0"/>
              <a:t> </a:t>
            </a:r>
            <a:r>
              <a:rPr lang="en-US" dirty="0" err="1" smtClean="0"/>
              <a:t>dicairkan</a:t>
            </a:r>
            <a:r>
              <a:rPr lang="en-US" dirty="0" smtClean="0"/>
              <a:t>/</a:t>
            </a:r>
            <a:r>
              <a:rPr lang="en-US" dirty="0" err="1" smtClean="0"/>
              <a:t>dijual</a:t>
            </a:r>
            <a:r>
              <a:rPr lang="en-US" dirty="0" smtClean="0"/>
              <a:t> </a:t>
            </a:r>
            <a:r>
              <a:rPr lang="en-US" dirty="0" err="1" smtClean="0"/>
              <a:t>menjadi</a:t>
            </a:r>
            <a:r>
              <a:rPr lang="en-US" dirty="0" smtClean="0"/>
              <a:t> </a:t>
            </a:r>
            <a:r>
              <a:rPr lang="en-US" dirty="0" err="1" smtClean="0"/>
              <a:t>tunai</a:t>
            </a:r>
            <a:r>
              <a:rPr lang="en-US" dirty="0" smtClean="0"/>
              <a:t> </a:t>
            </a:r>
            <a:r>
              <a:rPr lang="en-US" dirty="0" err="1" smtClean="0"/>
              <a:t>kembali</a:t>
            </a:r>
            <a:r>
              <a:rPr lang="en-US" dirty="0" smtClean="0"/>
              <a:t>.</a:t>
            </a:r>
          </a:p>
          <a:p>
            <a:pPr>
              <a:buNone/>
            </a:pPr>
            <a:r>
              <a:rPr lang="en-US" dirty="0" err="1" smtClean="0"/>
              <a:t>Manajemen</a:t>
            </a:r>
            <a:r>
              <a:rPr lang="en-US" dirty="0" smtClean="0"/>
              <a:t> </a:t>
            </a:r>
            <a:r>
              <a:rPr lang="en-US" dirty="0" err="1" smtClean="0"/>
              <a:t>kas</a:t>
            </a:r>
            <a:r>
              <a:rPr lang="en-US" dirty="0" smtClean="0"/>
              <a:t> model </a:t>
            </a:r>
            <a:r>
              <a:rPr lang="en-US" b="1" i="1" dirty="0" smtClean="0"/>
              <a:t>Economic Order Quantity</a:t>
            </a:r>
            <a:r>
              <a:rPr lang="en-US" b="1" dirty="0" smtClean="0"/>
              <a:t> (EOQ) </a:t>
            </a:r>
            <a:r>
              <a:rPr lang="en-US" dirty="0" smtClean="0"/>
              <a:t>yang </a:t>
            </a:r>
            <a:r>
              <a:rPr lang="en-US" dirty="0" err="1" smtClean="0"/>
              <a:t>disebut</a:t>
            </a:r>
            <a:r>
              <a:rPr lang="en-US" dirty="0" smtClean="0"/>
              <a:t> </a:t>
            </a:r>
            <a:r>
              <a:rPr lang="en-US" dirty="0" err="1" smtClean="0"/>
              <a:t>juga</a:t>
            </a:r>
            <a:r>
              <a:rPr lang="en-US" dirty="0" smtClean="0"/>
              <a:t> model </a:t>
            </a:r>
            <a:r>
              <a:rPr lang="en-US" dirty="0" err="1" smtClean="0"/>
              <a:t>Boumol</a:t>
            </a:r>
            <a:r>
              <a:rPr lang="en-US" dirty="0" smtClean="0"/>
              <a:t> </a:t>
            </a:r>
            <a:r>
              <a:rPr lang="en-US" dirty="0" err="1" smtClean="0"/>
              <a:t>yaitu</a:t>
            </a:r>
            <a:r>
              <a:rPr lang="en-US" dirty="0" smtClean="0"/>
              <a:t>:</a:t>
            </a:r>
          </a:p>
          <a:p>
            <a:endParaRPr lang="en-US" dirty="0"/>
          </a:p>
        </p:txBody>
      </p:sp>
      <p:sp>
        <p:nvSpPr>
          <p:cNvPr id="4" name="Title 1"/>
          <p:cNvSpPr>
            <a:spLocks noGrp="1"/>
          </p:cNvSpPr>
          <p:nvPr>
            <p:ph type="title"/>
          </p:nvPr>
        </p:nvSpPr>
        <p:spPr>
          <a:xfrm>
            <a:off x="533400" y="320040"/>
            <a:ext cx="7239000" cy="746760"/>
          </a:xfrm>
        </p:spPr>
        <p:txBody>
          <a:bodyPr>
            <a:normAutofit/>
          </a:bodyPr>
          <a:lstStyle/>
          <a:p>
            <a:pPr algn="ctr"/>
            <a:r>
              <a:rPr lang="en-US" sz="4000" cap="none" dirty="0" smtClean="0"/>
              <a:t>MANAJEMEN KAS</a:t>
            </a:r>
            <a:endParaRPr lang="en-US" cap="none"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371600" y="5867400"/>
            <a:ext cx="4419600" cy="762000"/>
          </a:xfrm>
          <a:prstGeom prst="rect">
            <a:avLst/>
          </a:prstGeom>
          <a:noFill/>
        </p:spPr>
      </p:pic>
      <p:sp>
        <p:nvSpPr>
          <p:cNvPr id="1027" name="Rectangle 3"/>
          <p:cNvSpPr>
            <a:spLocks noChangeArrowheads="1"/>
          </p:cNvSpPr>
          <p:nvPr/>
        </p:nvSpPr>
        <p:spPr bwMode="auto">
          <a:xfrm>
            <a:off x="0" y="11049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346</TotalTime>
  <Words>1848</Words>
  <Application>Microsoft Office PowerPoint</Application>
  <PresentationFormat>On-screen Show (4:3)</PresentationFormat>
  <Paragraphs>284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Opulent</vt:lpstr>
      <vt:lpstr>Kuliah III: Modal Kerja, Manajemen Kas, Manajemen Piutang, Manajemen Persediaan</vt:lpstr>
      <vt:lpstr>MODAL KERJA</vt:lpstr>
      <vt:lpstr>MODAL KERJA</vt:lpstr>
      <vt:lpstr>MODAL KERJA</vt:lpstr>
      <vt:lpstr>MODAL KERJA</vt:lpstr>
      <vt:lpstr>MANAJEMEN KAS</vt:lpstr>
      <vt:lpstr>MANAJEMEN KAS</vt:lpstr>
      <vt:lpstr>MANAJEMEN KAS</vt:lpstr>
      <vt:lpstr>MANAJEMEN KAS</vt:lpstr>
      <vt:lpstr>MANAJEMEN KAS</vt:lpstr>
      <vt:lpstr>MANAJEMEN KAS</vt:lpstr>
      <vt:lpstr>MANAJEMEN KAS</vt:lpstr>
      <vt:lpstr>MANAJEMEN KAS</vt:lpstr>
      <vt:lpstr>MANAJEMEN KAS</vt:lpstr>
      <vt:lpstr>MANAJEMEN PIUTANG</vt:lpstr>
      <vt:lpstr>MANAJEMEN PIUTANG</vt:lpstr>
      <vt:lpstr>MANAJEMEN PIUTANG</vt:lpstr>
      <vt:lpstr>MANAJEMEN PIUTANG</vt:lpstr>
      <vt:lpstr>MANAJEMEN PIUTANG</vt:lpstr>
      <vt:lpstr>Manajemen Persediaan</vt:lpstr>
      <vt:lpstr>Manajemen Persediaan</vt:lpstr>
      <vt:lpstr>Manajemen Persediaan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Kuliah III: Modal Kerja, Manajemen Kas, Manajemen Piutang, Manajemen Persediaan</dc:title>
  <dc:creator>Toshiba</dc:creator>
  <cp:lastModifiedBy>Toshiba</cp:lastModifiedBy>
  <cp:revision>29</cp:revision>
  <dcterms:created xsi:type="dcterms:W3CDTF">2014-09-17T01:44:45Z</dcterms:created>
  <dcterms:modified xsi:type="dcterms:W3CDTF">2014-09-23T06:16:15Z</dcterms:modified>
</cp:coreProperties>
</file>