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handoutMasterIdLst>
    <p:handoutMasterId r:id="rId33"/>
  </p:handoutMasterIdLst>
  <p:sldIdLst>
    <p:sldId id="256" r:id="rId2"/>
    <p:sldId id="257" r:id="rId3"/>
    <p:sldId id="258" r:id="rId4"/>
    <p:sldId id="259" r:id="rId5"/>
    <p:sldId id="260" r:id="rId6"/>
    <p:sldId id="261" r:id="rId7"/>
    <p:sldId id="262" r:id="rId8"/>
    <p:sldId id="264" r:id="rId9"/>
    <p:sldId id="265" r:id="rId10"/>
    <p:sldId id="273" r:id="rId11"/>
    <p:sldId id="266" r:id="rId12"/>
    <p:sldId id="267" r:id="rId13"/>
    <p:sldId id="268" r:id="rId14"/>
    <p:sldId id="269" r:id="rId15"/>
    <p:sldId id="270" r:id="rId16"/>
    <p:sldId id="271" r:id="rId17"/>
    <p:sldId id="272" r:id="rId18"/>
    <p:sldId id="274" r:id="rId19"/>
    <p:sldId id="275" r:id="rId20"/>
    <p:sldId id="280" r:id="rId21"/>
    <p:sldId id="281" r:id="rId22"/>
    <p:sldId id="282" r:id="rId23"/>
    <p:sldId id="284" r:id="rId24"/>
    <p:sldId id="286" r:id="rId25"/>
    <p:sldId id="288" r:id="rId26"/>
    <p:sldId id="290" r:id="rId27"/>
    <p:sldId id="292" r:id="rId28"/>
    <p:sldId id="294" r:id="rId29"/>
    <p:sldId id="296" r:id="rId30"/>
    <p:sldId id="298" r:id="rId31"/>
    <p:sldId id="301" r:id="rId32"/>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22725" y="0"/>
            <a:ext cx="3078163" cy="469900"/>
          </a:xfrm>
          <a:prstGeom prst="rect">
            <a:avLst/>
          </a:prstGeom>
        </p:spPr>
        <p:txBody>
          <a:bodyPr vert="horz" lIns="91440" tIns="45720" rIns="91440" bIns="45720" rtlCol="0"/>
          <a:lstStyle>
            <a:lvl1pPr algn="r">
              <a:defRPr sz="1200"/>
            </a:lvl1pPr>
          </a:lstStyle>
          <a:p>
            <a:fld id="{E516B724-24EE-41CC-8EB6-8E12F8F944F6}" type="datetimeFigureOut">
              <a:rPr lang="en-US" smtClean="0"/>
              <a:t>9/26/2014</a:t>
            </a:fld>
            <a:endParaRPr lang="en-US"/>
          </a:p>
        </p:txBody>
      </p:sp>
      <p:sp>
        <p:nvSpPr>
          <p:cNvPr id="4" name="Footer Placeholder 3"/>
          <p:cNvSpPr>
            <a:spLocks noGrp="1"/>
          </p:cNvSpPr>
          <p:nvPr>
            <p:ph type="ftr" sz="quarter" idx="2"/>
          </p:nvPr>
        </p:nvSpPr>
        <p:spPr>
          <a:xfrm>
            <a:off x="0" y="8916988"/>
            <a:ext cx="3078163"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22725" y="8916988"/>
            <a:ext cx="3078163" cy="469900"/>
          </a:xfrm>
          <a:prstGeom prst="rect">
            <a:avLst/>
          </a:prstGeom>
        </p:spPr>
        <p:txBody>
          <a:bodyPr vert="horz" lIns="91440" tIns="45720" rIns="91440" bIns="45720" rtlCol="0" anchor="b"/>
          <a:lstStyle>
            <a:lvl1pPr algn="r">
              <a:defRPr sz="1200"/>
            </a:lvl1pPr>
          </a:lstStyle>
          <a:p>
            <a:fld id="{EDB3301E-BB8A-47F0-A8C7-F658D0D87D9F}"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5E00415E-C2B0-4983-9B54-CDAD23DC1FB2}" type="datetimeFigureOut">
              <a:rPr lang="en-US" smtClean="0"/>
              <a:pPr/>
              <a:t>9/26/2014</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72BD33B-9CD4-43DB-B9F8-7B260991CD2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00415E-C2B0-4983-9B54-CDAD23DC1FB2}" type="datetimeFigureOut">
              <a:rPr lang="en-US" smtClean="0"/>
              <a:pPr/>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2BD33B-9CD4-43DB-B9F8-7B260991CD2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00415E-C2B0-4983-9B54-CDAD23DC1FB2}" type="datetimeFigureOut">
              <a:rPr lang="en-US" smtClean="0"/>
              <a:pPr/>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2BD33B-9CD4-43DB-B9F8-7B260991CD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00415E-C2B0-4983-9B54-CDAD23DC1FB2}" type="datetimeFigureOut">
              <a:rPr lang="en-US" smtClean="0"/>
              <a:pPr/>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2BD33B-9CD4-43DB-B9F8-7B260991CD2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E00415E-C2B0-4983-9B54-CDAD23DC1FB2}" type="datetimeFigureOut">
              <a:rPr lang="en-US" smtClean="0"/>
              <a:pPr/>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2BD33B-9CD4-43DB-B9F8-7B260991CD2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E00415E-C2B0-4983-9B54-CDAD23DC1FB2}" type="datetimeFigureOut">
              <a:rPr lang="en-US" smtClean="0"/>
              <a:pPr/>
              <a:t>9/26/2014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2BD33B-9CD4-43DB-B9F8-7B260991CD2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5E00415E-C2B0-4983-9B54-CDAD23DC1FB2}" type="datetimeFigureOut">
              <a:rPr lang="en-US" smtClean="0"/>
              <a:pPr/>
              <a:t>9/26/2014</a:t>
            </a:fld>
            <a:endParaRPr lang="en-US"/>
          </a:p>
        </p:txBody>
      </p:sp>
      <p:sp>
        <p:nvSpPr>
          <p:cNvPr id="27" name="Slide Number Placeholder 26"/>
          <p:cNvSpPr>
            <a:spLocks noGrp="1"/>
          </p:cNvSpPr>
          <p:nvPr>
            <p:ph type="sldNum" sz="quarter" idx="11"/>
          </p:nvPr>
        </p:nvSpPr>
        <p:spPr/>
        <p:txBody>
          <a:bodyPr rtlCol="0"/>
          <a:lstStyle/>
          <a:p>
            <a:fld id="{A72BD33B-9CD4-43DB-B9F8-7B260991CD28}"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5E00415E-C2B0-4983-9B54-CDAD23DC1FB2}" type="datetimeFigureOut">
              <a:rPr lang="en-US" smtClean="0"/>
              <a:pPr/>
              <a:t>9/26/2014</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A72BD33B-9CD4-43DB-B9F8-7B260991CD2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00415E-C2B0-4983-9B54-CDAD23DC1FB2}" type="datetimeFigureOut">
              <a:rPr lang="en-US" smtClean="0"/>
              <a:pPr/>
              <a:t>9/26/2014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2BD33B-9CD4-43DB-B9F8-7B260991CD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E00415E-C2B0-4983-9B54-CDAD23DC1FB2}" type="datetimeFigureOut">
              <a:rPr lang="en-US" smtClean="0"/>
              <a:pPr/>
              <a:t>9/26/2014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2BD33B-9CD4-43DB-B9F8-7B260991CD2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E00415E-C2B0-4983-9B54-CDAD23DC1FB2}" type="datetimeFigureOut">
              <a:rPr lang="en-US" smtClean="0"/>
              <a:pPr/>
              <a:t>9/26/2014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2BD33B-9CD4-43DB-B9F8-7B260991CD2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E00415E-C2B0-4983-9B54-CDAD23DC1FB2}" type="datetimeFigureOut">
              <a:rPr lang="en-US" smtClean="0"/>
              <a:pPr/>
              <a:t>9/26/2014</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72BD33B-9CD4-43DB-B9F8-7B260991CD2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85800"/>
            <a:ext cx="8229600" cy="1066800"/>
          </a:xfrm>
        </p:spPr>
        <p:txBody>
          <a:bodyPr>
            <a:normAutofit fontScale="90000"/>
          </a:bodyPr>
          <a:lstStyle/>
          <a:p>
            <a:pPr algn="ctr"/>
            <a:r>
              <a:rPr lang="en-US" b="1" dirty="0" err="1" smtClean="0"/>
              <a:t>Kuliah</a:t>
            </a:r>
            <a:r>
              <a:rPr lang="en-US" b="1" dirty="0" smtClean="0"/>
              <a:t> IV: Job order costing </a:t>
            </a:r>
            <a:br>
              <a:rPr lang="en-US" b="1" dirty="0" smtClean="0"/>
            </a:br>
            <a:r>
              <a:rPr lang="en-US" sz="2700" b="1" dirty="0" smtClean="0"/>
              <a:t>(</a:t>
            </a:r>
            <a:r>
              <a:rPr lang="id-ID" sz="2700" b="1" dirty="0" smtClean="0"/>
              <a:t>Sistem Perhitungan Biaya Berdasarkan Pesanan</a:t>
            </a:r>
            <a:r>
              <a:rPr lang="en-US" sz="2700" b="1" dirty="0" smtClean="0"/>
              <a:t>)</a:t>
            </a:r>
            <a:endParaRPr lang="en-US" sz="2700" dirty="0"/>
          </a:p>
        </p:txBody>
      </p:sp>
      <p:sp>
        <p:nvSpPr>
          <p:cNvPr id="5" name="Content Placeholder 4"/>
          <p:cNvSpPr>
            <a:spLocks noGrp="1"/>
          </p:cNvSpPr>
          <p:nvPr>
            <p:ph idx="1"/>
          </p:nvPr>
        </p:nvSpPr>
        <p:spPr>
          <a:xfrm>
            <a:off x="457200" y="1905000"/>
            <a:ext cx="8229600" cy="4669536"/>
          </a:xfrm>
        </p:spPr>
        <p:txBody>
          <a:bodyPr/>
          <a:lstStyle/>
          <a:p>
            <a:pPr>
              <a:buNone/>
            </a:pPr>
            <a:r>
              <a:rPr lang="en-US" b="1" dirty="0" smtClean="0"/>
              <a:t>Job order costing </a:t>
            </a:r>
            <a:r>
              <a:rPr lang="en-US" b="1" dirty="0" err="1" smtClean="0"/>
              <a:t>adalah</a:t>
            </a:r>
            <a:r>
              <a:rPr lang="en-US" b="1" dirty="0" smtClean="0"/>
              <a:t>:</a:t>
            </a:r>
          </a:p>
          <a:p>
            <a:r>
              <a:rPr lang="en-US" dirty="0" err="1" smtClean="0"/>
              <a:t>Suatu</a:t>
            </a:r>
            <a:r>
              <a:rPr lang="en-US" dirty="0" smtClean="0"/>
              <a:t> </a:t>
            </a:r>
            <a:r>
              <a:rPr lang="en-US" dirty="0" err="1" smtClean="0"/>
              <a:t>metode</a:t>
            </a:r>
            <a:r>
              <a:rPr lang="en-US" dirty="0" smtClean="0"/>
              <a:t> </a:t>
            </a:r>
            <a:r>
              <a:rPr lang="en-US" dirty="0" err="1" smtClean="0"/>
              <a:t>pengumpulan</a:t>
            </a:r>
            <a:r>
              <a:rPr lang="en-US" dirty="0" smtClean="0"/>
              <a:t> </a:t>
            </a:r>
            <a:r>
              <a:rPr lang="en-US" dirty="0" err="1" smtClean="0"/>
              <a:t>biaya</a:t>
            </a:r>
            <a:r>
              <a:rPr lang="en-US" dirty="0" smtClean="0"/>
              <a:t> </a:t>
            </a:r>
            <a:r>
              <a:rPr lang="en-US" dirty="0" err="1" smtClean="0"/>
              <a:t>produksi</a:t>
            </a:r>
            <a:r>
              <a:rPr lang="en-US" dirty="0" smtClean="0"/>
              <a:t> </a:t>
            </a:r>
            <a:r>
              <a:rPr lang="en-US" dirty="0" err="1" smtClean="0"/>
              <a:t>untuk</a:t>
            </a:r>
            <a:r>
              <a:rPr lang="en-US" dirty="0" smtClean="0"/>
              <a:t> </a:t>
            </a:r>
            <a:r>
              <a:rPr lang="en-US" dirty="0" err="1" smtClean="0"/>
              <a:t>menentukan</a:t>
            </a:r>
            <a:r>
              <a:rPr lang="en-US" dirty="0" smtClean="0"/>
              <a:t> </a:t>
            </a:r>
            <a:r>
              <a:rPr lang="en-US" dirty="0" err="1" smtClean="0"/>
              <a:t>harga</a:t>
            </a:r>
            <a:r>
              <a:rPr lang="en-US" dirty="0" smtClean="0"/>
              <a:t> </a:t>
            </a:r>
            <a:r>
              <a:rPr lang="en-US" dirty="0" err="1" smtClean="0"/>
              <a:t>pokok</a:t>
            </a:r>
            <a:r>
              <a:rPr lang="en-US" dirty="0" smtClean="0"/>
              <a:t> </a:t>
            </a:r>
            <a:r>
              <a:rPr lang="en-US" dirty="0" err="1" smtClean="0"/>
              <a:t>produksi</a:t>
            </a:r>
            <a:r>
              <a:rPr lang="en-US" dirty="0" smtClean="0"/>
              <a:t> </a:t>
            </a:r>
            <a:r>
              <a:rPr lang="en-US" dirty="0" err="1" smtClean="0"/>
              <a:t>pada</a:t>
            </a:r>
            <a:r>
              <a:rPr lang="en-US" dirty="0" smtClean="0"/>
              <a:t> </a:t>
            </a:r>
            <a:r>
              <a:rPr lang="en-US" dirty="0" err="1" smtClean="0"/>
              <a:t>perusahaan</a:t>
            </a:r>
            <a:r>
              <a:rPr lang="en-US" dirty="0" smtClean="0"/>
              <a:t> </a:t>
            </a:r>
            <a:r>
              <a:rPr lang="en-US" dirty="0" err="1" smtClean="0"/>
              <a:t>atas</a:t>
            </a:r>
            <a:r>
              <a:rPr lang="en-US" dirty="0" smtClean="0"/>
              <a:t> </a:t>
            </a:r>
            <a:r>
              <a:rPr lang="en-US" dirty="0" err="1" smtClean="0"/>
              <a:t>dasar</a:t>
            </a:r>
            <a:r>
              <a:rPr lang="en-US" dirty="0" smtClean="0"/>
              <a:t> </a:t>
            </a:r>
            <a:r>
              <a:rPr lang="en-US" dirty="0" err="1" smtClean="0"/>
              <a:t>pesanan</a:t>
            </a:r>
            <a:r>
              <a:rPr lang="en-US" dirty="0" smtClean="0"/>
              <a:t>. </a:t>
            </a:r>
          </a:p>
          <a:p>
            <a:pPr>
              <a:buNone/>
            </a:pPr>
            <a:r>
              <a:rPr lang="en-US" b="1" dirty="0" err="1" smtClean="0"/>
              <a:t>Tujuan</a:t>
            </a:r>
            <a:r>
              <a:rPr lang="en-US" b="1" dirty="0" smtClean="0"/>
              <a:t> Job order costing </a:t>
            </a:r>
            <a:r>
              <a:rPr lang="en-US" b="1" dirty="0" err="1" smtClean="0"/>
              <a:t>adalah</a:t>
            </a:r>
            <a:r>
              <a:rPr lang="en-US" b="1" dirty="0" smtClean="0"/>
              <a:t>:</a:t>
            </a:r>
          </a:p>
          <a:p>
            <a:r>
              <a:rPr lang="en-US" dirty="0" err="1" smtClean="0"/>
              <a:t>Untuk</a:t>
            </a:r>
            <a:r>
              <a:rPr lang="en-US" dirty="0" smtClean="0"/>
              <a:t> </a:t>
            </a:r>
            <a:r>
              <a:rPr lang="en-US" dirty="0" err="1" smtClean="0"/>
              <a:t>menentukan</a:t>
            </a:r>
            <a:r>
              <a:rPr lang="en-US" dirty="0" smtClean="0"/>
              <a:t> </a:t>
            </a:r>
            <a:r>
              <a:rPr lang="en-US" dirty="0" err="1" smtClean="0"/>
              <a:t>harga</a:t>
            </a:r>
            <a:r>
              <a:rPr lang="en-US" dirty="0" smtClean="0"/>
              <a:t> </a:t>
            </a:r>
            <a:r>
              <a:rPr lang="en-US" dirty="0" err="1" smtClean="0"/>
              <a:t>pokok</a:t>
            </a:r>
            <a:r>
              <a:rPr lang="en-US" dirty="0" smtClean="0"/>
              <a:t> </a:t>
            </a:r>
            <a:r>
              <a:rPr lang="en-US" dirty="0" err="1" smtClean="0"/>
              <a:t>produk</a:t>
            </a:r>
            <a:r>
              <a:rPr lang="en-US" dirty="0" smtClean="0"/>
              <a:t> </a:t>
            </a:r>
            <a:r>
              <a:rPr lang="en-US" dirty="0" err="1" smtClean="0"/>
              <a:t>dari</a:t>
            </a:r>
            <a:r>
              <a:rPr lang="en-US" dirty="0" smtClean="0"/>
              <a:t> </a:t>
            </a:r>
            <a:r>
              <a:rPr lang="en-US" dirty="0" err="1" smtClean="0"/>
              <a:t>setiap</a:t>
            </a:r>
            <a:r>
              <a:rPr lang="en-US" dirty="0" smtClean="0"/>
              <a:t> </a:t>
            </a:r>
            <a:r>
              <a:rPr lang="en-US" dirty="0" err="1" smtClean="0"/>
              <a:t>pesanan</a:t>
            </a:r>
            <a:r>
              <a:rPr lang="en-US" dirty="0" smtClean="0"/>
              <a:t> </a:t>
            </a:r>
            <a:r>
              <a:rPr lang="en-US" dirty="0" err="1" smtClean="0"/>
              <a:t>baik</a:t>
            </a:r>
            <a:r>
              <a:rPr lang="en-US" dirty="0" smtClean="0"/>
              <a:t> </a:t>
            </a:r>
            <a:r>
              <a:rPr lang="en-US" dirty="0" err="1" smtClean="0"/>
              <a:t>harga</a:t>
            </a:r>
            <a:r>
              <a:rPr lang="en-US" dirty="0" smtClean="0"/>
              <a:t> </a:t>
            </a:r>
            <a:r>
              <a:rPr lang="en-US" dirty="0" err="1" smtClean="0"/>
              <a:t>pokok</a:t>
            </a:r>
            <a:r>
              <a:rPr lang="en-US" dirty="0" smtClean="0"/>
              <a:t> </a:t>
            </a:r>
            <a:r>
              <a:rPr lang="en-US" dirty="0" err="1" smtClean="0"/>
              <a:t>pesanan</a:t>
            </a:r>
            <a:r>
              <a:rPr lang="en-US" dirty="0" smtClean="0"/>
              <a:t> </a:t>
            </a:r>
            <a:r>
              <a:rPr lang="en-US" dirty="0" err="1" smtClean="0"/>
              <a:t>secara</a:t>
            </a:r>
            <a:r>
              <a:rPr lang="en-US" dirty="0" smtClean="0"/>
              <a:t> </a:t>
            </a:r>
            <a:r>
              <a:rPr lang="en-US" dirty="0" err="1" smtClean="0"/>
              <a:t>keseluruhan</a:t>
            </a:r>
            <a:r>
              <a:rPr lang="en-US" dirty="0" smtClean="0"/>
              <a:t> </a:t>
            </a:r>
            <a:r>
              <a:rPr lang="en-US" dirty="0" err="1" smtClean="0"/>
              <a:t>dari</a:t>
            </a:r>
            <a:r>
              <a:rPr lang="en-US" dirty="0" smtClean="0"/>
              <a:t> </a:t>
            </a:r>
            <a:r>
              <a:rPr lang="en-US" dirty="0" err="1" smtClean="0"/>
              <a:t>tiap-tiap</a:t>
            </a:r>
            <a:r>
              <a:rPr lang="en-US" dirty="0" smtClean="0"/>
              <a:t> </a:t>
            </a:r>
            <a:r>
              <a:rPr lang="en-US" dirty="0" err="1" smtClean="0"/>
              <a:t>pesanan</a:t>
            </a: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fontScale="90000"/>
          </a:bodyPr>
          <a:lstStyle/>
          <a:p>
            <a:pPr algn="ctr"/>
            <a:r>
              <a:rPr lang="id-ID" sz="2700" b="1" dirty="0" smtClean="0"/>
              <a:t>Siklus Akuntansi Biaya Berdasarkan</a:t>
            </a:r>
            <a:r>
              <a:rPr lang="en-US" sz="2700" b="1" dirty="0" smtClean="0"/>
              <a:t> Job order costing </a:t>
            </a:r>
            <a:br>
              <a:rPr lang="en-US" sz="2700" b="1" dirty="0" smtClean="0"/>
            </a:br>
            <a:r>
              <a:rPr lang="id-ID" sz="3100" dirty="0" smtClean="0"/>
              <a:t>melibatkan hanya 8 jenis ayat jurnal akuntansi</a:t>
            </a:r>
            <a:endParaRPr lang="en-US" sz="3100" dirty="0" smtClean="0"/>
          </a:p>
        </p:txBody>
      </p:sp>
      <p:pic>
        <p:nvPicPr>
          <p:cNvPr id="4" name="Content Placeholder 3"/>
          <p:cNvPicPr>
            <a:picLocks noGrp="1"/>
          </p:cNvPicPr>
          <p:nvPr>
            <p:ph idx="1"/>
          </p:nvPr>
        </p:nvPicPr>
        <p:blipFill>
          <a:blip r:embed="rId2"/>
          <a:srcRect l="15385" t="21937" r="16346" b="15385"/>
          <a:stretch>
            <a:fillRect/>
          </a:stretch>
        </p:blipFill>
        <p:spPr bwMode="auto">
          <a:xfrm>
            <a:off x="457200" y="1676401"/>
            <a:ext cx="8229600" cy="4648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21936"/>
          </a:xfrm>
        </p:spPr>
        <p:txBody>
          <a:bodyPr>
            <a:normAutofit fontScale="85000" lnSpcReduction="20000"/>
          </a:bodyPr>
          <a:lstStyle/>
          <a:p>
            <a:pPr>
              <a:buNone/>
            </a:pPr>
            <a:r>
              <a:rPr lang="id-ID" b="1" dirty="0" smtClean="0"/>
              <a:t>Akuntansi untuk Bahan Baku</a:t>
            </a:r>
            <a:endParaRPr lang="en-US" dirty="0" smtClean="0"/>
          </a:p>
          <a:p>
            <a:pPr>
              <a:buNone/>
            </a:pPr>
            <a:r>
              <a:rPr lang="id-ID" b="1" dirty="0" smtClean="0"/>
              <a:t>a. Pembelian bahan baku </a:t>
            </a:r>
            <a:endParaRPr lang="en-US" b="1" dirty="0" smtClean="0"/>
          </a:p>
          <a:p>
            <a:pPr>
              <a:buNone/>
            </a:pPr>
            <a:r>
              <a:rPr lang="id-ID" b="1" i="1" dirty="0" smtClean="0"/>
              <a:t>Metode persediaan perpetual:</a:t>
            </a:r>
            <a:endParaRPr lang="en-US" dirty="0" smtClean="0"/>
          </a:p>
          <a:p>
            <a:pPr>
              <a:buNone/>
            </a:pPr>
            <a:r>
              <a:rPr lang="id-ID" dirty="0" smtClean="0"/>
              <a:t>(D)</a:t>
            </a:r>
            <a:r>
              <a:rPr lang="en-US" dirty="0" smtClean="0"/>
              <a:t> </a:t>
            </a:r>
            <a:r>
              <a:rPr lang="id-ID" i="1" dirty="0" smtClean="0"/>
              <a:t>Persediaan Bahan Baku</a:t>
            </a:r>
            <a:r>
              <a:rPr lang="en-US" i="1" dirty="0" smtClean="0"/>
              <a:t>   </a:t>
            </a:r>
            <a:r>
              <a:rPr lang="id-ID" dirty="0" smtClean="0"/>
              <a:t>Rpxxxx</a:t>
            </a:r>
            <a:endParaRPr lang="en-US" dirty="0" smtClean="0"/>
          </a:p>
          <a:p>
            <a:pPr>
              <a:buNone/>
            </a:pPr>
            <a:r>
              <a:rPr lang="id-ID" dirty="0" smtClean="0"/>
              <a:t>(K)</a:t>
            </a:r>
            <a:r>
              <a:rPr lang="id-ID" i="1" dirty="0" smtClean="0"/>
              <a:t> Hutang Usaha/Kas</a:t>
            </a:r>
            <a:r>
              <a:rPr lang="en-US" i="1" dirty="0" smtClean="0"/>
              <a:t>                                  </a:t>
            </a:r>
            <a:r>
              <a:rPr lang="id-ID" dirty="0" smtClean="0"/>
              <a:t>Rpxxxx</a:t>
            </a:r>
            <a:endParaRPr lang="en-US" dirty="0" smtClean="0"/>
          </a:p>
          <a:p>
            <a:pPr>
              <a:buNone/>
            </a:pPr>
            <a:r>
              <a:rPr lang="id-ID" b="1" i="1" dirty="0" smtClean="0"/>
              <a:t>Metode persediaan fisik:</a:t>
            </a:r>
            <a:endParaRPr lang="en-US" dirty="0" smtClean="0"/>
          </a:p>
          <a:p>
            <a:pPr>
              <a:buNone/>
            </a:pPr>
            <a:r>
              <a:rPr lang="id-ID" dirty="0" smtClean="0"/>
              <a:t>(D)</a:t>
            </a:r>
            <a:r>
              <a:rPr lang="id-ID" i="1" dirty="0" smtClean="0"/>
              <a:t>Pembelian</a:t>
            </a:r>
            <a:r>
              <a:rPr lang="en-US" i="1" dirty="0" smtClean="0"/>
              <a:t>                             </a:t>
            </a:r>
            <a:r>
              <a:rPr lang="id-ID" dirty="0" smtClean="0"/>
              <a:t>Rpxxxx</a:t>
            </a:r>
            <a:endParaRPr lang="en-US" dirty="0" smtClean="0"/>
          </a:p>
          <a:p>
            <a:pPr>
              <a:buNone/>
            </a:pPr>
            <a:r>
              <a:rPr lang="id-ID" dirty="0" smtClean="0"/>
              <a:t>(K)</a:t>
            </a:r>
            <a:r>
              <a:rPr lang="id-ID" i="1" dirty="0" smtClean="0"/>
              <a:t>Hutang Usaha/Kas</a:t>
            </a:r>
            <a:r>
              <a:rPr lang="en-US" i="1" dirty="0" smtClean="0"/>
              <a:t>                                   </a:t>
            </a:r>
            <a:r>
              <a:rPr lang="id-ID" dirty="0" smtClean="0"/>
              <a:t>Rpxxxx</a:t>
            </a:r>
            <a:endParaRPr lang="en-US" dirty="0" smtClean="0"/>
          </a:p>
          <a:p>
            <a:pPr>
              <a:buNone/>
            </a:pPr>
            <a:r>
              <a:rPr lang="id-ID" b="1" dirty="0" smtClean="0"/>
              <a:t>b.  Penggunaan bahan baku </a:t>
            </a:r>
            <a:endParaRPr lang="en-US" b="1" dirty="0" smtClean="0"/>
          </a:p>
          <a:p>
            <a:pPr>
              <a:buNone/>
            </a:pPr>
            <a:r>
              <a:rPr lang="id-ID" dirty="0" smtClean="0"/>
              <a:t>(D)</a:t>
            </a:r>
            <a:r>
              <a:rPr lang="id-ID" i="1" dirty="0" smtClean="0"/>
              <a:t>Persediaan Barang Dalam Proses</a:t>
            </a:r>
            <a:r>
              <a:rPr lang="en-US" i="1" dirty="0" smtClean="0"/>
              <a:t>   </a:t>
            </a:r>
            <a:r>
              <a:rPr lang="id-ID" dirty="0" smtClean="0"/>
              <a:t>Rpxxxx</a:t>
            </a:r>
            <a:endParaRPr lang="en-US" dirty="0" smtClean="0"/>
          </a:p>
          <a:p>
            <a:pPr>
              <a:buNone/>
            </a:pPr>
            <a:r>
              <a:rPr lang="id-ID" dirty="0" smtClean="0"/>
              <a:t>(K)</a:t>
            </a:r>
            <a:r>
              <a:rPr lang="id-ID" i="1" dirty="0" smtClean="0"/>
              <a:t>Persediaan Bahan Baku</a:t>
            </a:r>
            <a:r>
              <a:rPr lang="en-US" i="1" dirty="0" smtClean="0"/>
              <a:t>                                          </a:t>
            </a:r>
            <a:r>
              <a:rPr lang="id-ID" dirty="0" smtClean="0"/>
              <a:t>Rpxxxx</a:t>
            </a:r>
            <a:endParaRPr lang="en-US" dirty="0" smtClean="0"/>
          </a:p>
          <a:p>
            <a:pPr>
              <a:buNone/>
            </a:pPr>
            <a:endParaRPr lang="en-US" dirty="0" smtClean="0"/>
          </a:p>
          <a:p>
            <a:pPr>
              <a:buNone/>
            </a:pPr>
            <a:r>
              <a:rPr lang="id-ID" dirty="0" smtClean="0"/>
              <a:t>(D)</a:t>
            </a:r>
            <a:r>
              <a:rPr lang="id-ID" i="1" dirty="0" smtClean="0"/>
              <a:t>Pengendali Overhead Pabrik</a:t>
            </a:r>
            <a:r>
              <a:rPr lang="en-US" i="1" dirty="0" smtClean="0"/>
              <a:t>             </a:t>
            </a:r>
            <a:r>
              <a:rPr lang="id-ID" dirty="0" smtClean="0"/>
              <a:t>Rpxxxx</a:t>
            </a:r>
            <a:endParaRPr lang="en-US" dirty="0" smtClean="0"/>
          </a:p>
          <a:p>
            <a:pPr>
              <a:buNone/>
            </a:pPr>
            <a:r>
              <a:rPr lang="id-ID" dirty="0" smtClean="0"/>
              <a:t>(K)</a:t>
            </a:r>
            <a:r>
              <a:rPr lang="id-ID" i="1" dirty="0" smtClean="0"/>
              <a:t>Persediaan Bahan Baku	</a:t>
            </a:r>
            <a:r>
              <a:rPr lang="en-US" i="1" dirty="0" smtClean="0"/>
              <a:t>                                </a:t>
            </a:r>
            <a:r>
              <a:rPr lang="id-ID" dirty="0" smtClean="0"/>
              <a:t>Rpxxxx</a:t>
            </a: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endParaRPr lang="en-US" dirty="0"/>
          </a:p>
        </p:txBody>
      </p:sp>
      <p:sp>
        <p:nvSpPr>
          <p:cNvPr id="4" name="Title 1"/>
          <p:cNvSpPr>
            <a:spLocks noGrp="1"/>
          </p:cNvSpPr>
          <p:nvPr>
            <p:ph type="title"/>
          </p:nvPr>
        </p:nvSpPr>
        <p:spPr>
          <a:xfrm>
            <a:off x="457200" y="609600"/>
            <a:ext cx="8229600" cy="1066800"/>
          </a:xfrm>
        </p:spPr>
        <p:txBody>
          <a:bodyPr>
            <a:normAutofit/>
          </a:bodyPr>
          <a:lstStyle/>
          <a:p>
            <a:pPr algn="ctr"/>
            <a:r>
              <a:rPr lang="id-ID" b="1" dirty="0" smtClean="0"/>
              <a:t>Akuntansi untuk Bahan Baku</a:t>
            </a:r>
            <a:endParaRPr lang="en-US" sz="27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21936"/>
          </a:xfrm>
        </p:spPr>
        <p:txBody>
          <a:bodyPr>
            <a:normAutofit fontScale="77500" lnSpcReduction="20000"/>
          </a:bodyPr>
          <a:lstStyle/>
          <a:p>
            <a:pPr>
              <a:buNone/>
            </a:pPr>
            <a:r>
              <a:rPr lang="id-ID" b="1" dirty="0" smtClean="0"/>
              <a:t>Akuntansi untuk Bahan Baku</a:t>
            </a:r>
            <a:endParaRPr lang="en-US" dirty="0" smtClean="0"/>
          </a:p>
          <a:p>
            <a:pPr>
              <a:buNone/>
            </a:pPr>
            <a:r>
              <a:rPr lang="id-ID" b="1" dirty="0" smtClean="0"/>
              <a:t>c.  Pengembalian bahan baku </a:t>
            </a:r>
            <a:endParaRPr lang="en-US" dirty="0" smtClean="0"/>
          </a:p>
          <a:p>
            <a:pPr>
              <a:buNone/>
            </a:pPr>
            <a:r>
              <a:rPr lang="id-ID" dirty="0" smtClean="0"/>
              <a:t>(D)</a:t>
            </a:r>
            <a:r>
              <a:rPr lang="id-ID" i="1" dirty="0" smtClean="0"/>
              <a:t>Persediaan Bahan Baku </a:t>
            </a:r>
            <a:r>
              <a:rPr lang="en-US" i="1" dirty="0" smtClean="0"/>
              <a:t>                   </a:t>
            </a:r>
            <a:r>
              <a:rPr lang="id-ID" dirty="0" smtClean="0"/>
              <a:t>Rpxxxx</a:t>
            </a:r>
            <a:endParaRPr lang="en-US" dirty="0" smtClean="0"/>
          </a:p>
          <a:p>
            <a:pPr>
              <a:buNone/>
            </a:pPr>
            <a:r>
              <a:rPr lang="id-ID" dirty="0" smtClean="0"/>
              <a:t>(K)</a:t>
            </a:r>
            <a:r>
              <a:rPr lang="id-ID" i="1" dirty="0" smtClean="0"/>
              <a:t>Persediaan Barang Dalam Proses</a:t>
            </a:r>
            <a:r>
              <a:rPr lang="en-US" i="1" dirty="0" smtClean="0"/>
              <a:t>                   </a:t>
            </a:r>
            <a:r>
              <a:rPr lang="id-ID" dirty="0" smtClean="0"/>
              <a:t>Rpxxxx</a:t>
            </a:r>
            <a:endParaRPr lang="en-US" dirty="0" smtClean="0"/>
          </a:p>
          <a:p>
            <a:pPr>
              <a:buNone/>
            </a:pPr>
            <a:r>
              <a:rPr lang="id-ID" b="1" dirty="0" smtClean="0"/>
              <a:t>Akuntansi untuk tenaga kerja</a:t>
            </a:r>
            <a:endParaRPr lang="en-US" dirty="0" smtClean="0"/>
          </a:p>
          <a:p>
            <a:pPr>
              <a:buNone/>
            </a:pPr>
            <a:r>
              <a:rPr lang="id-ID" dirty="0" smtClean="0"/>
              <a:t>a)</a:t>
            </a:r>
            <a:r>
              <a:rPr lang="en-US" dirty="0" smtClean="0"/>
              <a:t> P</a:t>
            </a:r>
            <a:r>
              <a:rPr lang="id-ID" dirty="0" smtClean="0"/>
              <a:t>engakuan biaya tenaga kerja pabrik yang terjadi</a:t>
            </a:r>
            <a:endParaRPr lang="en-US" dirty="0" smtClean="0"/>
          </a:p>
          <a:p>
            <a:pPr>
              <a:buNone/>
            </a:pPr>
            <a:r>
              <a:rPr lang="en-US" dirty="0" smtClean="0"/>
              <a:t>    </a:t>
            </a:r>
            <a:r>
              <a:rPr lang="id-ID" dirty="0" smtClean="0"/>
              <a:t>(D)</a:t>
            </a:r>
            <a:r>
              <a:rPr lang="id-ID" i="1" dirty="0" smtClean="0"/>
              <a:t>Beban Gaji	</a:t>
            </a:r>
            <a:r>
              <a:rPr lang="id-ID" dirty="0" smtClean="0"/>
              <a:t>Rpxxxx</a:t>
            </a:r>
            <a:endParaRPr lang="en-US" dirty="0" smtClean="0"/>
          </a:p>
          <a:p>
            <a:pPr>
              <a:buNone/>
            </a:pPr>
            <a:r>
              <a:rPr lang="en-US" dirty="0" smtClean="0"/>
              <a:t>    </a:t>
            </a:r>
            <a:r>
              <a:rPr lang="id-ID" dirty="0" smtClean="0"/>
              <a:t>(K)</a:t>
            </a:r>
            <a:r>
              <a:rPr lang="id-ID" i="1" dirty="0" smtClean="0"/>
              <a:t>Hutang Gaji</a:t>
            </a:r>
            <a:r>
              <a:rPr lang="en-US" i="1" dirty="0" smtClean="0"/>
              <a:t>                            </a:t>
            </a:r>
            <a:r>
              <a:rPr lang="id-ID" dirty="0" smtClean="0"/>
              <a:t>Rpxxxx</a:t>
            </a:r>
            <a:endParaRPr lang="en-US" dirty="0" smtClean="0"/>
          </a:p>
          <a:p>
            <a:pPr>
              <a:buNone/>
            </a:pPr>
            <a:r>
              <a:rPr lang="id-ID" dirty="0" smtClean="0"/>
              <a:t>b) </a:t>
            </a:r>
            <a:r>
              <a:rPr lang="en-US" dirty="0" smtClean="0"/>
              <a:t>P</a:t>
            </a:r>
            <a:r>
              <a:rPr lang="id-ID" dirty="0" smtClean="0"/>
              <a:t>embayaran beban gaji terutang.</a:t>
            </a:r>
            <a:endParaRPr lang="en-US" dirty="0" smtClean="0"/>
          </a:p>
          <a:p>
            <a:pPr>
              <a:buNone/>
            </a:pPr>
            <a:r>
              <a:rPr lang="en-US" dirty="0" smtClean="0"/>
              <a:t>    </a:t>
            </a:r>
            <a:r>
              <a:rPr lang="id-ID" dirty="0" smtClean="0"/>
              <a:t>(D)</a:t>
            </a:r>
            <a:r>
              <a:rPr lang="id-ID" i="1" dirty="0" smtClean="0"/>
              <a:t>Beban Gaji</a:t>
            </a:r>
            <a:r>
              <a:rPr lang="en-US" i="1" dirty="0" smtClean="0"/>
              <a:t>      </a:t>
            </a:r>
            <a:r>
              <a:rPr lang="id-ID" dirty="0" smtClean="0"/>
              <a:t>Rpxxxx</a:t>
            </a:r>
            <a:endParaRPr lang="en-US" dirty="0" smtClean="0"/>
          </a:p>
          <a:p>
            <a:pPr>
              <a:buNone/>
            </a:pPr>
            <a:r>
              <a:rPr lang="en-US" dirty="0" smtClean="0"/>
              <a:t>    </a:t>
            </a:r>
            <a:r>
              <a:rPr lang="id-ID" dirty="0" smtClean="0"/>
              <a:t>(K)</a:t>
            </a:r>
            <a:r>
              <a:rPr lang="id-ID" i="1" dirty="0" smtClean="0"/>
              <a:t>Kas</a:t>
            </a:r>
            <a:r>
              <a:rPr lang="en-US" i="1" dirty="0" smtClean="0"/>
              <a:t>                                             </a:t>
            </a:r>
            <a:r>
              <a:rPr lang="id-ID" dirty="0" smtClean="0"/>
              <a:t>Rpxxxx</a:t>
            </a:r>
            <a:endParaRPr lang="en-US" dirty="0" smtClean="0"/>
          </a:p>
          <a:p>
            <a:pPr>
              <a:buNone/>
            </a:pPr>
            <a:r>
              <a:rPr lang="id-ID" dirty="0" smtClean="0"/>
              <a:t>c) Distribusi beban gaji tenaga kerja</a:t>
            </a:r>
            <a:endParaRPr lang="en-US" dirty="0" smtClean="0"/>
          </a:p>
          <a:p>
            <a:pPr>
              <a:buNone/>
            </a:pPr>
            <a:r>
              <a:rPr lang="en-US" dirty="0" smtClean="0"/>
              <a:t>    </a:t>
            </a:r>
            <a:r>
              <a:rPr lang="id-ID" dirty="0" smtClean="0"/>
              <a:t>(D)</a:t>
            </a:r>
            <a:r>
              <a:rPr lang="id-ID" i="1" dirty="0" smtClean="0"/>
              <a:t>Persediaan Barang Dalam Proses	</a:t>
            </a:r>
            <a:r>
              <a:rPr lang="id-ID" dirty="0" smtClean="0"/>
              <a:t>Rpxxxx</a:t>
            </a:r>
            <a:endParaRPr lang="en-US" dirty="0" smtClean="0"/>
          </a:p>
          <a:p>
            <a:pPr>
              <a:buNone/>
            </a:pPr>
            <a:r>
              <a:rPr lang="en-US" dirty="0" smtClean="0"/>
              <a:t>    </a:t>
            </a:r>
            <a:r>
              <a:rPr lang="id-ID" dirty="0" smtClean="0"/>
              <a:t>(D)</a:t>
            </a:r>
            <a:r>
              <a:rPr lang="id-ID" i="1" dirty="0" smtClean="0"/>
              <a:t>Pengendali Overhead Pabrik</a:t>
            </a:r>
            <a:r>
              <a:rPr lang="en-US" i="1" dirty="0" smtClean="0"/>
              <a:t>                 </a:t>
            </a:r>
            <a:r>
              <a:rPr lang="id-ID" dirty="0" smtClean="0"/>
              <a:t>Rpxxxx</a:t>
            </a:r>
            <a:endParaRPr lang="en-US" dirty="0" smtClean="0"/>
          </a:p>
          <a:p>
            <a:pPr>
              <a:buNone/>
            </a:pPr>
            <a:r>
              <a:rPr lang="en-US" dirty="0" smtClean="0"/>
              <a:t>    </a:t>
            </a:r>
            <a:r>
              <a:rPr lang="id-ID" dirty="0" smtClean="0"/>
              <a:t>(K)</a:t>
            </a:r>
            <a:r>
              <a:rPr lang="id-ID" i="1" dirty="0" smtClean="0"/>
              <a:t>Beban Gaji</a:t>
            </a:r>
            <a:r>
              <a:rPr lang="en-US" i="1" dirty="0" smtClean="0"/>
              <a:t>                                                                         </a:t>
            </a:r>
            <a:r>
              <a:rPr lang="id-ID" dirty="0" smtClean="0"/>
              <a:t>Rpxxxx</a:t>
            </a:r>
            <a:endParaRPr lang="en-US" dirty="0" smtClean="0"/>
          </a:p>
          <a:p>
            <a:pPr>
              <a:buNone/>
            </a:pPr>
            <a:endParaRPr lang="en-US" dirty="0" smtClean="0"/>
          </a:p>
          <a:p>
            <a:pPr>
              <a:buNone/>
            </a:pPr>
            <a:endParaRPr lang="en-US" dirty="0" smtClean="0"/>
          </a:p>
          <a:p>
            <a:pPr>
              <a:buNone/>
            </a:pPr>
            <a:endParaRPr lang="en-US" dirty="0"/>
          </a:p>
        </p:txBody>
      </p:sp>
      <p:sp>
        <p:nvSpPr>
          <p:cNvPr id="5" name="Title 1"/>
          <p:cNvSpPr txBox="1">
            <a:spLocks/>
          </p:cNvSpPr>
          <p:nvPr/>
        </p:nvSpPr>
        <p:spPr>
          <a:xfrm>
            <a:off x="609600" y="762000"/>
            <a:ext cx="8229600" cy="1066800"/>
          </a:xfrm>
          <a:prstGeom prst="rect">
            <a:avLst/>
          </a:prstGeom>
        </p:spPr>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4000" b="1" i="0" u="none" strike="noStrike" kern="1200" cap="none" spc="0" normalizeH="0" baseline="0" noProof="0" dirty="0" smtClean="0">
                <a:ln>
                  <a:noFill/>
                </a:ln>
                <a:solidFill>
                  <a:schemeClr val="tx2"/>
                </a:solidFill>
                <a:effectLst/>
                <a:uLnTx/>
                <a:uFillTx/>
                <a:latin typeface="+mj-lt"/>
                <a:ea typeface="+mj-ea"/>
                <a:cs typeface="+mj-cs"/>
              </a:rPr>
              <a:t>Akuntansi untuk Bahan Baku</a:t>
            </a:r>
            <a:endParaRPr kumimoji="0" lang="en-US" sz="27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21936"/>
          </a:xfrm>
        </p:spPr>
        <p:txBody>
          <a:bodyPr>
            <a:normAutofit fontScale="62500" lnSpcReduction="20000"/>
          </a:bodyPr>
          <a:lstStyle/>
          <a:p>
            <a:pPr>
              <a:buNone/>
            </a:pPr>
            <a:r>
              <a:rPr lang="id-ID" b="1" dirty="0" smtClean="0"/>
              <a:t>Akuntansi untuk overhead pabrik </a:t>
            </a:r>
            <a:endParaRPr lang="en-US" dirty="0" smtClean="0"/>
          </a:p>
          <a:p>
            <a:pPr>
              <a:buNone/>
            </a:pPr>
            <a:r>
              <a:rPr lang="id-ID" b="1" dirty="0" smtClean="0"/>
              <a:t>a.</a:t>
            </a:r>
            <a:r>
              <a:rPr lang="en-US" b="1" dirty="0" smtClean="0"/>
              <a:t> </a:t>
            </a:r>
            <a:r>
              <a:rPr lang="id-ID" b="1" dirty="0" smtClean="0"/>
              <a:t>Pencatatan biaya overhead pabrik aktual</a:t>
            </a:r>
            <a:endParaRPr lang="en-US" dirty="0" smtClean="0"/>
          </a:p>
          <a:p>
            <a:pPr>
              <a:buNone/>
            </a:pPr>
            <a:r>
              <a:rPr lang="en-US" b="1" dirty="0" smtClean="0"/>
              <a:t>     </a:t>
            </a:r>
            <a:r>
              <a:rPr lang="id-ID" b="1" dirty="0" smtClean="0"/>
              <a:t>Kredit ke akun aktiva yang sesuai:</a:t>
            </a:r>
            <a:endParaRPr lang="en-US" dirty="0" smtClean="0"/>
          </a:p>
          <a:p>
            <a:pPr>
              <a:buNone/>
            </a:pPr>
            <a:r>
              <a:rPr lang="en-US" dirty="0" smtClean="0"/>
              <a:t>     </a:t>
            </a:r>
            <a:r>
              <a:rPr lang="id-ID" dirty="0" smtClean="0"/>
              <a:t>(D)</a:t>
            </a:r>
            <a:r>
              <a:rPr lang="id-ID" i="1" dirty="0" smtClean="0"/>
              <a:t>Pengendali Overhead Pabrik</a:t>
            </a:r>
            <a:r>
              <a:rPr lang="en-US" i="1" dirty="0" smtClean="0"/>
              <a:t>             </a:t>
            </a:r>
            <a:r>
              <a:rPr lang="id-ID" dirty="0" smtClean="0"/>
              <a:t>Rpxxxx</a:t>
            </a:r>
            <a:endParaRPr lang="en-US" dirty="0" smtClean="0"/>
          </a:p>
          <a:p>
            <a:pPr>
              <a:buNone/>
            </a:pPr>
            <a:r>
              <a:rPr lang="en-US" dirty="0" smtClean="0"/>
              <a:t>     </a:t>
            </a:r>
            <a:r>
              <a:rPr lang="id-ID" dirty="0" smtClean="0"/>
              <a:t>(K)</a:t>
            </a:r>
            <a:r>
              <a:rPr lang="id-ID" i="1" dirty="0" smtClean="0"/>
              <a:t>Asuransi Dibayar Dimuka</a:t>
            </a:r>
            <a:r>
              <a:rPr lang="en-US" i="1" dirty="0" smtClean="0"/>
              <a:t>                                       </a:t>
            </a:r>
            <a:r>
              <a:rPr lang="id-ID" dirty="0" smtClean="0"/>
              <a:t>Rpxxxx</a:t>
            </a:r>
            <a:endParaRPr lang="en-US" dirty="0" smtClean="0"/>
          </a:p>
          <a:p>
            <a:pPr>
              <a:buNone/>
            </a:pPr>
            <a:r>
              <a:rPr lang="en-US" dirty="0" smtClean="0"/>
              <a:t>     </a:t>
            </a:r>
            <a:r>
              <a:rPr lang="id-ID" dirty="0" smtClean="0"/>
              <a:t>(K)</a:t>
            </a:r>
            <a:r>
              <a:rPr lang="id-ID" i="1" dirty="0" smtClean="0"/>
              <a:t>Biaya Dibayar Dimuka</a:t>
            </a:r>
            <a:r>
              <a:rPr lang="en-US" i="1" dirty="0" smtClean="0"/>
              <a:t>                                             </a:t>
            </a:r>
            <a:r>
              <a:rPr lang="id-ID" dirty="0" smtClean="0"/>
              <a:t>Rpxxxx</a:t>
            </a:r>
            <a:endParaRPr lang="en-US" dirty="0" smtClean="0"/>
          </a:p>
          <a:p>
            <a:pPr>
              <a:buNone/>
            </a:pPr>
            <a:r>
              <a:rPr lang="en-US" b="1" dirty="0" smtClean="0"/>
              <a:t>    </a:t>
            </a:r>
          </a:p>
          <a:p>
            <a:pPr>
              <a:buNone/>
            </a:pPr>
            <a:r>
              <a:rPr lang="en-US" b="1" dirty="0" smtClean="0"/>
              <a:t>     </a:t>
            </a:r>
            <a:r>
              <a:rPr lang="id-ID" b="1" dirty="0" smtClean="0"/>
              <a:t>Kredit ke akun kewajiban yang sesuai:</a:t>
            </a:r>
            <a:endParaRPr lang="en-US" dirty="0" smtClean="0"/>
          </a:p>
          <a:p>
            <a:pPr>
              <a:buNone/>
            </a:pPr>
            <a:r>
              <a:rPr lang="en-US" dirty="0" smtClean="0"/>
              <a:t>     </a:t>
            </a:r>
            <a:r>
              <a:rPr lang="id-ID" dirty="0" smtClean="0"/>
              <a:t>(D)</a:t>
            </a:r>
            <a:r>
              <a:rPr lang="id-ID" i="1" dirty="0" smtClean="0"/>
              <a:t>Pengendali Overhead Pabrik</a:t>
            </a:r>
            <a:r>
              <a:rPr lang="en-US" i="1" dirty="0" smtClean="0"/>
              <a:t>              </a:t>
            </a:r>
            <a:r>
              <a:rPr lang="id-ID" dirty="0" smtClean="0"/>
              <a:t>Rpxxxx</a:t>
            </a:r>
            <a:endParaRPr lang="en-US" dirty="0" smtClean="0"/>
          </a:p>
          <a:p>
            <a:pPr>
              <a:buNone/>
            </a:pPr>
            <a:r>
              <a:rPr lang="en-US" dirty="0" smtClean="0"/>
              <a:t>     </a:t>
            </a:r>
            <a:r>
              <a:rPr lang="id-ID" dirty="0" smtClean="0"/>
              <a:t>(K)</a:t>
            </a:r>
            <a:r>
              <a:rPr lang="id-ID" i="1" dirty="0" smtClean="0"/>
              <a:t>Utang Usaha</a:t>
            </a:r>
            <a:r>
              <a:rPr lang="en-US" i="1" dirty="0" smtClean="0"/>
              <a:t>                                                                </a:t>
            </a:r>
            <a:r>
              <a:rPr lang="id-ID" dirty="0" smtClean="0"/>
              <a:t>Rpxxxx</a:t>
            </a:r>
            <a:endParaRPr lang="en-US" dirty="0" smtClean="0"/>
          </a:p>
          <a:p>
            <a:pPr>
              <a:buNone/>
            </a:pPr>
            <a:r>
              <a:rPr lang="en-US" dirty="0" smtClean="0"/>
              <a:t>     </a:t>
            </a:r>
            <a:r>
              <a:rPr lang="id-ID" dirty="0" smtClean="0"/>
              <a:t>(K)</a:t>
            </a:r>
            <a:r>
              <a:rPr lang="id-ID" i="1" dirty="0" smtClean="0"/>
              <a:t>Utang PBB</a:t>
            </a:r>
            <a:r>
              <a:rPr lang="en-US" i="1" dirty="0" smtClean="0"/>
              <a:t>                                                                    </a:t>
            </a:r>
            <a:r>
              <a:rPr lang="id-ID" dirty="0" smtClean="0"/>
              <a:t>Rpxxxx</a:t>
            </a:r>
            <a:endParaRPr lang="en-US" dirty="0" smtClean="0"/>
          </a:p>
          <a:p>
            <a:pPr>
              <a:buNone/>
            </a:pPr>
            <a:r>
              <a:rPr lang="en-US" dirty="0" smtClean="0"/>
              <a:t>     </a:t>
            </a:r>
            <a:r>
              <a:rPr lang="id-ID" dirty="0" smtClean="0"/>
              <a:t>(K)</a:t>
            </a:r>
            <a:r>
              <a:rPr lang="id-ID" i="1" dirty="0" smtClean="0"/>
              <a:t>Utang Biaya</a:t>
            </a:r>
            <a:r>
              <a:rPr lang="en-US" i="1" dirty="0" smtClean="0"/>
              <a:t>                                                                 </a:t>
            </a:r>
            <a:r>
              <a:rPr lang="id-ID" dirty="0" smtClean="0"/>
              <a:t>Rpxxxx</a:t>
            </a:r>
            <a:endParaRPr lang="en-US" dirty="0" smtClean="0"/>
          </a:p>
          <a:p>
            <a:pPr>
              <a:buNone/>
            </a:pPr>
            <a:r>
              <a:rPr lang="en-US" b="1" dirty="0" smtClean="0"/>
              <a:t>     </a:t>
            </a:r>
          </a:p>
          <a:p>
            <a:pPr>
              <a:buNone/>
            </a:pPr>
            <a:r>
              <a:rPr lang="en-US" b="1" dirty="0" smtClean="0"/>
              <a:t>     </a:t>
            </a:r>
            <a:r>
              <a:rPr lang="id-ID" b="1" dirty="0" smtClean="0"/>
              <a:t>Kredit ke akun-akun lain yang sesuai:</a:t>
            </a:r>
            <a:endParaRPr lang="en-US" dirty="0" smtClean="0"/>
          </a:p>
          <a:p>
            <a:pPr>
              <a:buNone/>
            </a:pPr>
            <a:r>
              <a:rPr lang="en-US" dirty="0" smtClean="0"/>
              <a:t>     </a:t>
            </a:r>
            <a:r>
              <a:rPr lang="id-ID" dirty="0" smtClean="0"/>
              <a:t>(D)</a:t>
            </a:r>
            <a:r>
              <a:rPr lang="id-ID" i="1" dirty="0" smtClean="0"/>
              <a:t>Pengendali Overhead Pabrik	</a:t>
            </a:r>
            <a:r>
              <a:rPr lang="id-ID" dirty="0" smtClean="0"/>
              <a:t>Rpxxxx</a:t>
            </a:r>
            <a:endParaRPr lang="en-US" dirty="0" smtClean="0"/>
          </a:p>
          <a:p>
            <a:pPr>
              <a:buNone/>
            </a:pPr>
            <a:r>
              <a:rPr lang="en-US" dirty="0" smtClean="0"/>
              <a:t>     </a:t>
            </a:r>
            <a:r>
              <a:rPr lang="id-ID" dirty="0" smtClean="0"/>
              <a:t>(K)</a:t>
            </a:r>
            <a:r>
              <a:rPr lang="id-ID" i="1" dirty="0" smtClean="0"/>
              <a:t>Akumulasi Penyusutan</a:t>
            </a:r>
            <a:r>
              <a:rPr lang="en-US" i="1" dirty="0" smtClean="0"/>
              <a:t>                                                  </a:t>
            </a:r>
            <a:r>
              <a:rPr lang="id-ID" dirty="0" smtClean="0"/>
              <a:t>Rpxxxx</a:t>
            </a:r>
            <a:endParaRPr lang="en-US" dirty="0" smtClean="0"/>
          </a:p>
          <a:p>
            <a:pPr>
              <a:buNone/>
            </a:pPr>
            <a:r>
              <a:rPr lang="en-US" dirty="0" smtClean="0"/>
              <a:t>     </a:t>
            </a:r>
            <a:r>
              <a:rPr lang="id-ID" dirty="0" smtClean="0"/>
              <a:t>(K)</a:t>
            </a:r>
            <a:r>
              <a:rPr lang="id-ID" i="1" dirty="0" smtClean="0"/>
              <a:t>Beban Air dan Listrik</a:t>
            </a:r>
            <a:r>
              <a:rPr lang="en-US" i="1" dirty="0" smtClean="0"/>
              <a:t>                                                     </a:t>
            </a:r>
            <a:r>
              <a:rPr lang="id-ID" dirty="0" smtClean="0"/>
              <a:t>Rpxxxx</a:t>
            </a:r>
            <a:endParaRPr lang="en-US" dirty="0" smtClean="0"/>
          </a:p>
          <a:p>
            <a:pPr>
              <a:buNone/>
            </a:pPr>
            <a:r>
              <a:rPr lang="en-US" dirty="0" smtClean="0"/>
              <a:t>     </a:t>
            </a:r>
            <a:r>
              <a:rPr lang="id-ID" dirty="0" smtClean="0"/>
              <a:t>(K)</a:t>
            </a:r>
            <a:r>
              <a:rPr lang="id-ID" i="1" dirty="0" smtClean="0"/>
              <a:t>Beban Lainnya</a:t>
            </a:r>
            <a:r>
              <a:rPr lang="en-US" i="1" dirty="0" smtClean="0"/>
              <a:t>                                                                 </a:t>
            </a:r>
            <a:r>
              <a:rPr lang="id-ID" dirty="0" smtClean="0"/>
              <a:t>Rpxxxx</a:t>
            </a:r>
            <a:endParaRPr lang="en-US" dirty="0" smtClean="0"/>
          </a:p>
          <a:p>
            <a:endParaRPr lang="en-US" dirty="0"/>
          </a:p>
        </p:txBody>
      </p:sp>
      <p:sp>
        <p:nvSpPr>
          <p:cNvPr id="4" name="Title 1"/>
          <p:cNvSpPr>
            <a:spLocks noGrp="1"/>
          </p:cNvSpPr>
          <p:nvPr>
            <p:ph type="title"/>
          </p:nvPr>
        </p:nvSpPr>
        <p:spPr>
          <a:xfrm>
            <a:off x="457200" y="609600"/>
            <a:ext cx="8229600" cy="1066800"/>
          </a:xfrm>
        </p:spPr>
        <p:txBody>
          <a:bodyPr>
            <a:normAutofit/>
          </a:bodyPr>
          <a:lstStyle/>
          <a:p>
            <a:pPr algn="ctr"/>
            <a:r>
              <a:rPr lang="id-ID" b="1" dirty="0" smtClean="0"/>
              <a:t>Akuntansi untuk overhead pabrik</a:t>
            </a:r>
            <a:endParaRPr lang="en-US" sz="27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21936"/>
          </a:xfrm>
        </p:spPr>
        <p:txBody>
          <a:bodyPr>
            <a:normAutofit fontScale="77500" lnSpcReduction="20000"/>
          </a:bodyPr>
          <a:lstStyle/>
          <a:p>
            <a:pPr>
              <a:buNone/>
            </a:pPr>
            <a:r>
              <a:rPr lang="id-ID" b="1" dirty="0" smtClean="0"/>
              <a:t>Akuntansi untuk overhead pabrik </a:t>
            </a:r>
            <a:endParaRPr lang="en-US" dirty="0" smtClean="0"/>
          </a:p>
          <a:p>
            <a:pPr>
              <a:buNone/>
            </a:pPr>
            <a:r>
              <a:rPr lang="id-ID" b="1" dirty="0" smtClean="0"/>
              <a:t>b. Pencatatan pembebanan biaya overhead pabrik </a:t>
            </a:r>
            <a:endParaRPr lang="en-US" b="1" dirty="0" smtClean="0"/>
          </a:p>
          <a:p>
            <a:pPr>
              <a:buNone/>
            </a:pPr>
            <a:r>
              <a:rPr lang="en-US" dirty="0" smtClean="0"/>
              <a:t>   </a:t>
            </a:r>
            <a:r>
              <a:rPr lang="id-ID" dirty="0" smtClean="0"/>
              <a:t>(D)</a:t>
            </a:r>
            <a:r>
              <a:rPr lang="id-ID" i="1" dirty="0" smtClean="0"/>
              <a:t>Persediaan Barang Dalam Proses	</a:t>
            </a:r>
            <a:r>
              <a:rPr lang="en-US" i="1" dirty="0" smtClean="0"/>
              <a:t>   </a:t>
            </a:r>
            <a:r>
              <a:rPr lang="id-ID" dirty="0" smtClean="0"/>
              <a:t>Rpxxxx</a:t>
            </a:r>
            <a:endParaRPr lang="en-US" dirty="0" smtClean="0"/>
          </a:p>
          <a:p>
            <a:pPr>
              <a:buNone/>
            </a:pPr>
            <a:r>
              <a:rPr lang="en-US" dirty="0" smtClean="0"/>
              <a:t>   </a:t>
            </a:r>
            <a:r>
              <a:rPr lang="id-ID" dirty="0" smtClean="0"/>
              <a:t>(K)</a:t>
            </a:r>
            <a:r>
              <a:rPr lang="id-ID" i="1" dirty="0" smtClean="0"/>
              <a:t>Overhead Pabrik Dibebankan	</a:t>
            </a:r>
            <a:r>
              <a:rPr lang="en-US" i="1" dirty="0" smtClean="0"/>
              <a:t>                                     </a:t>
            </a:r>
            <a:r>
              <a:rPr lang="id-ID" dirty="0" smtClean="0"/>
              <a:t>Rpxxxx</a:t>
            </a:r>
            <a:endParaRPr lang="en-US" dirty="0" smtClean="0"/>
          </a:p>
          <a:p>
            <a:pPr>
              <a:buNone/>
            </a:pPr>
            <a:r>
              <a:rPr lang="id-ID" b="1" dirty="0" smtClean="0"/>
              <a:t>c.</a:t>
            </a:r>
            <a:r>
              <a:rPr lang="en-US" b="1" dirty="0" smtClean="0"/>
              <a:t> </a:t>
            </a:r>
            <a:r>
              <a:rPr lang="id-ID" b="1" dirty="0" smtClean="0"/>
              <a:t>Pencatatan varian overhead pabrik</a:t>
            </a:r>
            <a:endParaRPr lang="en-US" dirty="0" smtClean="0"/>
          </a:p>
          <a:p>
            <a:pPr>
              <a:buNone/>
            </a:pPr>
            <a:r>
              <a:rPr lang="en-US" dirty="0" smtClean="0"/>
              <a:t>    </a:t>
            </a:r>
            <a:r>
              <a:rPr lang="id-ID" dirty="0" smtClean="0"/>
              <a:t>(D)</a:t>
            </a:r>
            <a:r>
              <a:rPr lang="id-ID" i="1" dirty="0" smtClean="0"/>
              <a:t>Overhead Pabrik Dibebankan</a:t>
            </a:r>
            <a:r>
              <a:rPr lang="en-US" i="1" dirty="0" smtClean="0"/>
              <a:t>                 </a:t>
            </a:r>
            <a:r>
              <a:rPr lang="id-ID" dirty="0" smtClean="0"/>
              <a:t>Rpxxxx</a:t>
            </a:r>
            <a:endParaRPr lang="en-US" dirty="0" smtClean="0"/>
          </a:p>
          <a:p>
            <a:pPr>
              <a:buNone/>
            </a:pPr>
            <a:r>
              <a:rPr lang="en-US" dirty="0" smtClean="0"/>
              <a:t>    </a:t>
            </a:r>
            <a:r>
              <a:rPr lang="id-ID" dirty="0" smtClean="0"/>
              <a:t>(K)</a:t>
            </a:r>
            <a:r>
              <a:rPr lang="id-ID" i="1" dirty="0" smtClean="0"/>
              <a:t>Pengendali Overhead Pabrik	</a:t>
            </a:r>
            <a:r>
              <a:rPr lang="en-US" i="1" dirty="0" smtClean="0"/>
              <a:t>                                    </a:t>
            </a:r>
            <a:r>
              <a:rPr lang="id-ID" dirty="0" smtClean="0"/>
              <a:t>Rpxxxx</a:t>
            </a:r>
            <a:endParaRPr lang="en-US" dirty="0" smtClean="0"/>
          </a:p>
          <a:p>
            <a:pPr>
              <a:buNone/>
            </a:pPr>
            <a:r>
              <a:rPr lang="id-ID" i="1" dirty="0" smtClean="0"/>
              <a:t>Jika overhead pabrik yang dibebankan terlalu rendah, maka dijurnal:</a:t>
            </a:r>
            <a:endParaRPr lang="en-US" dirty="0" smtClean="0"/>
          </a:p>
          <a:p>
            <a:pPr>
              <a:buNone/>
            </a:pPr>
            <a:r>
              <a:rPr lang="en-US" dirty="0" smtClean="0"/>
              <a:t>    </a:t>
            </a:r>
            <a:r>
              <a:rPr lang="id-ID" dirty="0" smtClean="0"/>
              <a:t>(D)</a:t>
            </a:r>
            <a:r>
              <a:rPr lang="id-ID" i="1" dirty="0" smtClean="0"/>
              <a:t>Harga Pokok Penjualan	</a:t>
            </a:r>
            <a:r>
              <a:rPr lang="en-US" i="1" dirty="0" smtClean="0"/>
              <a:t>                 </a:t>
            </a:r>
            <a:r>
              <a:rPr lang="id-ID" dirty="0" smtClean="0"/>
              <a:t>Rpxxxx</a:t>
            </a:r>
            <a:endParaRPr lang="en-US" dirty="0" smtClean="0"/>
          </a:p>
          <a:p>
            <a:pPr>
              <a:buNone/>
            </a:pPr>
            <a:r>
              <a:rPr lang="en-US" dirty="0" smtClean="0"/>
              <a:t>    </a:t>
            </a:r>
            <a:r>
              <a:rPr lang="id-ID" dirty="0" smtClean="0"/>
              <a:t>(K)</a:t>
            </a:r>
            <a:r>
              <a:rPr lang="id-ID" i="1" dirty="0" smtClean="0"/>
              <a:t>Pengendali Overhead Pabrik	</a:t>
            </a:r>
            <a:r>
              <a:rPr lang="en-US" i="1" dirty="0" smtClean="0"/>
              <a:t>                                    </a:t>
            </a:r>
            <a:r>
              <a:rPr lang="id-ID" dirty="0" smtClean="0"/>
              <a:t>Rpxxxx</a:t>
            </a:r>
            <a:endParaRPr lang="en-US" dirty="0" smtClean="0"/>
          </a:p>
          <a:p>
            <a:pPr>
              <a:buNone/>
            </a:pPr>
            <a:r>
              <a:rPr lang="id-ID" i="1" dirty="0" smtClean="0"/>
              <a:t>Jika overhead pabrik yang dibebankan terlalu tinggi, maka dijurnal:</a:t>
            </a:r>
            <a:endParaRPr lang="en-US" dirty="0" smtClean="0"/>
          </a:p>
          <a:p>
            <a:pPr>
              <a:buNone/>
            </a:pPr>
            <a:r>
              <a:rPr lang="en-US" dirty="0" smtClean="0"/>
              <a:t>    </a:t>
            </a:r>
            <a:r>
              <a:rPr lang="id-ID" dirty="0" smtClean="0"/>
              <a:t>(D)</a:t>
            </a:r>
            <a:r>
              <a:rPr lang="id-ID" i="1" dirty="0" smtClean="0"/>
              <a:t>Pengendali Overhead Pabrik	</a:t>
            </a:r>
            <a:r>
              <a:rPr lang="en-US" i="1" dirty="0" smtClean="0"/>
              <a:t>                 </a:t>
            </a:r>
            <a:r>
              <a:rPr lang="id-ID" dirty="0" smtClean="0"/>
              <a:t>Rpxxxx</a:t>
            </a:r>
            <a:endParaRPr lang="en-US" dirty="0" smtClean="0"/>
          </a:p>
          <a:p>
            <a:pPr>
              <a:buNone/>
            </a:pPr>
            <a:r>
              <a:rPr lang="en-US" dirty="0" smtClean="0"/>
              <a:t>    </a:t>
            </a:r>
            <a:r>
              <a:rPr lang="id-ID" dirty="0" smtClean="0"/>
              <a:t>(K)</a:t>
            </a:r>
            <a:r>
              <a:rPr lang="id-ID" i="1" dirty="0" smtClean="0"/>
              <a:t>Harga Pokok Penjualan	</a:t>
            </a:r>
            <a:r>
              <a:rPr lang="en-US" i="1" dirty="0" smtClean="0"/>
              <a:t>                                    </a:t>
            </a:r>
            <a:r>
              <a:rPr lang="id-ID" dirty="0" smtClean="0"/>
              <a:t>Rpxxxx</a:t>
            </a:r>
            <a:endParaRPr lang="en-US" dirty="0" smtClean="0"/>
          </a:p>
          <a:p>
            <a:pPr>
              <a:buNone/>
            </a:pPr>
            <a:endParaRPr lang="en-US" dirty="0" smtClean="0"/>
          </a:p>
          <a:p>
            <a:pPr>
              <a:buNone/>
            </a:pPr>
            <a:endParaRPr lang="en-US" dirty="0"/>
          </a:p>
        </p:txBody>
      </p:sp>
      <p:sp>
        <p:nvSpPr>
          <p:cNvPr id="4" name="Title 1"/>
          <p:cNvSpPr>
            <a:spLocks noGrp="1"/>
          </p:cNvSpPr>
          <p:nvPr>
            <p:ph type="title"/>
          </p:nvPr>
        </p:nvSpPr>
        <p:spPr>
          <a:xfrm>
            <a:off x="457200" y="609600"/>
            <a:ext cx="8229600" cy="1066800"/>
          </a:xfrm>
        </p:spPr>
        <p:txBody>
          <a:bodyPr>
            <a:normAutofit/>
          </a:bodyPr>
          <a:lstStyle/>
          <a:p>
            <a:pPr algn="ctr"/>
            <a:r>
              <a:rPr lang="id-ID" b="1" dirty="0" smtClean="0"/>
              <a:t>Akuntansi untuk overhead pabrik</a:t>
            </a:r>
            <a:endParaRPr lang="en-US" sz="27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21936"/>
          </a:xfrm>
        </p:spPr>
        <p:txBody>
          <a:bodyPr>
            <a:normAutofit fontScale="55000" lnSpcReduction="20000"/>
          </a:bodyPr>
          <a:lstStyle/>
          <a:p>
            <a:pPr>
              <a:buNone/>
            </a:pPr>
            <a:r>
              <a:rPr lang="id-ID" b="1" dirty="0" smtClean="0"/>
              <a:t>Akuntansi untuk produk selesai dan yang dijual</a:t>
            </a:r>
            <a:endParaRPr lang="en-US" dirty="0" smtClean="0"/>
          </a:p>
          <a:p>
            <a:pPr>
              <a:buNone/>
            </a:pPr>
            <a:r>
              <a:rPr lang="en-US" dirty="0" smtClean="0"/>
              <a:t>  </a:t>
            </a:r>
            <a:r>
              <a:rPr lang="id-ID" dirty="0" smtClean="0"/>
              <a:t> </a:t>
            </a:r>
            <a:r>
              <a:rPr lang="id-ID" sz="2900" dirty="0" smtClean="0"/>
              <a:t>Ayat jurnal untuk mencatat transfer suatu pesanan ke persediaan barang jadi</a:t>
            </a:r>
            <a:r>
              <a:rPr lang="en-US" sz="2900" dirty="0" smtClean="0"/>
              <a:t>:</a:t>
            </a:r>
          </a:p>
          <a:p>
            <a:pPr>
              <a:buNone/>
            </a:pPr>
            <a:r>
              <a:rPr lang="en-US" sz="2900" dirty="0" smtClean="0"/>
              <a:t>   </a:t>
            </a:r>
            <a:r>
              <a:rPr lang="id-ID" sz="2900" dirty="0" smtClean="0"/>
              <a:t>(D)</a:t>
            </a:r>
            <a:r>
              <a:rPr lang="id-ID" sz="2900" i="1" dirty="0" smtClean="0"/>
              <a:t>Persediaan Barang Jadi</a:t>
            </a:r>
            <a:r>
              <a:rPr lang="en-US" sz="2900" i="1" dirty="0" smtClean="0"/>
              <a:t>       </a:t>
            </a:r>
            <a:r>
              <a:rPr lang="id-ID" sz="2900" dirty="0" smtClean="0"/>
              <a:t>Rpxxxx</a:t>
            </a:r>
            <a:endParaRPr lang="en-US" sz="2900" dirty="0" smtClean="0"/>
          </a:p>
          <a:p>
            <a:pPr>
              <a:buNone/>
            </a:pPr>
            <a:r>
              <a:rPr lang="en-US" sz="2900" dirty="0" smtClean="0"/>
              <a:t>   </a:t>
            </a:r>
            <a:r>
              <a:rPr lang="id-ID" sz="2900" dirty="0" smtClean="0"/>
              <a:t>(K)</a:t>
            </a:r>
            <a:r>
              <a:rPr lang="id-ID" sz="2900" i="1" dirty="0" smtClean="0"/>
              <a:t>Persediaan Barang Dalam Proses	</a:t>
            </a:r>
            <a:r>
              <a:rPr lang="en-US" sz="2900" i="1" dirty="0" smtClean="0"/>
              <a:t>     </a:t>
            </a:r>
            <a:r>
              <a:rPr lang="id-ID" sz="2900" dirty="0" smtClean="0"/>
              <a:t>Rpxxxx</a:t>
            </a:r>
            <a:endParaRPr lang="en-US" sz="2900" dirty="0" smtClean="0"/>
          </a:p>
          <a:p>
            <a:pPr>
              <a:buNone/>
            </a:pPr>
            <a:r>
              <a:rPr lang="en-US" sz="2900" dirty="0" smtClean="0"/>
              <a:t>   </a:t>
            </a:r>
            <a:r>
              <a:rPr lang="id-ID" sz="2900" dirty="0" smtClean="0"/>
              <a:t>Pengiriman langsung pesanan kepada pelanggan dicatat dengan ayat jurnal</a:t>
            </a:r>
            <a:r>
              <a:rPr lang="en-US" sz="2900" dirty="0" smtClean="0"/>
              <a:t>:</a:t>
            </a:r>
          </a:p>
          <a:p>
            <a:pPr>
              <a:buNone/>
            </a:pPr>
            <a:r>
              <a:rPr lang="en-US" sz="2900" dirty="0" smtClean="0"/>
              <a:t>   </a:t>
            </a:r>
            <a:r>
              <a:rPr lang="id-ID" sz="2900" dirty="0" smtClean="0"/>
              <a:t>Pengiriman langsung pesanan kepada pelanggan dicatat dengan ayat jurnal sebagai berikut:</a:t>
            </a:r>
            <a:endParaRPr lang="en-US" sz="2900" dirty="0" smtClean="0"/>
          </a:p>
          <a:p>
            <a:pPr>
              <a:buNone/>
            </a:pPr>
            <a:r>
              <a:rPr lang="en-US" sz="2900" dirty="0" smtClean="0"/>
              <a:t>   </a:t>
            </a:r>
            <a:r>
              <a:rPr lang="id-ID" sz="2900" dirty="0" smtClean="0"/>
              <a:t>(D)</a:t>
            </a:r>
            <a:r>
              <a:rPr lang="id-ID" sz="2900" i="1" dirty="0" smtClean="0"/>
              <a:t>Harga Pokok Penjualan	</a:t>
            </a:r>
            <a:r>
              <a:rPr lang="en-US" sz="2900" i="1" dirty="0" smtClean="0"/>
              <a:t>                     </a:t>
            </a:r>
            <a:r>
              <a:rPr lang="id-ID" sz="2900" dirty="0" smtClean="0"/>
              <a:t>Rpxxxx</a:t>
            </a:r>
            <a:endParaRPr lang="en-US" sz="2900" dirty="0" smtClean="0"/>
          </a:p>
          <a:p>
            <a:pPr>
              <a:buNone/>
            </a:pPr>
            <a:r>
              <a:rPr lang="en-US" sz="2900" dirty="0" smtClean="0"/>
              <a:t>   </a:t>
            </a:r>
            <a:r>
              <a:rPr lang="id-ID" sz="2900" dirty="0" smtClean="0"/>
              <a:t>(K)</a:t>
            </a:r>
            <a:r>
              <a:rPr lang="id-ID" sz="2900" i="1" dirty="0" smtClean="0"/>
              <a:t>Persediaan Barang Dalam Proses	</a:t>
            </a:r>
            <a:r>
              <a:rPr lang="en-US" sz="2900" i="1" dirty="0" smtClean="0"/>
              <a:t>                                            </a:t>
            </a:r>
            <a:r>
              <a:rPr lang="id-ID" sz="2900" dirty="0" smtClean="0"/>
              <a:t>Rpxxxx</a:t>
            </a:r>
            <a:endParaRPr lang="en-US" sz="2900" dirty="0" smtClean="0"/>
          </a:p>
          <a:p>
            <a:r>
              <a:rPr lang="id-ID" dirty="0" smtClean="0"/>
              <a:t> </a:t>
            </a:r>
            <a:endParaRPr lang="en-US" dirty="0" smtClean="0"/>
          </a:p>
          <a:p>
            <a:pPr>
              <a:buNone/>
            </a:pPr>
            <a:r>
              <a:rPr lang="en-US" dirty="0" smtClean="0"/>
              <a:t>   </a:t>
            </a:r>
            <a:r>
              <a:rPr lang="id-ID" sz="2900" dirty="0" smtClean="0"/>
              <a:t>(D)</a:t>
            </a:r>
            <a:r>
              <a:rPr lang="id-ID" sz="2900" i="1" dirty="0" smtClean="0"/>
              <a:t>Piutang Usaha	</a:t>
            </a:r>
            <a:r>
              <a:rPr lang="en-US" sz="2900" i="1" dirty="0" smtClean="0"/>
              <a:t>                                        </a:t>
            </a:r>
            <a:r>
              <a:rPr lang="id-ID" sz="2900" dirty="0" smtClean="0"/>
              <a:t>Rpxxxx</a:t>
            </a:r>
            <a:endParaRPr lang="en-US" sz="2900" dirty="0" smtClean="0"/>
          </a:p>
          <a:p>
            <a:pPr>
              <a:buNone/>
            </a:pPr>
            <a:r>
              <a:rPr lang="en-US" sz="2900" dirty="0" smtClean="0"/>
              <a:t>   </a:t>
            </a:r>
            <a:r>
              <a:rPr lang="id-ID" sz="2900" dirty="0" smtClean="0"/>
              <a:t>(K)</a:t>
            </a:r>
            <a:r>
              <a:rPr lang="id-ID" sz="2900" i="1" dirty="0" smtClean="0"/>
              <a:t>Penjualan	</a:t>
            </a:r>
            <a:r>
              <a:rPr lang="en-US" sz="2900" i="1" dirty="0" smtClean="0"/>
              <a:t>                                                                                 </a:t>
            </a:r>
            <a:r>
              <a:rPr lang="id-ID" sz="2900" dirty="0" smtClean="0"/>
              <a:t>Rpxxxx</a:t>
            </a:r>
            <a:endParaRPr lang="en-US" sz="2900" dirty="0" smtClean="0"/>
          </a:p>
          <a:p>
            <a:pPr>
              <a:buNone/>
            </a:pPr>
            <a:r>
              <a:rPr lang="en-US" sz="2900" dirty="0" smtClean="0"/>
              <a:t>  </a:t>
            </a:r>
            <a:r>
              <a:rPr lang="id-ID" sz="2900" dirty="0" smtClean="0"/>
              <a:t> Jika pesanan yang sudah diselesaikan ditransfer ke gudang persediaan barang jadi untuk menunggu dikirim ke pelanggan, maka pada saat barang jadi tersebut dikirimkan ke pelanggan, ayat jurnal yang dibuat sebagai berikut:</a:t>
            </a:r>
            <a:endParaRPr lang="en-US" sz="2900" dirty="0" smtClean="0"/>
          </a:p>
          <a:p>
            <a:pPr>
              <a:buNone/>
            </a:pPr>
            <a:r>
              <a:rPr lang="en-US" sz="2900" dirty="0" smtClean="0"/>
              <a:t>   </a:t>
            </a:r>
            <a:r>
              <a:rPr lang="id-ID" sz="2900" dirty="0" smtClean="0"/>
              <a:t>(D)</a:t>
            </a:r>
            <a:r>
              <a:rPr lang="id-ID" sz="2900" i="1" dirty="0" smtClean="0"/>
              <a:t>Piutang Usaha	</a:t>
            </a:r>
            <a:r>
              <a:rPr lang="en-US" sz="2900" i="1" dirty="0" smtClean="0"/>
              <a:t>               </a:t>
            </a:r>
            <a:r>
              <a:rPr lang="id-ID" sz="2900" dirty="0" smtClean="0"/>
              <a:t>Rpxxxx</a:t>
            </a:r>
            <a:endParaRPr lang="en-US" sz="2900" dirty="0" smtClean="0"/>
          </a:p>
          <a:p>
            <a:pPr>
              <a:buNone/>
            </a:pPr>
            <a:r>
              <a:rPr lang="en-US" sz="2900" dirty="0" smtClean="0"/>
              <a:t>   </a:t>
            </a:r>
            <a:r>
              <a:rPr lang="id-ID" sz="2900" dirty="0" smtClean="0"/>
              <a:t>(K)</a:t>
            </a:r>
            <a:r>
              <a:rPr lang="id-ID" sz="2900" i="1" dirty="0" smtClean="0"/>
              <a:t>Penjualan 	</a:t>
            </a:r>
            <a:r>
              <a:rPr lang="en-US" sz="2900" i="1" dirty="0" smtClean="0"/>
              <a:t>                                                          </a:t>
            </a:r>
            <a:r>
              <a:rPr lang="id-ID" sz="2900" dirty="0" smtClean="0"/>
              <a:t>Rpxxxx</a:t>
            </a:r>
            <a:endParaRPr lang="en-US" sz="2900" dirty="0" smtClean="0"/>
          </a:p>
          <a:p>
            <a:pPr>
              <a:buNone/>
            </a:pPr>
            <a:endParaRPr lang="en-US" dirty="0" smtClean="0"/>
          </a:p>
          <a:p>
            <a:pPr>
              <a:buNone/>
            </a:pPr>
            <a:r>
              <a:rPr lang="en-US" dirty="0" smtClean="0"/>
              <a:t>   </a:t>
            </a:r>
            <a:r>
              <a:rPr lang="id-ID" sz="2900" dirty="0" smtClean="0"/>
              <a:t>(D)</a:t>
            </a:r>
            <a:r>
              <a:rPr lang="id-ID" sz="2900" i="1" dirty="0" smtClean="0"/>
              <a:t>Harga Pokok Penjualan</a:t>
            </a:r>
            <a:r>
              <a:rPr lang="en-US" sz="2900" i="1" dirty="0" smtClean="0"/>
              <a:t>               </a:t>
            </a:r>
            <a:r>
              <a:rPr lang="id-ID" sz="2900" dirty="0" smtClean="0"/>
              <a:t>Rpxxxx</a:t>
            </a:r>
            <a:endParaRPr lang="en-US" sz="2900" dirty="0" smtClean="0"/>
          </a:p>
          <a:p>
            <a:pPr>
              <a:buNone/>
            </a:pPr>
            <a:r>
              <a:rPr lang="en-US" sz="2900" dirty="0" smtClean="0"/>
              <a:t>   </a:t>
            </a:r>
            <a:r>
              <a:rPr lang="id-ID" sz="2900" dirty="0" smtClean="0"/>
              <a:t>(K)</a:t>
            </a:r>
            <a:r>
              <a:rPr lang="id-ID" sz="2900" i="1" dirty="0" smtClean="0"/>
              <a:t>Persediaan Barang Jadi	</a:t>
            </a:r>
            <a:r>
              <a:rPr lang="en-US" sz="2900" i="1" dirty="0" smtClean="0"/>
              <a:t>                     </a:t>
            </a:r>
            <a:r>
              <a:rPr lang="id-ID" sz="2900" dirty="0" smtClean="0"/>
              <a:t>Rpxxxx</a:t>
            </a:r>
            <a:endParaRPr lang="en-US" sz="2900" dirty="0" smtClean="0"/>
          </a:p>
        </p:txBody>
      </p:sp>
      <p:sp>
        <p:nvSpPr>
          <p:cNvPr id="4" name="Title 1"/>
          <p:cNvSpPr>
            <a:spLocks noGrp="1"/>
          </p:cNvSpPr>
          <p:nvPr>
            <p:ph type="title"/>
          </p:nvPr>
        </p:nvSpPr>
        <p:spPr>
          <a:xfrm>
            <a:off x="457200" y="609600"/>
            <a:ext cx="8229600" cy="1066800"/>
          </a:xfrm>
        </p:spPr>
        <p:txBody>
          <a:bodyPr>
            <a:normAutofit fontScale="90000"/>
          </a:bodyPr>
          <a:lstStyle/>
          <a:p>
            <a:pPr algn="ctr"/>
            <a:r>
              <a:rPr lang="id-ID" b="1" dirty="0" smtClean="0"/>
              <a:t>Akuntansi untuk produk selesai </a:t>
            </a:r>
            <a:r>
              <a:rPr lang="en-US" b="1" dirty="0" smtClean="0"/>
              <a:t/>
            </a:r>
            <a:br>
              <a:rPr lang="en-US" b="1" dirty="0" smtClean="0"/>
            </a:br>
            <a:r>
              <a:rPr lang="id-ID" b="1" dirty="0" smtClean="0"/>
              <a:t>dan yang dijual</a:t>
            </a:r>
            <a:endParaRPr lang="en-US" sz="27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21936"/>
          </a:xfrm>
        </p:spPr>
        <p:txBody>
          <a:bodyPr>
            <a:normAutofit/>
          </a:bodyPr>
          <a:lstStyle/>
          <a:p>
            <a:pPr>
              <a:buNone/>
            </a:pPr>
            <a:r>
              <a:rPr lang="id-ID" sz="2000" b="1" dirty="0" smtClean="0"/>
              <a:t>Contoh Komprehensif</a:t>
            </a:r>
            <a:endParaRPr lang="en-US" sz="2000" dirty="0" smtClean="0"/>
          </a:p>
          <a:p>
            <a:pPr>
              <a:buNone/>
            </a:pPr>
            <a:r>
              <a:rPr lang="id-ID" sz="1900" dirty="0" smtClean="0"/>
              <a:t>Sebuah perusahaan manufaktur </a:t>
            </a:r>
            <a:r>
              <a:rPr lang="en-US" sz="1900" dirty="0" err="1" smtClean="0"/>
              <a:t>Cloting</a:t>
            </a:r>
            <a:r>
              <a:rPr lang="id-ID" sz="1900" dirty="0" smtClean="0"/>
              <a:t>, Inc. memiliki persediaan per tanggal 1 Maret 2009, sebagai berikut:</a:t>
            </a:r>
            <a:endParaRPr lang="en-US" sz="1900" dirty="0" smtClean="0"/>
          </a:p>
          <a:p>
            <a:pPr>
              <a:buNone/>
            </a:pPr>
            <a:r>
              <a:rPr lang="en-US" sz="1900" dirty="0" smtClean="0"/>
              <a:t>   </a:t>
            </a:r>
            <a:r>
              <a:rPr lang="id-ID" sz="1900" dirty="0" smtClean="0"/>
              <a:t>Barang jadi			Rp15.000,-</a:t>
            </a:r>
            <a:endParaRPr lang="en-US" sz="1900" dirty="0" smtClean="0"/>
          </a:p>
          <a:p>
            <a:pPr>
              <a:buNone/>
            </a:pPr>
            <a:r>
              <a:rPr lang="en-US" sz="1900" dirty="0" smtClean="0"/>
              <a:t>   </a:t>
            </a:r>
            <a:r>
              <a:rPr lang="id-ID" sz="1900" dirty="0" smtClean="0"/>
              <a:t>Barang dalam proses	</a:t>
            </a:r>
            <a:r>
              <a:rPr lang="en-US" sz="1900" dirty="0" smtClean="0"/>
              <a:t>	</a:t>
            </a:r>
            <a:r>
              <a:rPr lang="id-ID" sz="1900" dirty="0" smtClean="0"/>
              <a:t>Rp19.070,-</a:t>
            </a:r>
            <a:endParaRPr lang="en-US" sz="1900" dirty="0" smtClean="0"/>
          </a:p>
          <a:p>
            <a:pPr>
              <a:buNone/>
            </a:pPr>
            <a:r>
              <a:rPr lang="en-US" sz="1900" dirty="0" smtClean="0"/>
              <a:t>   </a:t>
            </a:r>
            <a:r>
              <a:rPr lang="id-ID" sz="1900" dirty="0" smtClean="0"/>
              <a:t>Bahan baku 			Rp14.000,-</a:t>
            </a:r>
            <a:endParaRPr lang="en-US" sz="1900" dirty="0" smtClean="0"/>
          </a:p>
          <a:p>
            <a:pPr>
              <a:buNone/>
            </a:pPr>
            <a:r>
              <a:rPr lang="id-ID" sz="1700" b="1" dirty="0" smtClean="0"/>
              <a:t>Rincian dari Persediaan Barang Dalam Proses terdiri dari tiga pesanan yang belum selesai sampai dengan tanggal 1 Maret 2009, yaitu:</a:t>
            </a:r>
            <a:endParaRPr lang="en-US" sz="1700" b="1" dirty="0" smtClean="0"/>
          </a:p>
          <a:p>
            <a:pPr>
              <a:buNone/>
            </a:pPr>
            <a:endParaRPr lang="en-US" sz="1900" dirty="0"/>
          </a:p>
        </p:txBody>
      </p:sp>
      <p:sp>
        <p:nvSpPr>
          <p:cNvPr id="4" name="Title 1"/>
          <p:cNvSpPr>
            <a:spLocks noGrp="1"/>
          </p:cNvSpPr>
          <p:nvPr>
            <p:ph type="title"/>
          </p:nvPr>
        </p:nvSpPr>
        <p:spPr>
          <a:xfrm>
            <a:off x="457200" y="609600"/>
            <a:ext cx="8229600" cy="1066800"/>
          </a:xfrm>
        </p:spPr>
        <p:txBody>
          <a:bodyPr>
            <a:normAutofit/>
          </a:bodyPr>
          <a:lstStyle/>
          <a:p>
            <a:pPr algn="ctr"/>
            <a:r>
              <a:rPr lang="en-US" b="1" dirty="0" smtClean="0"/>
              <a:t>Job order costing </a:t>
            </a:r>
            <a:br>
              <a:rPr lang="en-US" b="1" dirty="0" smtClean="0"/>
            </a:br>
            <a:r>
              <a:rPr lang="id-ID" sz="2400" b="1" dirty="0" smtClean="0"/>
              <a:t>Contoh Komprehensif</a:t>
            </a:r>
            <a:endParaRPr lang="en-US" sz="2400" dirty="0"/>
          </a:p>
        </p:txBody>
      </p:sp>
      <p:graphicFrame>
        <p:nvGraphicFramePr>
          <p:cNvPr id="5" name="Table 4"/>
          <p:cNvGraphicFramePr>
            <a:graphicFrameLocks noGrp="1"/>
          </p:cNvGraphicFramePr>
          <p:nvPr/>
        </p:nvGraphicFramePr>
        <p:xfrm>
          <a:off x="609600" y="4469638"/>
          <a:ext cx="7924800" cy="2023872"/>
        </p:xfrm>
        <a:graphic>
          <a:graphicData uri="http://schemas.openxmlformats.org/drawingml/2006/table">
            <a:tbl>
              <a:tblPr firstRow="1" bandRow="1">
                <a:tableStyleId>{5C22544A-7EE6-4342-B048-85BDC9FD1C3A}</a:tableStyleId>
              </a:tblPr>
              <a:tblGrid>
                <a:gridCol w="3276600"/>
                <a:gridCol w="1371600"/>
                <a:gridCol w="1676400"/>
                <a:gridCol w="1600200"/>
              </a:tblGrid>
              <a:tr h="467182">
                <a:tc>
                  <a:txBody>
                    <a:bodyPr/>
                    <a:lstStyle/>
                    <a:p>
                      <a:pPr marL="0" marR="0" algn="ctr">
                        <a:lnSpc>
                          <a:spcPct val="115000"/>
                        </a:lnSpc>
                        <a:spcBef>
                          <a:spcPts val="0"/>
                        </a:spcBef>
                        <a:spcAft>
                          <a:spcPts val="0"/>
                        </a:spcAft>
                      </a:pPr>
                      <a:r>
                        <a:rPr lang="id-ID" sz="1600" b="1" dirty="0">
                          <a:latin typeface="Calibri"/>
                          <a:ea typeface="Calibri"/>
                          <a:cs typeface="Calibri"/>
                        </a:rPr>
                        <a:t>Keterangan</a:t>
                      </a:r>
                      <a:endParaRPr lang="en-US" sz="16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id-ID" sz="1600" b="1" dirty="0">
                          <a:latin typeface="Calibri"/>
                          <a:ea typeface="Calibri"/>
                          <a:cs typeface="Calibri"/>
                        </a:rPr>
                        <a:t>Pesanan</a:t>
                      </a:r>
                      <a:endParaRPr lang="en-US" sz="1600" dirty="0">
                        <a:latin typeface="Calibri"/>
                        <a:ea typeface="Calibri"/>
                        <a:cs typeface="Times New Roman"/>
                      </a:endParaRPr>
                    </a:p>
                    <a:p>
                      <a:pPr marL="0" marR="0" algn="ctr">
                        <a:lnSpc>
                          <a:spcPct val="115000"/>
                        </a:lnSpc>
                        <a:spcBef>
                          <a:spcPts val="0"/>
                        </a:spcBef>
                        <a:spcAft>
                          <a:spcPts val="0"/>
                        </a:spcAft>
                      </a:pPr>
                      <a:r>
                        <a:rPr lang="id-ID" sz="1600" b="1" dirty="0">
                          <a:latin typeface="Calibri"/>
                          <a:ea typeface="Calibri"/>
                          <a:cs typeface="Calibri"/>
                        </a:rPr>
                        <a:t>No. 621</a:t>
                      </a:r>
                      <a:endParaRPr lang="en-US" sz="16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id-ID" sz="1600" b="1" dirty="0">
                          <a:latin typeface="Calibri"/>
                          <a:ea typeface="Calibri"/>
                          <a:cs typeface="Calibri"/>
                        </a:rPr>
                        <a:t>Pesanan</a:t>
                      </a:r>
                      <a:endParaRPr lang="en-US" sz="1600" dirty="0">
                        <a:latin typeface="Calibri"/>
                        <a:ea typeface="Calibri"/>
                        <a:cs typeface="Times New Roman"/>
                      </a:endParaRPr>
                    </a:p>
                    <a:p>
                      <a:pPr marL="0" marR="0" algn="ctr">
                        <a:lnSpc>
                          <a:spcPct val="115000"/>
                        </a:lnSpc>
                        <a:spcBef>
                          <a:spcPts val="0"/>
                        </a:spcBef>
                        <a:spcAft>
                          <a:spcPts val="0"/>
                        </a:spcAft>
                      </a:pPr>
                      <a:r>
                        <a:rPr lang="id-ID" sz="1600" b="1" dirty="0">
                          <a:latin typeface="Calibri"/>
                          <a:ea typeface="Calibri"/>
                          <a:cs typeface="Calibri"/>
                        </a:rPr>
                        <a:t>No. 622</a:t>
                      </a:r>
                      <a:endParaRPr lang="en-US" sz="16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id-ID" sz="1600" b="1" dirty="0">
                          <a:latin typeface="Calibri"/>
                          <a:ea typeface="Calibri"/>
                          <a:cs typeface="Calibri"/>
                        </a:rPr>
                        <a:t>Pesanan</a:t>
                      </a:r>
                      <a:endParaRPr lang="en-US" sz="1600" dirty="0">
                        <a:latin typeface="Calibri"/>
                        <a:ea typeface="Calibri"/>
                        <a:cs typeface="Times New Roman"/>
                      </a:endParaRPr>
                    </a:p>
                    <a:p>
                      <a:pPr marL="0" marR="0" algn="ctr">
                        <a:lnSpc>
                          <a:spcPct val="115000"/>
                        </a:lnSpc>
                        <a:spcBef>
                          <a:spcPts val="0"/>
                        </a:spcBef>
                        <a:spcAft>
                          <a:spcPts val="0"/>
                        </a:spcAft>
                      </a:pPr>
                      <a:r>
                        <a:rPr lang="id-ID" sz="1600" b="1" dirty="0">
                          <a:latin typeface="Calibri"/>
                          <a:ea typeface="Calibri"/>
                          <a:cs typeface="Calibri"/>
                        </a:rPr>
                        <a:t>No. 623</a:t>
                      </a:r>
                      <a:endParaRPr lang="en-US" sz="1600" dirty="0">
                        <a:latin typeface="Calibri"/>
                        <a:ea typeface="Calibri"/>
                        <a:cs typeface="Times New Roman"/>
                      </a:endParaRPr>
                    </a:p>
                  </a:txBody>
                  <a:tcPr marL="68580" marR="68580" marT="0" marB="0" anchor="ctr"/>
                </a:tc>
              </a:tr>
              <a:tr h="313925">
                <a:tc>
                  <a:txBody>
                    <a:bodyPr/>
                    <a:lstStyle/>
                    <a:p>
                      <a:r>
                        <a:rPr kumimoji="0" lang="id-ID" sz="1800" kern="1200" dirty="0" smtClean="0">
                          <a:solidFill>
                            <a:schemeClr val="dk1"/>
                          </a:solidFill>
                          <a:latin typeface="+mn-lt"/>
                          <a:ea typeface="+mn-ea"/>
                          <a:cs typeface="+mn-cs"/>
                        </a:rPr>
                        <a:t>Bahan baku </a:t>
                      </a:r>
                      <a:endParaRPr lang="en-US" dirty="0" smtClean="0"/>
                    </a:p>
                  </a:txBody>
                  <a:tcP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0" lang="id-ID" sz="1800" kern="1200" dirty="0" smtClean="0">
                          <a:solidFill>
                            <a:schemeClr val="dk1"/>
                          </a:solidFill>
                          <a:latin typeface="+mn-lt"/>
                          <a:ea typeface="+mn-ea"/>
                          <a:cs typeface="+mn-cs"/>
                        </a:rPr>
                        <a:t>2.800</a:t>
                      </a:r>
                      <a:endParaRPr kumimoji="0" lang="en-US" sz="1800" kern="1200" dirty="0" smtClean="0">
                        <a:solidFill>
                          <a:schemeClr val="dk1"/>
                        </a:solidFill>
                        <a:latin typeface="+mn-lt"/>
                        <a:ea typeface="+mn-ea"/>
                        <a:cs typeface="+mn-cs"/>
                      </a:endParaRPr>
                    </a:p>
                  </a:txBody>
                  <a:tcP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0" lang="id-ID" sz="1800" kern="1200" dirty="0" smtClean="0">
                          <a:solidFill>
                            <a:schemeClr val="dk1"/>
                          </a:solidFill>
                          <a:latin typeface="+mn-lt"/>
                          <a:ea typeface="+mn-ea"/>
                          <a:cs typeface="+mn-cs"/>
                        </a:rPr>
                        <a:t>3.400</a:t>
                      </a:r>
                      <a:endParaRPr kumimoji="0" lang="en-US" sz="1800" kern="1200" dirty="0" smtClean="0">
                        <a:solidFill>
                          <a:schemeClr val="dk1"/>
                        </a:solidFill>
                        <a:latin typeface="+mn-lt"/>
                        <a:ea typeface="+mn-ea"/>
                        <a:cs typeface="+mn-cs"/>
                      </a:endParaRPr>
                    </a:p>
                  </a:txBody>
                  <a:tcP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0" lang="id-ID" sz="1800" kern="1200" dirty="0" smtClean="0">
                          <a:solidFill>
                            <a:schemeClr val="dk1"/>
                          </a:solidFill>
                          <a:latin typeface="+mn-lt"/>
                          <a:ea typeface="+mn-ea"/>
                          <a:cs typeface="+mn-cs"/>
                        </a:rPr>
                        <a:t>1.800</a:t>
                      </a:r>
                      <a:endParaRPr kumimoji="0" lang="en-US" sz="1800" kern="1200" dirty="0" smtClean="0">
                        <a:solidFill>
                          <a:schemeClr val="dk1"/>
                        </a:solidFill>
                        <a:latin typeface="+mn-lt"/>
                        <a:ea typeface="+mn-ea"/>
                        <a:cs typeface="+mn-cs"/>
                      </a:endParaRPr>
                    </a:p>
                  </a:txBody>
                  <a:tcPr>
                    <a:solidFill>
                      <a:schemeClr val="bg1"/>
                    </a:solidFill>
                  </a:tcPr>
                </a:tc>
              </a:tr>
              <a:tr h="313925">
                <a:tc>
                  <a:txBody>
                    <a:bodyPr/>
                    <a:lstStyle/>
                    <a:p>
                      <a:r>
                        <a:rPr kumimoji="0" lang="id-ID" sz="1800" kern="1200" dirty="0" smtClean="0">
                          <a:solidFill>
                            <a:schemeClr val="dk1"/>
                          </a:solidFill>
                          <a:latin typeface="+mn-lt"/>
                          <a:ea typeface="+mn-ea"/>
                          <a:cs typeface="+mn-cs"/>
                        </a:rPr>
                        <a:t>Tenaga kerja langsung </a:t>
                      </a:r>
                      <a:endParaRPr lang="en-US" dirty="0" smtClean="0"/>
                    </a:p>
                  </a:txBody>
                  <a:tcP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0" lang="id-ID" sz="1800" kern="1200" dirty="0" smtClean="0">
                          <a:solidFill>
                            <a:schemeClr val="dk1"/>
                          </a:solidFill>
                          <a:latin typeface="+mn-lt"/>
                          <a:ea typeface="+mn-ea"/>
                          <a:cs typeface="+mn-cs"/>
                        </a:rPr>
                        <a:t>2.100</a:t>
                      </a:r>
                      <a:endParaRPr kumimoji="0" lang="en-US" sz="1800" kern="1200" dirty="0" smtClean="0">
                        <a:solidFill>
                          <a:schemeClr val="dk1"/>
                        </a:solidFill>
                        <a:latin typeface="+mn-lt"/>
                        <a:ea typeface="+mn-ea"/>
                        <a:cs typeface="+mn-cs"/>
                      </a:endParaRPr>
                    </a:p>
                  </a:txBody>
                  <a:tcP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0" lang="id-ID" sz="1800" kern="1200" dirty="0" smtClean="0">
                          <a:solidFill>
                            <a:schemeClr val="dk1"/>
                          </a:solidFill>
                          <a:latin typeface="+mn-lt"/>
                          <a:ea typeface="+mn-ea"/>
                          <a:cs typeface="+mn-cs"/>
                        </a:rPr>
                        <a:t>2.700</a:t>
                      </a:r>
                      <a:endParaRPr kumimoji="0" lang="en-US" sz="1800" kern="1200" dirty="0" smtClean="0">
                        <a:solidFill>
                          <a:schemeClr val="dk1"/>
                        </a:solidFill>
                        <a:latin typeface="+mn-lt"/>
                        <a:ea typeface="+mn-ea"/>
                        <a:cs typeface="+mn-cs"/>
                      </a:endParaRPr>
                    </a:p>
                  </a:txBody>
                  <a:tcP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0" lang="id-ID" sz="1800" kern="1200" dirty="0" smtClean="0">
                          <a:solidFill>
                            <a:schemeClr val="dk1"/>
                          </a:solidFill>
                          <a:latin typeface="+mn-lt"/>
                          <a:ea typeface="+mn-ea"/>
                          <a:cs typeface="+mn-cs"/>
                        </a:rPr>
                        <a:t>1.350</a:t>
                      </a:r>
                      <a:endParaRPr kumimoji="0" lang="en-US" sz="1800" kern="1200" dirty="0" smtClean="0">
                        <a:solidFill>
                          <a:schemeClr val="dk1"/>
                        </a:solidFill>
                        <a:latin typeface="+mn-lt"/>
                        <a:ea typeface="+mn-ea"/>
                        <a:cs typeface="+mn-cs"/>
                      </a:endParaRPr>
                    </a:p>
                  </a:txBody>
                  <a:tcPr>
                    <a:solidFill>
                      <a:schemeClr val="bg1"/>
                    </a:solidFill>
                  </a:tcPr>
                </a:tc>
              </a:tr>
              <a:tr h="313925">
                <a:tc>
                  <a:txBody>
                    <a:bodyPr/>
                    <a:lstStyle/>
                    <a:p>
                      <a:r>
                        <a:rPr kumimoji="0" lang="id-ID" sz="1800" kern="1200" dirty="0" smtClean="0">
                          <a:solidFill>
                            <a:schemeClr val="dk1"/>
                          </a:solidFill>
                          <a:latin typeface="+mn-lt"/>
                          <a:ea typeface="+mn-ea"/>
                          <a:cs typeface="+mn-cs"/>
                        </a:rPr>
                        <a:t>Overhead pabrik dibebankan</a:t>
                      </a:r>
                      <a:endParaRPr lang="en-US" dirty="0"/>
                    </a:p>
                  </a:txBody>
                  <a:tcPr>
                    <a:solidFill>
                      <a:schemeClr val="bg1"/>
                    </a:solidFill>
                  </a:tcPr>
                </a:tc>
                <a:tc>
                  <a:txBody>
                    <a:bodyPr/>
                    <a:lstStyle/>
                    <a:p>
                      <a:pPr algn="r"/>
                      <a:r>
                        <a:rPr kumimoji="0" lang="id-ID" sz="1800" kern="1200" dirty="0" smtClean="0">
                          <a:solidFill>
                            <a:schemeClr val="dk1"/>
                          </a:solidFill>
                          <a:latin typeface="+mn-lt"/>
                          <a:ea typeface="+mn-ea"/>
                          <a:cs typeface="+mn-cs"/>
                        </a:rPr>
                        <a:t>1.680</a:t>
                      </a:r>
                      <a:endParaRPr lang="en-US" dirty="0"/>
                    </a:p>
                  </a:txBody>
                  <a:tcPr>
                    <a:solidFill>
                      <a:schemeClr val="bg1"/>
                    </a:solidFill>
                  </a:tcPr>
                </a:tc>
                <a:tc>
                  <a:txBody>
                    <a:bodyPr/>
                    <a:lstStyle/>
                    <a:p>
                      <a:pPr algn="r"/>
                      <a:r>
                        <a:rPr kumimoji="0" lang="id-ID" sz="1800" kern="1200" dirty="0" smtClean="0">
                          <a:solidFill>
                            <a:schemeClr val="dk1"/>
                          </a:solidFill>
                          <a:latin typeface="+mn-lt"/>
                          <a:ea typeface="+mn-ea"/>
                          <a:cs typeface="+mn-cs"/>
                        </a:rPr>
                        <a:t>2.160</a:t>
                      </a:r>
                      <a:endParaRPr lang="en-US" dirty="0"/>
                    </a:p>
                  </a:txBody>
                  <a:tcPr>
                    <a:solidFill>
                      <a:schemeClr val="bg1"/>
                    </a:solidFill>
                  </a:tcPr>
                </a:tc>
                <a:tc>
                  <a:txBody>
                    <a:bodyPr/>
                    <a:lstStyle/>
                    <a:p>
                      <a:pPr algn="r"/>
                      <a:r>
                        <a:rPr kumimoji="0" lang="id-ID" sz="1800" kern="1200" dirty="0" smtClean="0">
                          <a:solidFill>
                            <a:schemeClr val="dk1"/>
                          </a:solidFill>
                          <a:latin typeface="+mn-lt"/>
                          <a:ea typeface="+mn-ea"/>
                          <a:cs typeface="+mn-cs"/>
                        </a:rPr>
                        <a:t>1.080</a:t>
                      </a:r>
                      <a:endParaRPr lang="en-US" dirty="0"/>
                    </a:p>
                  </a:txBody>
                  <a:tcPr>
                    <a:solidFill>
                      <a:schemeClr val="bg1"/>
                    </a:solidFill>
                  </a:tcPr>
                </a:tc>
              </a:tr>
              <a:tr h="313925">
                <a:tc>
                  <a:txBody>
                    <a:bodyPr/>
                    <a:lstStyle/>
                    <a:p>
                      <a:pPr algn="ctr"/>
                      <a:r>
                        <a:rPr kumimoji="0" lang="id-ID" sz="1800" b="1" kern="1200" dirty="0" smtClean="0">
                          <a:solidFill>
                            <a:schemeClr val="dk1"/>
                          </a:solidFill>
                          <a:latin typeface="+mn-lt"/>
                          <a:ea typeface="+mn-ea"/>
                          <a:cs typeface="+mn-cs"/>
                        </a:rPr>
                        <a:t>Total biaya</a:t>
                      </a:r>
                      <a:endParaRPr lang="en-US" dirty="0"/>
                    </a:p>
                  </a:txBody>
                  <a:tcPr/>
                </a:tc>
                <a:tc>
                  <a:txBody>
                    <a:bodyPr/>
                    <a:lstStyle/>
                    <a:p>
                      <a:pPr algn="r"/>
                      <a:r>
                        <a:rPr kumimoji="0" lang="id-ID" sz="1800" b="1" kern="1200" dirty="0" smtClean="0">
                          <a:solidFill>
                            <a:schemeClr val="dk1"/>
                          </a:solidFill>
                          <a:latin typeface="+mn-lt"/>
                          <a:ea typeface="+mn-ea"/>
                          <a:cs typeface="+mn-cs"/>
                        </a:rPr>
                        <a:t>6.580</a:t>
                      </a:r>
                      <a:endParaRPr lang="en-US" dirty="0"/>
                    </a:p>
                  </a:txBody>
                  <a:tcPr/>
                </a:tc>
                <a:tc>
                  <a:txBody>
                    <a:bodyPr/>
                    <a:lstStyle/>
                    <a:p>
                      <a:pPr algn="r"/>
                      <a:r>
                        <a:rPr kumimoji="0" lang="id-ID" sz="1800" b="1" kern="1200" dirty="0" smtClean="0">
                          <a:solidFill>
                            <a:schemeClr val="dk1"/>
                          </a:solidFill>
                          <a:latin typeface="+mn-lt"/>
                          <a:ea typeface="+mn-ea"/>
                          <a:cs typeface="+mn-cs"/>
                        </a:rPr>
                        <a:t>8.260</a:t>
                      </a:r>
                      <a:endParaRPr lang="en-US" dirty="0"/>
                    </a:p>
                  </a:txBody>
                  <a:tcPr/>
                </a:tc>
                <a:tc>
                  <a:txBody>
                    <a:bodyPr/>
                    <a:lstStyle/>
                    <a:p>
                      <a:pPr algn="r"/>
                      <a:r>
                        <a:rPr kumimoji="0" lang="id-ID" sz="1800" b="1" kern="1200" dirty="0" smtClean="0">
                          <a:solidFill>
                            <a:schemeClr val="dk1"/>
                          </a:solidFill>
                          <a:latin typeface="+mn-lt"/>
                          <a:ea typeface="+mn-ea"/>
                          <a:cs typeface="+mn-cs"/>
                        </a:rPr>
                        <a:t>4.230</a:t>
                      </a:r>
                      <a:endParaRPr lang="en-US"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21936"/>
          </a:xfrm>
        </p:spPr>
        <p:txBody>
          <a:bodyPr>
            <a:normAutofit fontScale="70000" lnSpcReduction="20000"/>
          </a:bodyPr>
          <a:lstStyle/>
          <a:p>
            <a:pPr>
              <a:buNone/>
            </a:pPr>
            <a:r>
              <a:rPr lang="id-ID" b="1" dirty="0" smtClean="0"/>
              <a:t>Transaksi-transaksi yang terjadi berkaitan dengan operasi perusahaan selama bulan Juli sebagai berikut:</a:t>
            </a:r>
            <a:endParaRPr lang="en-US" b="1" dirty="0" smtClean="0"/>
          </a:p>
          <a:p>
            <a:pPr>
              <a:buNone/>
            </a:pPr>
            <a:r>
              <a:rPr lang="id-ID" dirty="0" smtClean="0"/>
              <a:t>a) Perusahaan membeli bahan baku secara kredit sebesar Rp22.000,- dengan syarat n/30.</a:t>
            </a:r>
            <a:endParaRPr lang="en-US" dirty="0" smtClean="0"/>
          </a:p>
          <a:p>
            <a:pPr>
              <a:buNone/>
            </a:pPr>
            <a:r>
              <a:rPr lang="id-ID" dirty="0" smtClean="0"/>
              <a:t>b)Bahan baku yang diminta untuk produksi sebesar Rp21.000,- Dari jumlah tersebut Rp2.400,- untuk bahan baku tidak langsung, selisihnya didistribusikan sebagai berikut:</a:t>
            </a:r>
            <a:r>
              <a:rPr lang="en-US" dirty="0" smtClean="0"/>
              <a:t> </a:t>
            </a:r>
            <a:r>
              <a:rPr lang="id-ID" dirty="0" smtClean="0"/>
              <a:t>Pesanan 621</a:t>
            </a:r>
            <a:r>
              <a:rPr lang="en-US" dirty="0" smtClean="0"/>
              <a:t> </a:t>
            </a:r>
            <a:r>
              <a:rPr lang="id-ID" dirty="0" smtClean="0"/>
              <a:t>Rp5.300,-</a:t>
            </a:r>
            <a:r>
              <a:rPr lang="en-US" dirty="0" smtClean="0"/>
              <a:t>, </a:t>
            </a:r>
            <a:r>
              <a:rPr lang="id-ID" dirty="0" smtClean="0"/>
              <a:t>Pesanan 622</a:t>
            </a:r>
            <a:r>
              <a:rPr lang="en-US" dirty="0" smtClean="0"/>
              <a:t> </a:t>
            </a:r>
            <a:r>
              <a:rPr lang="id-ID" dirty="0" smtClean="0"/>
              <a:t>Rp7.400,-</a:t>
            </a:r>
            <a:r>
              <a:rPr lang="en-US" dirty="0" smtClean="0"/>
              <a:t>, </a:t>
            </a:r>
            <a:r>
              <a:rPr lang="id-ID" dirty="0" smtClean="0"/>
              <a:t>Pesanan 623</a:t>
            </a:r>
            <a:r>
              <a:rPr lang="en-US" dirty="0" smtClean="0"/>
              <a:t> </a:t>
            </a:r>
            <a:r>
              <a:rPr lang="id-ID" dirty="0" smtClean="0"/>
              <a:t>Rp5.900,-</a:t>
            </a:r>
            <a:endParaRPr lang="en-US" dirty="0" smtClean="0"/>
          </a:p>
          <a:p>
            <a:pPr>
              <a:buNone/>
            </a:pPr>
            <a:r>
              <a:rPr lang="id-ID" dirty="0" smtClean="0"/>
              <a:t>c)Bahan baku yang dikembalikan ke gudang sebesar Rp600,-di mana Rp200 berasal dari bahan baku tidak langsung, dan selisihnya berasal dari Pesanan 622.</a:t>
            </a:r>
            <a:endParaRPr lang="en-US" dirty="0" smtClean="0"/>
          </a:p>
          <a:p>
            <a:pPr>
              <a:buNone/>
            </a:pPr>
            <a:r>
              <a:rPr lang="id-ID" dirty="0" smtClean="0"/>
              <a:t>d)Bahan baku yang dikembalikan kepada pemasok sebesar Rp800,-</a:t>
            </a:r>
            <a:endParaRPr lang="en-US" dirty="0" smtClean="0"/>
          </a:p>
          <a:p>
            <a:pPr>
              <a:buNone/>
            </a:pPr>
            <a:r>
              <a:rPr lang="id-ID" dirty="0" smtClean="0"/>
              <a:t>e)Beban gaji sebesar Rp38.000,- dibuat akrualnya di bulan Maret.</a:t>
            </a:r>
            <a:endParaRPr lang="en-US" dirty="0" smtClean="0"/>
          </a:p>
          <a:p>
            <a:pPr>
              <a:buNone/>
            </a:pPr>
            <a:r>
              <a:rPr lang="id-ID" dirty="0" smtClean="0"/>
              <a:t>f)  Dari beban gaji, 55% merupakan tenaga kerja langsung, 20% tenaga kerja tidak langsung, 15% gaji bagian penjualan, dan 10% gaji bagian administrasi. Biaya tenaga kerja langsung didistribusikan sebagai berikut:</a:t>
            </a:r>
            <a:r>
              <a:rPr lang="en-US" dirty="0" smtClean="0"/>
              <a:t> </a:t>
            </a:r>
            <a:r>
              <a:rPr lang="id-ID" dirty="0" smtClean="0"/>
              <a:t>Pesanan 621	Rp6.240,-</a:t>
            </a:r>
            <a:r>
              <a:rPr lang="en-US" dirty="0" smtClean="0"/>
              <a:t>,  </a:t>
            </a:r>
            <a:r>
              <a:rPr lang="id-ID" dirty="0" smtClean="0"/>
              <a:t>Pesanan 622</a:t>
            </a:r>
            <a:r>
              <a:rPr lang="en-US" dirty="0" smtClean="0"/>
              <a:t> </a:t>
            </a:r>
            <a:r>
              <a:rPr lang="id-ID" dirty="0" smtClean="0"/>
              <a:t>Rp8.430,-</a:t>
            </a:r>
            <a:r>
              <a:rPr lang="en-US" dirty="0" smtClean="0"/>
              <a:t>, </a:t>
            </a:r>
            <a:r>
              <a:rPr lang="id-ID" dirty="0" smtClean="0"/>
              <a:t>Pesanan 623Rp6.230,-</a:t>
            </a:r>
            <a:endParaRPr lang="en-US" dirty="0" smtClean="0"/>
          </a:p>
          <a:p>
            <a:pPr>
              <a:buNone/>
            </a:pPr>
            <a:endParaRPr lang="en-US" dirty="0"/>
          </a:p>
        </p:txBody>
      </p:sp>
      <p:sp>
        <p:nvSpPr>
          <p:cNvPr id="9" name="Title 1"/>
          <p:cNvSpPr>
            <a:spLocks noGrp="1"/>
          </p:cNvSpPr>
          <p:nvPr>
            <p:ph type="title"/>
          </p:nvPr>
        </p:nvSpPr>
        <p:spPr>
          <a:xfrm>
            <a:off x="457200" y="609600"/>
            <a:ext cx="8229600" cy="1066800"/>
          </a:xfrm>
        </p:spPr>
        <p:txBody>
          <a:bodyPr>
            <a:normAutofit/>
          </a:bodyPr>
          <a:lstStyle/>
          <a:p>
            <a:pPr algn="ctr"/>
            <a:r>
              <a:rPr lang="en-US" b="1" dirty="0" smtClean="0"/>
              <a:t>Job order costing </a:t>
            </a:r>
            <a:br>
              <a:rPr lang="en-US" b="1" dirty="0" smtClean="0"/>
            </a:br>
            <a:r>
              <a:rPr lang="id-ID" sz="2400" b="1" dirty="0" smtClean="0"/>
              <a:t>Contoh Komprehensif</a:t>
            </a: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21936"/>
          </a:xfrm>
        </p:spPr>
        <p:txBody>
          <a:bodyPr>
            <a:normAutofit fontScale="55000" lnSpcReduction="20000"/>
          </a:bodyPr>
          <a:lstStyle/>
          <a:p>
            <a:pPr>
              <a:buNone/>
            </a:pPr>
            <a:r>
              <a:rPr lang="en-US" sz="3100" b="1" dirty="0" err="1" smtClean="0"/>
              <a:t>Lanjutan</a:t>
            </a:r>
            <a:r>
              <a:rPr lang="en-US" sz="3100" b="1" dirty="0" smtClean="0"/>
              <a:t> t</a:t>
            </a:r>
            <a:r>
              <a:rPr lang="id-ID" sz="3100" b="1" dirty="0" smtClean="0"/>
              <a:t>ransaksi-transaksi yang terjadi berkaitan dengan operasi perusahaan selama bulan Juli sebagai berikut:</a:t>
            </a:r>
            <a:endParaRPr lang="en-US" sz="3100" b="1" dirty="0" smtClean="0"/>
          </a:p>
          <a:p>
            <a:pPr>
              <a:buNone/>
            </a:pPr>
            <a:r>
              <a:rPr lang="id-ID" sz="3100" dirty="0" smtClean="0"/>
              <a:t>g) Beban overhead pabrik, selain dari yang tersebut di atas, berjumlah Rp9.404,50. Termasuk dalam jumlah ini adalah Rp2.000,- untuk penyusutan bangunan dan peralatan pabrik dan Rp250 untuk asuransi pabrik yang sudah jatuh tempo. Sisa overhead sebesar Rp7.154,50 belum dibayar sampai akhir bulan Maret 2009.</a:t>
            </a:r>
            <a:endParaRPr lang="en-US" sz="3100" dirty="0" smtClean="0"/>
          </a:p>
          <a:p>
            <a:pPr>
              <a:buNone/>
            </a:pPr>
            <a:r>
              <a:rPr lang="id-ID" sz="3100" dirty="0" smtClean="0"/>
              <a:t>h)Biaya overhead pabrik dibebankan ke produksi dengan tarif 80% dari biaya tenaga kerja langsung dan dibebankan pada ketiga pesanan berdasarkan biaya tenaga kerja bulan Maret.</a:t>
            </a:r>
            <a:endParaRPr lang="en-US" sz="3100" dirty="0" smtClean="0"/>
          </a:p>
          <a:p>
            <a:pPr>
              <a:buNone/>
            </a:pPr>
            <a:r>
              <a:rPr lang="id-ID" sz="3100" dirty="0" smtClean="0"/>
              <a:t>i) Pesanan 621 dan 622 telah selesai dan ditransfer ke gudang barang jadi.</a:t>
            </a:r>
            <a:endParaRPr lang="en-US" sz="3100" dirty="0" smtClean="0"/>
          </a:p>
          <a:p>
            <a:pPr>
              <a:buNone/>
            </a:pPr>
            <a:r>
              <a:rPr lang="id-ID" sz="3100" dirty="0" smtClean="0"/>
              <a:t>j) Pesanan 621 dan 622 dikirimkan dan ditagihkan ke pelanggan dengan laba kotor sebesar 40% dari harga pokok penjualan.</a:t>
            </a:r>
            <a:endParaRPr lang="en-US" sz="3100" dirty="0" smtClean="0"/>
          </a:p>
          <a:p>
            <a:pPr>
              <a:buNone/>
            </a:pPr>
            <a:r>
              <a:rPr lang="id-ID" sz="3100" dirty="0" smtClean="0"/>
              <a:t>k)Penerimaan dari piutang usaha selama bulan Maret 2009 sebesar Rp69.450,-</a:t>
            </a:r>
            <a:endParaRPr lang="en-US" sz="3100" dirty="0" smtClean="0"/>
          </a:p>
          <a:p>
            <a:pPr>
              <a:buNone/>
            </a:pPr>
            <a:r>
              <a:rPr lang="id-ID" sz="3100" b="1" dirty="0" smtClean="0"/>
              <a:t>Diminta:</a:t>
            </a:r>
            <a:endParaRPr lang="en-US" sz="3100" dirty="0" smtClean="0"/>
          </a:p>
          <a:p>
            <a:pPr>
              <a:buNone/>
            </a:pPr>
            <a:r>
              <a:rPr lang="id-ID" sz="3100" dirty="0" smtClean="0"/>
              <a:t>1.   Buatlah kartu biaya pesanan untuk memposting saldo awal persediaan barang dalam proses!</a:t>
            </a:r>
            <a:endParaRPr lang="en-US" sz="3100" dirty="0" smtClean="0"/>
          </a:p>
          <a:p>
            <a:pPr>
              <a:buNone/>
            </a:pPr>
            <a:r>
              <a:rPr lang="id-ID" sz="3100" dirty="0" smtClean="0"/>
              <a:t>2.  Jurnal transaksi bulan Maret dengan posting ke akun buku besar persediaan dan kartu biaya pesanan!</a:t>
            </a:r>
            <a:endParaRPr lang="en-US" sz="3100" dirty="0" smtClean="0"/>
          </a:p>
          <a:p>
            <a:pPr>
              <a:buNone/>
            </a:pPr>
            <a:r>
              <a:rPr lang="id-ID" sz="3100" dirty="0" smtClean="0"/>
              <a:t>3.  Buat skedul untuk persediaan per tanggal 31 Maret 2009!</a:t>
            </a:r>
            <a:endParaRPr lang="en-US" sz="3100" dirty="0" smtClean="0"/>
          </a:p>
          <a:p>
            <a:endParaRPr lang="en-US" dirty="0"/>
          </a:p>
        </p:txBody>
      </p:sp>
      <p:sp>
        <p:nvSpPr>
          <p:cNvPr id="9" name="Title 1"/>
          <p:cNvSpPr>
            <a:spLocks noGrp="1"/>
          </p:cNvSpPr>
          <p:nvPr>
            <p:ph type="title"/>
          </p:nvPr>
        </p:nvSpPr>
        <p:spPr>
          <a:xfrm>
            <a:off x="457200" y="609600"/>
            <a:ext cx="8229600" cy="1066800"/>
          </a:xfrm>
        </p:spPr>
        <p:txBody>
          <a:bodyPr>
            <a:normAutofit/>
          </a:bodyPr>
          <a:lstStyle/>
          <a:p>
            <a:pPr algn="ctr"/>
            <a:r>
              <a:rPr lang="en-US" b="1" dirty="0" smtClean="0"/>
              <a:t>Job order costing </a:t>
            </a:r>
            <a:br>
              <a:rPr lang="en-US" b="1" dirty="0" smtClean="0"/>
            </a:br>
            <a:r>
              <a:rPr lang="id-ID" sz="2400" b="1" dirty="0" smtClean="0"/>
              <a:t>Contoh Komprehensif</a:t>
            </a:r>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21936"/>
          </a:xfrm>
        </p:spPr>
        <p:txBody>
          <a:bodyPr/>
          <a:lstStyle/>
          <a:p>
            <a:pPr>
              <a:buNone/>
            </a:pPr>
            <a:r>
              <a:rPr lang="id-ID" sz="1600" b="1" dirty="0" smtClean="0"/>
              <a:t>Jawaban:</a:t>
            </a:r>
            <a:endParaRPr lang="en-US" sz="1600" dirty="0" smtClean="0"/>
          </a:p>
          <a:p>
            <a:pPr>
              <a:buNone/>
            </a:pPr>
            <a:r>
              <a:rPr lang="id-ID" sz="1600" b="1" dirty="0" smtClean="0"/>
              <a:t>1. Membuat Kartu Biaya Pesanan </a:t>
            </a:r>
            <a:endParaRPr lang="en-US" sz="1600" dirty="0" smtClean="0"/>
          </a:p>
          <a:p>
            <a:pPr>
              <a:buNone/>
            </a:pPr>
            <a:r>
              <a:rPr lang="id-ID" sz="1600" dirty="0" smtClean="0"/>
              <a:t>Kartu biaya yang dibuat untuk Pesanan No. 621, 622, dan 623 serta melakukan posting saldo awal Barang Dalam Proses per 30 Juni 2009 ke dalam masing-masing kartu biaya pesanan tersebut. Berikut ini kartu biaya untuk setiap pesanan tersebut.</a:t>
            </a:r>
            <a:endParaRPr lang="en-US" sz="1600" dirty="0" smtClean="0"/>
          </a:p>
          <a:p>
            <a:pPr>
              <a:buNone/>
            </a:pPr>
            <a:endParaRPr lang="en-US" dirty="0"/>
          </a:p>
        </p:txBody>
      </p:sp>
      <p:sp>
        <p:nvSpPr>
          <p:cNvPr id="9" name="Title 1"/>
          <p:cNvSpPr>
            <a:spLocks noGrp="1"/>
          </p:cNvSpPr>
          <p:nvPr>
            <p:ph type="title"/>
          </p:nvPr>
        </p:nvSpPr>
        <p:spPr>
          <a:xfrm>
            <a:off x="457200" y="609600"/>
            <a:ext cx="8229600" cy="1066800"/>
          </a:xfrm>
        </p:spPr>
        <p:txBody>
          <a:bodyPr>
            <a:normAutofit/>
          </a:bodyPr>
          <a:lstStyle/>
          <a:p>
            <a:pPr algn="ctr"/>
            <a:r>
              <a:rPr lang="en-US" b="1" dirty="0" smtClean="0"/>
              <a:t>Job order costing </a:t>
            </a:r>
            <a:br>
              <a:rPr lang="en-US" b="1" dirty="0" smtClean="0"/>
            </a:br>
            <a:r>
              <a:rPr lang="id-ID" sz="2400" b="1" dirty="0" smtClean="0"/>
              <a:t>Contoh Komprehensif</a:t>
            </a:r>
            <a:endParaRPr lang="en-US" sz="2400" dirty="0"/>
          </a:p>
        </p:txBody>
      </p:sp>
      <p:graphicFrame>
        <p:nvGraphicFramePr>
          <p:cNvPr id="4" name="Table 3"/>
          <p:cNvGraphicFramePr>
            <a:graphicFrameLocks noGrp="1"/>
          </p:cNvGraphicFramePr>
          <p:nvPr/>
        </p:nvGraphicFramePr>
        <p:xfrm>
          <a:off x="685801" y="3337560"/>
          <a:ext cx="7924798" cy="2565400"/>
        </p:xfrm>
        <a:graphic>
          <a:graphicData uri="http://schemas.openxmlformats.org/drawingml/2006/table">
            <a:tbl>
              <a:tblPr firstRow="1" bandRow="1">
                <a:tableStyleId>{5C22544A-7EE6-4342-B048-85BDC9FD1C3A}</a:tableStyleId>
              </a:tblPr>
              <a:tblGrid>
                <a:gridCol w="1066799"/>
                <a:gridCol w="1066800"/>
                <a:gridCol w="130629"/>
                <a:gridCol w="1132114"/>
                <a:gridCol w="413657"/>
                <a:gridCol w="718457"/>
                <a:gridCol w="1132114"/>
                <a:gridCol w="1132114"/>
                <a:gridCol w="1132114"/>
              </a:tblGrid>
              <a:tr h="370840">
                <a:tc gridSpan="3">
                  <a:txBody>
                    <a:bodyPr/>
                    <a:lstStyle/>
                    <a:p>
                      <a:pPr marL="0" marR="0" algn="ctr">
                        <a:lnSpc>
                          <a:spcPct val="115000"/>
                        </a:lnSpc>
                        <a:spcBef>
                          <a:spcPts val="0"/>
                        </a:spcBef>
                        <a:spcAft>
                          <a:spcPts val="0"/>
                        </a:spcAft>
                      </a:pPr>
                      <a:r>
                        <a:rPr lang="en-US" sz="2000" dirty="0">
                          <a:solidFill>
                            <a:schemeClr val="bg1"/>
                          </a:solidFill>
                          <a:latin typeface="Cooper Black"/>
                          <a:ea typeface="Calibri"/>
                          <a:cs typeface="Times New Roman"/>
                        </a:rPr>
                        <a:t>CLOTING</a:t>
                      </a:r>
                      <a:r>
                        <a:rPr lang="id-ID" sz="2000" dirty="0">
                          <a:solidFill>
                            <a:schemeClr val="bg1"/>
                          </a:solidFill>
                          <a:latin typeface="Cooper Black"/>
                          <a:ea typeface="Calibri"/>
                          <a:cs typeface="Times New Roman"/>
                        </a:rPr>
                        <a:t> Inc.</a:t>
                      </a:r>
                      <a:endParaRPr lang="en-US" sz="2000" dirty="0">
                        <a:solidFill>
                          <a:schemeClr val="bg1"/>
                        </a:solidFill>
                        <a:latin typeface="Calibri"/>
                        <a:ea typeface="Calibri"/>
                        <a:cs typeface="Times New Roman"/>
                      </a:endParaRPr>
                    </a:p>
                  </a:txBody>
                  <a:tcPr marL="68580" marR="68580" marT="0" marB="0" anchor="b"/>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nchor="b"/>
                </a:tc>
                <a:tc hMerge="1">
                  <a:txBody>
                    <a:bodyPr/>
                    <a:lstStyle/>
                    <a:p>
                      <a:endParaRPr lang="en-US"/>
                    </a:p>
                  </a:txBody>
                  <a:tcPr/>
                </a:tc>
                <a:tc>
                  <a:txBody>
                    <a:bodyPr/>
                    <a:lstStyle/>
                    <a:p>
                      <a:pPr>
                        <a:lnSpc>
                          <a:spcPct val="115000"/>
                        </a:lnSpc>
                      </a:pPr>
                      <a:endParaRPr lang="en-US" sz="1100" dirty="0">
                        <a:solidFill>
                          <a:schemeClr val="bg1"/>
                        </a:solidFill>
                        <a:latin typeface="Calibri"/>
                        <a:ea typeface="Times New Roman"/>
                        <a:cs typeface="Times New Roman"/>
                      </a:endParaRPr>
                    </a:p>
                  </a:txBody>
                  <a:tcPr marL="68580" marR="68580" marT="0" marB="0" anchor="b"/>
                </a:tc>
                <a:tc gridSpan="2">
                  <a:txBody>
                    <a:bodyPr/>
                    <a:lstStyle/>
                    <a:p>
                      <a:pPr>
                        <a:lnSpc>
                          <a:spcPct val="115000"/>
                        </a:lnSpc>
                      </a:pPr>
                      <a:endParaRPr lang="en-US" sz="1100" dirty="0">
                        <a:solidFill>
                          <a:schemeClr val="bg1"/>
                        </a:solidFill>
                        <a:latin typeface="Calibri"/>
                        <a:ea typeface="Times New Roman"/>
                        <a:cs typeface="Times New Roman"/>
                      </a:endParaRPr>
                    </a:p>
                  </a:txBody>
                  <a:tcPr marL="68580" marR="68580" marT="0" marB="0" anchor="b"/>
                </a:tc>
                <a:tc hMerge="1">
                  <a:txBody>
                    <a:bodyPr/>
                    <a:lstStyle/>
                    <a:p>
                      <a:endParaRPr lang="en-US"/>
                    </a:p>
                  </a:txBody>
                  <a:tcPr/>
                </a:tc>
                <a:tc gridSpan="2">
                  <a:txBody>
                    <a:bodyPr/>
                    <a:lstStyle/>
                    <a:p>
                      <a:pPr marL="0" marR="0" algn="ctr">
                        <a:lnSpc>
                          <a:spcPct val="115000"/>
                        </a:lnSpc>
                        <a:spcBef>
                          <a:spcPts val="0"/>
                        </a:spcBef>
                        <a:spcAft>
                          <a:spcPts val="0"/>
                        </a:spcAft>
                      </a:pPr>
                      <a:r>
                        <a:rPr lang="id-ID" sz="800" b="1" dirty="0">
                          <a:solidFill>
                            <a:schemeClr val="bg1"/>
                          </a:solidFill>
                          <a:latin typeface="Calibri"/>
                          <a:ea typeface="Calibri"/>
                          <a:cs typeface="Calibri"/>
                        </a:rPr>
                        <a:t> </a:t>
                      </a:r>
                      <a:r>
                        <a:rPr lang="id-ID" sz="1600" b="1" dirty="0">
                          <a:solidFill>
                            <a:schemeClr val="bg1"/>
                          </a:solidFill>
                          <a:latin typeface="Calibri"/>
                          <a:ea typeface="Calibri"/>
                          <a:cs typeface="Calibri"/>
                        </a:rPr>
                        <a:t>Pesanan No</a:t>
                      </a:r>
                      <a:r>
                        <a:rPr lang="id-ID" sz="1600" dirty="0">
                          <a:solidFill>
                            <a:schemeClr val="bg1"/>
                          </a:solidFill>
                          <a:latin typeface="Calibri"/>
                          <a:ea typeface="Calibri"/>
                          <a:cs typeface="Calibri"/>
                        </a:rPr>
                        <a:t>. </a:t>
                      </a:r>
                      <a:r>
                        <a:rPr lang="id-ID" sz="2800" b="1" dirty="0">
                          <a:solidFill>
                            <a:schemeClr val="bg1"/>
                          </a:solidFill>
                          <a:latin typeface="Calibri"/>
                          <a:ea typeface="Calibri"/>
                          <a:cs typeface="Calibri"/>
                        </a:rPr>
                        <a:t>621</a:t>
                      </a:r>
                      <a:endParaRPr lang="en-US" sz="1100" dirty="0">
                        <a:solidFill>
                          <a:schemeClr val="bg1"/>
                        </a:solidFill>
                        <a:latin typeface="Calibri"/>
                        <a:ea typeface="Calibri"/>
                        <a:cs typeface="Times New Roman"/>
                      </a:endParaRPr>
                    </a:p>
                  </a:txBody>
                  <a:tcPr marL="68580" marR="68580" marT="0" marB="0" anchor="b"/>
                </a:tc>
                <a:tc hMerge="1">
                  <a:txBody>
                    <a:bodyPr/>
                    <a:lstStyle/>
                    <a:p>
                      <a:pPr>
                        <a:lnSpc>
                          <a:spcPct val="115000"/>
                        </a:lnSpc>
                      </a:pPr>
                      <a:endParaRPr lang="en-US" sz="1100"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endParaRPr lang="en-US" sz="1100" dirty="0">
                        <a:solidFill>
                          <a:schemeClr val="bg1"/>
                        </a:solidFill>
                        <a:latin typeface="Calibri"/>
                        <a:ea typeface="Calibri"/>
                        <a:cs typeface="Times New Roman"/>
                      </a:endParaRPr>
                    </a:p>
                  </a:txBody>
                  <a:tcPr marL="68580" marR="68580" marT="0" marB="0" anchor="b"/>
                </a:tc>
              </a:tr>
              <a:tr h="370840">
                <a:tc gridSpan="9">
                  <a:txBody>
                    <a:bodyPr/>
                    <a:lstStyle/>
                    <a:p>
                      <a:pPr algn="ctr"/>
                      <a:r>
                        <a:rPr kumimoji="0" lang="id-ID" sz="1800" b="1" kern="1200" dirty="0" smtClean="0">
                          <a:solidFill>
                            <a:schemeClr val="dk1"/>
                          </a:solidFill>
                          <a:latin typeface="+mn-lt"/>
                          <a:ea typeface="+mn-ea"/>
                          <a:cs typeface="+mn-cs"/>
                        </a:rPr>
                        <a:t>BAHAN BAKU LANGSUNG</a:t>
                      </a:r>
                      <a:endParaRPr lang="en-US" dirty="0"/>
                    </a:p>
                  </a:txBody>
                  <a:tcPr>
                    <a:solidFill>
                      <a:schemeClr val="accent3">
                        <a:lumMod val="20000"/>
                        <a:lumOff val="80000"/>
                      </a:schemeClr>
                    </a:solidFill>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marL="0" marR="0" algn="ctr">
                        <a:lnSpc>
                          <a:spcPct val="115000"/>
                        </a:lnSpc>
                        <a:spcBef>
                          <a:spcPts val="0"/>
                        </a:spcBef>
                        <a:spcAft>
                          <a:spcPts val="0"/>
                        </a:spcAft>
                      </a:pPr>
                      <a:r>
                        <a:rPr lang="id-ID" sz="1600" b="1" dirty="0">
                          <a:solidFill>
                            <a:srgbClr val="000000"/>
                          </a:solidFill>
                          <a:latin typeface="Calibri"/>
                          <a:ea typeface="Calibri"/>
                          <a:cs typeface="Calibri"/>
                        </a:rPr>
                        <a:t>Tgl.</a:t>
                      </a:r>
                      <a:endParaRPr lang="en-US" sz="2800" dirty="0">
                        <a:latin typeface="Calibri"/>
                        <a:ea typeface="Calibri"/>
                        <a:cs typeface="Times New Roman"/>
                      </a:endParaRPr>
                    </a:p>
                  </a:txBody>
                  <a:tcPr marL="68580" marR="68580" marT="0" marB="0" anchor="b">
                    <a:solidFill>
                      <a:srgbClr val="00B0F0"/>
                    </a:solidFill>
                  </a:tcPr>
                </a:tc>
                <a:tc>
                  <a:txBody>
                    <a:bodyPr/>
                    <a:lstStyle/>
                    <a:p>
                      <a:pPr marL="0" marR="0" algn="ctr">
                        <a:lnSpc>
                          <a:spcPct val="115000"/>
                        </a:lnSpc>
                        <a:spcBef>
                          <a:spcPts val="0"/>
                        </a:spcBef>
                        <a:spcAft>
                          <a:spcPts val="0"/>
                        </a:spcAft>
                      </a:pPr>
                      <a:r>
                        <a:rPr lang="id-ID" sz="1600" b="1" dirty="0">
                          <a:solidFill>
                            <a:srgbClr val="000000"/>
                          </a:solidFill>
                          <a:latin typeface="Calibri"/>
                          <a:ea typeface="Calibri"/>
                          <a:cs typeface="Calibri"/>
                        </a:rPr>
                        <a:t>No. Bukti</a:t>
                      </a:r>
                      <a:endParaRPr lang="en-US" sz="2800" dirty="0">
                        <a:latin typeface="Calibri"/>
                        <a:ea typeface="Calibri"/>
                        <a:cs typeface="Times New Roman"/>
                      </a:endParaRPr>
                    </a:p>
                  </a:txBody>
                  <a:tcPr marL="68580" marR="68580" marT="0" marB="0" anchor="b">
                    <a:solidFill>
                      <a:srgbClr val="00B0F0"/>
                    </a:solidFill>
                  </a:tcPr>
                </a:tc>
                <a:tc gridSpan="3">
                  <a:txBody>
                    <a:bodyPr/>
                    <a:lstStyle/>
                    <a:p>
                      <a:pPr marL="0" marR="0" algn="ctr">
                        <a:lnSpc>
                          <a:spcPct val="115000"/>
                        </a:lnSpc>
                        <a:spcBef>
                          <a:spcPts val="0"/>
                        </a:spcBef>
                        <a:spcAft>
                          <a:spcPts val="0"/>
                        </a:spcAft>
                      </a:pPr>
                      <a:r>
                        <a:rPr lang="id-ID" sz="1600" b="1" dirty="0">
                          <a:solidFill>
                            <a:srgbClr val="000000"/>
                          </a:solidFill>
                          <a:latin typeface="Calibri"/>
                          <a:ea typeface="Calibri"/>
                          <a:cs typeface="Calibri"/>
                        </a:rPr>
                        <a:t>Keterangan </a:t>
                      </a:r>
                      <a:endParaRPr lang="en-US" sz="2800" dirty="0">
                        <a:latin typeface="Calibri"/>
                        <a:ea typeface="Calibri"/>
                        <a:cs typeface="Times New Roman"/>
                      </a:endParaRPr>
                    </a:p>
                  </a:txBody>
                  <a:tcPr marL="68580" marR="68580" marT="0" marB="0" anchor="b">
                    <a:solidFill>
                      <a:srgbClr val="00B0F0"/>
                    </a:solidFill>
                  </a:tcPr>
                </a:tc>
                <a:tc hMerge="1">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b"/>
                </a:tc>
                <a:tc hMerge="1">
                  <a:txBody>
                    <a:bodyPr/>
                    <a:lstStyle/>
                    <a:p>
                      <a:pPr marL="0" marR="0" algn="ctr">
                        <a:lnSpc>
                          <a:spcPct val="115000"/>
                        </a:lnSpc>
                        <a:spcBef>
                          <a:spcPts val="0"/>
                        </a:spcBef>
                        <a:spcAft>
                          <a:spcPts val="0"/>
                        </a:spcAft>
                      </a:pPr>
                      <a:endParaRPr lang="en-US" sz="3600" dirty="0">
                        <a:latin typeface="Calibri"/>
                        <a:ea typeface="Calibri"/>
                        <a:cs typeface="Times New Roman"/>
                      </a:endParaRPr>
                    </a:p>
                  </a:txBody>
                  <a:tcPr/>
                </a:tc>
                <a:tc gridSpan="2">
                  <a:txBody>
                    <a:bodyPr/>
                    <a:lstStyle/>
                    <a:p>
                      <a:pPr marL="0" marR="0" algn="ctr">
                        <a:lnSpc>
                          <a:spcPct val="115000"/>
                        </a:lnSpc>
                        <a:spcBef>
                          <a:spcPts val="0"/>
                        </a:spcBef>
                        <a:spcAft>
                          <a:spcPts val="0"/>
                        </a:spcAft>
                      </a:pPr>
                      <a:r>
                        <a:rPr lang="id-ID" sz="2000" b="1" dirty="0">
                          <a:solidFill>
                            <a:srgbClr val="000000"/>
                          </a:solidFill>
                          <a:latin typeface="Calibri"/>
                          <a:ea typeface="Calibri"/>
                          <a:cs typeface="Calibri"/>
                        </a:rPr>
                        <a:t>Satuan</a:t>
                      </a:r>
                      <a:endParaRPr lang="en-US" sz="3600" dirty="0">
                        <a:latin typeface="Calibri"/>
                        <a:ea typeface="Calibri"/>
                        <a:cs typeface="Times New Roman"/>
                      </a:endParaRPr>
                    </a:p>
                  </a:txBody>
                  <a:tcPr>
                    <a:solidFill>
                      <a:srgbClr val="00B0F0"/>
                    </a:solidFill>
                  </a:tcPr>
                </a:tc>
                <a:tc hMerge="1">
                  <a:txBody>
                    <a:bodyPr/>
                    <a:lstStyle/>
                    <a:p>
                      <a:pPr marL="0" marR="0" algn="ctr">
                        <a:lnSpc>
                          <a:spcPct val="115000"/>
                        </a:lnSpc>
                        <a:spcBef>
                          <a:spcPts val="0"/>
                        </a:spcBef>
                        <a:spcAft>
                          <a:spcPts val="0"/>
                        </a:spcAft>
                      </a:pP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id-ID" sz="2000" b="1" dirty="0">
                          <a:solidFill>
                            <a:srgbClr val="000000"/>
                          </a:solidFill>
                          <a:latin typeface="Calibri"/>
                          <a:ea typeface="Calibri"/>
                          <a:cs typeface="Calibri"/>
                        </a:rPr>
                        <a:t>Biaya</a:t>
                      </a:r>
                      <a:endParaRPr lang="en-US" sz="3600" dirty="0">
                        <a:latin typeface="Calibri"/>
                        <a:ea typeface="Calibri"/>
                        <a:cs typeface="Times New Roman"/>
                      </a:endParaRPr>
                    </a:p>
                  </a:txBody>
                  <a:tcPr marL="68580" marR="68580" marT="0" marB="0" anchor="b">
                    <a:solidFill>
                      <a:srgbClr val="00B0F0"/>
                    </a:solidFill>
                  </a:tcPr>
                </a:tc>
                <a:tc>
                  <a:txBody>
                    <a:bodyPr/>
                    <a:lstStyle/>
                    <a:p>
                      <a:pPr marL="0" marR="0" algn="ctr">
                        <a:lnSpc>
                          <a:spcPct val="115000"/>
                        </a:lnSpc>
                        <a:spcBef>
                          <a:spcPts val="0"/>
                        </a:spcBef>
                        <a:spcAft>
                          <a:spcPts val="0"/>
                        </a:spcAft>
                      </a:pPr>
                      <a:r>
                        <a:rPr lang="id-ID" sz="2000" b="1" dirty="0">
                          <a:solidFill>
                            <a:srgbClr val="000000"/>
                          </a:solidFill>
                          <a:latin typeface="Calibri"/>
                          <a:ea typeface="Calibri"/>
                          <a:cs typeface="Calibri"/>
                        </a:rPr>
                        <a:t>Jumlah</a:t>
                      </a:r>
                      <a:endParaRPr lang="en-US" sz="3600" dirty="0">
                        <a:latin typeface="Calibri"/>
                        <a:ea typeface="Calibri"/>
                        <a:cs typeface="Times New Roman"/>
                      </a:endParaRPr>
                    </a:p>
                  </a:txBody>
                  <a:tcPr marL="68580" marR="68580" marT="0" marB="0" anchor="b">
                    <a:solidFill>
                      <a:srgbClr val="00B0F0"/>
                    </a:solidFill>
                  </a:tcPr>
                </a:tc>
              </a:tr>
              <a:tr h="370840">
                <a:tc>
                  <a:txBody>
                    <a:bodyPr/>
                    <a:lstStyle/>
                    <a:p>
                      <a:pPr marL="0" marR="0" algn="ctr">
                        <a:lnSpc>
                          <a:spcPct val="115000"/>
                        </a:lnSpc>
                        <a:spcBef>
                          <a:spcPts val="0"/>
                        </a:spcBef>
                        <a:spcAft>
                          <a:spcPts val="0"/>
                        </a:spcAft>
                      </a:pPr>
                      <a:r>
                        <a:rPr lang="id-ID" sz="1400" dirty="0">
                          <a:solidFill>
                            <a:srgbClr val="000000"/>
                          </a:solidFill>
                          <a:latin typeface="Calibri"/>
                          <a:ea typeface="Calibri"/>
                          <a:cs typeface="Calibri"/>
                        </a:rPr>
                        <a:t>01/03/2009</a:t>
                      </a:r>
                      <a:endParaRPr lang="en-US" sz="2400" dirty="0">
                        <a:latin typeface="Calibri"/>
                        <a:ea typeface="Calibri"/>
                        <a:cs typeface="Times New Roman"/>
                      </a:endParaRPr>
                    </a:p>
                  </a:txBody>
                  <a:tcPr marL="68580" marR="68580" marT="0" marB="0" anchor="b">
                    <a:solidFill>
                      <a:schemeClr val="bg1"/>
                    </a:solidFill>
                  </a:tcPr>
                </a:tc>
                <a:tc>
                  <a:txBody>
                    <a:bodyPr/>
                    <a:lstStyle/>
                    <a:p>
                      <a:endParaRPr lang="en-US" dirty="0"/>
                    </a:p>
                  </a:txBody>
                  <a:tcPr>
                    <a:solidFill>
                      <a:schemeClr val="bg1"/>
                    </a:solidFill>
                  </a:tcPr>
                </a:tc>
                <a:tc gridSpan="3">
                  <a:txBody>
                    <a:bodyPr/>
                    <a:lstStyle/>
                    <a:p>
                      <a:pPr marL="0" marR="0">
                        <a:lnSpc>
                          <a:spcPct val="115000"/>
                        </a:lnSpc>
                        <a:spcBef>
                          <a:spcPts val="0"/>
                        </a:spcBef>
                        <a:spcAft>
                          <a:spcPts val="0"/>
                        </a:spcAft>
                      </a:pPr>
                      <a:r>
                        <a:rPr lang="id-ID" sz="1400" dirty="0">
                          <a:solidFill>
                            <a:srgbClr val="000000"/>
                          </a:solidFill>
                          <a:latin typeface="Arial Narrow"/>
                          <a:ea typeface="Calibri"/>
                          <a:cs typeface="Times New Roman"/>
                        </a:rPr>
                        <a:t>Saldo Awal</a:t>
                      </a:r>
                      <a:endParaRPr lang="en-US" sz="2400" dirty="0">
                        <a:latin typeface="Calibri"/>
                        <a:ea typeface="Calibri"/>
                        <a:cs typeface="Times New Roman"/>
                      </a:endParaRPr>
                    </a:p>
                  </a:txBody>
                  <a:tcPr marL="68580" marR="68580" marT="0" marB="0" anchor="b">
                    <a:solidFill>
                      <a:schemeClr val="bg1"/>
                    </a:solidFill>
                  </a:tcPr>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nchor="b"/>
                </a:tc>
                <a:tc hMerge="1">
                  <a:txBody>
                    <a:bodyPr/>
                    <a:lstStyle/>
                    <a:p>
                      <a:endParaRPr lang="en-US" dirty="0"/>
                    </a:p>
                  </a:txBody>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pPr marL="0" marR="0" algn="r">
                        <a:lnSpc>
                          <a:spcPct val="115000"/>
                        </a:lnSpc>
                        <a:spcBef>
                          <a:spcPts val="0"/>
                        </a:spcBef>
                        <a:spcAft>
                          <a:spcPts val="0"/>
                        </a:spcAft>
                      </a:pPr>
                      <a:r>
                        <a:rPr lang="id-ID" sz="2400" dirty="0">
                          <a:latin typeface="Calibri"/>
                          <a:ea typeface="Calibri"/>
                          <a:cs typeface="Calibri"/>
                        </a:rPr>
                        <a:t>2.800</a:t>
                      </a:r>
                      <a:endParaRPr lang="en-US" sz="4000" dirty="0">
                        <a:latin typeface="Calibri"/>
                        <a:ea typeface="Calibri"/>
                        <a:cs typeface="Times New Roman"/>
                      </a:endParaRPr>
                    </a:p>
                  </a:txBody>
                  <a:tcPr marL="68580" marR="68580" marT="0" marB="0">
                    <a:solidFill>
                      <a:schemeClr val="bg1"/>
                    </a:solidFill>
                  </a:tcPr>
                </a:tc>
              </a:tr>
              <a:tr h="370840">
                <a:tc>
                  <a:txBody>
                    <a:bodyPr/>
                    <a:lstStyle/>
                    <a:p>
                      <a:pPr marL="0" marR="0" algn="ctr">
                        <a:lnSpc>
                          <a:spcPct val="115000"/>
                        </a:lnSpc>
                        <a:spcBef>
                          <a:spcPts val="0"/>
                        </a:spcBef>
                        <a:spcAft>
                          <a:spcPts val="0"/>
                        </a:spcAft>
                      </a:pPr>
                      <a:r>
                        <a:rPr lang="id-ID" sz="1400" dirty="0">
                          <a:solidFill>
                            <a:srgbClr val="000000"/>
                          </a:solidFill>
                          <a:latin typeface="Calibri"/>
                          <a:ea typeface="Calibri"/>
                          <a:cs typeface="Calibri"/>
                        </a:rPr>
                        <a:t>b)</a:t>
                      </a:r>
                      <a:endParaRPr lang="en-US" sz="2400" dirty="0">
                        <a:latin typeface="Calibri"/>
                        <a:ea typeface="Calibri"/>
                        <a:cs typeface="Times New Roman"/>
                      </a:endParaRPr>
                    </a:p>
                  </a:txBody>
                  <a:tcPr marL="68580" marR="68580" marT="0" marB="0" anchor="b">
                    <a:solidFill>
                      <a:schemeClr val="bg1"/>
                    </a:solidFill>
                  </a:tcPr>
                </a:tc>
                <a:tc>
                  <a:txBody>
                    <a:bodyPr/>
                    <a:lstStyle/>
                    <a:p>
                      <a:endParaRPr lang="en-US" dirty="0"/>
                    </a:p>
                  </a:txBody>
                  <a:tcPr>
                    <a:solidFill>
                      <a:schemeClr val="bg1"/>
                    </a:solidFill>
                  </a:tcPr>
                </a:tc>
                <a:tc gridSpan="3">
                  <a:txBody>
                    <a:bodyPr/>
                    <a:lstStyle/>
                    <a:p>
                      <a:pPr marL="0" marR="0">
                        <a:lnSpc>
                          <a:spcPct val="115000"/>
                        </a:lnSpc>
                        <a:spcBef>
                          <a:spcPts val="0"/>
                        </a:spcBef>
                        <a:spcAft>
                          <a:spcPts val="0"/>
                        </a:spcAft>
                      </a:pPr>
                      <a:r>
                        <a:rPr lang="id-ID" sz="1400" dirty="0">
                          <a:solidFill>
                            <a:srgbClr val="000000"/>
                          </a:solidFill>
                          <a:latin typeface="Arial Narrow"/>
                          <a:ea typeface="Calibri"/>
                          <a:cs typeface="Times New Roman"/>
                        </a:rPr>
                        <a:t>Pemakaian bahan baku </a:t>
                      </a:r>
                      <a:endParaRPr lang="en-US" sz="2400" dirty="0">
                        <a:latin typeface="Calibri"/>
                        <a:ea typeface="Calibri"/>
                        <a:cs typeface="Times New Roman"/>
                      </a:endParaRPr>
                    </a:p>
                  </a:txBody>
                  <a:tcPr marL="68580" marR="68580" marT="0" marB="0" anchor="b">
                    <a:solidFill>
                      <a:schemeClr val="bg1"/>
                    </a:solidFill>
                  </a:tcPr>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nchor="b"/>
                </a:tc>
                <a:tc hMerge="1">
                  <a:txBody>
                    <a:bodyPr/>
                    <a:lstStyle/>
                    <a:p>
                      <a:endParaRPr lang="en-US"/>
                    </a:p>
                  </a:txBody>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pPr marL="0" marR="0" algn="r">
                        <a:lnSpc>
                          <a:spcPct val="115000"/>
                        </a:lnSpc>
                        <a:spcBef>
                          <a:spcPts val="0"/>
                        </a:spcBef>
                        <a:spcAft>
                          <a:spcPts val="0"/>
                        </a:spcAft>
                      </a:pPr>
                      <a:r>
                        <a:rPr lang="id-ID" sz="2400" dirty="0">
                          <a:latin typeface="Calibri"/>
                          <a:ea typeface="Calibri"/>
                          <a:cs typeface="Calibri"/>
                        </a:rPr>
                        <a:t>5.300</a:t>
                      </a:r>
                      <a:endParaRPr lang="en-US" sz="4000" dirty="0">
                        <a:latin typeface="Calibri"/>
                        <a:ea typeface="Calibri"/>
                        <a:cs typeface="Times New Roman"/>
                      </a:endParaRPr>
                    </a:p>
                  </a:txBody>
                  <a:tcPr marL="68580" marR="68580" marT="0" marB="0">
                    <a:solidFill>
                      <a:schemeClr val="bg1"/>
                    </a:solidFill>
                  </a:tcPr>
                </a:tc>
              </a:tr>
              <a:tr h="370840">
                <a:tc>
                  <a:txBody>
                    <a:bodyPr/>
                    <a:lstStyle/>
                    <a:p>
                      <a:endParaRPr lang="en-US"/>
                    </a:p>
                  </a:txBody>
                  <a:tcPr/>
                </a:tc>
                <a:tc>
                  <a:txBody>
                    <a:bodyPr/>
                    <a:lstStyle/>
                    <a:p>
                      <a:endParaRPr lang="en-US"/>
                    </a:p>
                  </a:txBody>
                  <a:tcPr/>
                </a:tc>
                <a:tc gridSpan="3">
                  <a:txBody>
                    <a:bodyPr/>
                    <a:lstStyle/>
                    <a:p>
                      <a:endParaRPr lang="en-US" dirty="0"/>
                    </a:p>
                  </a:txBody>
                  <a:tcPr/>
                </a:tc>
                <a:tc hMerge="1">
                  <a:txBody>
                    <a:bodyPr/>
                    <a:lstStyle/>
                    <a:p>
                      <a:endParaRPr lang="en-US"/>
                    </a:p>
                  </a:txBody>
                  <a:tcPr/>
                </a:tc>
                <a:tc hMerge="1">
                  <a:txBody>
                    <a:bodyPr/>
                    <a:lstStyle/>
                    <a:p>
                      <a:endParaRPr lang="en-US"/>
                    </a:p>
                  </a:txBody>
                  <a:tcPr/>
                </a:tc>
                <a:tc>
                  <a:txBody>
                    <a:bodyPr/>
                    <a:lstStyle/>
                    <a:p>
                      <a:endParaRPr lang="en-US"/>
                    </a:p>
                  </a:txBody>
                  <a:tcPr/>
                </a:tc>
                <a:tc>
                  <a:txBody>
                    <a:bodyPr/>
                    <a:lstStyle/>
                    <a:p>
                      <a:endParaRPr lang="en-US"/>
                    </a:p>
                  </a:txBody>
                  <a:tcPr/>
                </a:tc>
                <a:tc>
                  <a:txBody>
                    <a:bodyPr/>
                    <a:lstStyle/>
                    <a:p>
                      <a:pPr algn="ctr"/>
                      <a:r>
                        <a:rPr lang="en-US" b="1" dirty="0" smtClean="0"/>
                        <a:t>Total</a:t>
                      </a:r>
                      <a:endParaRPr lang="en-US" b="1" dirty="0"/>
                    </a:p>
                  </a:txBody>
                  <a:tcPr/>
                </a:tc>
                <a:tc>
                  <a:txBody>
                    <a:bodyPr/>
                    <a:lstStyle/>
                    <a:p>
                      <a:pPr marL="0" marR="0" algn="r">
                        <a:lnSpc>
                          <a:spcPct val="115000"/>
                        </a:lnSpc>
                        <a:spcBef>
                          <a:spcPts val="0"/>
                        </a:spcBef>
                        <a:spcAft>
                          <a:spcPts val="0"/>
                        </a:spcAft>
                      </a:pPr>
                      <a:r>
                        <a:rPr lang="id-ID" sz="2400" b="1" dirty="0">
                          <a:solidFill>
                            <a:srgbClr val="000000"/>
                          </a:solidFill>
                          <a:latin typeface="Calibri"/>
                          <a:ea typeface="Calibri"/>
                          <a:cs typeface="Calibri"/>
                        </a:rPr>
                        <a:t>8.100</a:t>
                      </a:r>
                      <a:endParaRPr lang="en-US" sz="4000" dirty="0">
                        <a:latin typeface="Calibri"/>
                        <a:ea typeface="Calibri"/>
                        <a:cs typeface="Times New Roman"/>
                      </a:endParaRPr>
                    </a:p>
                  </a:txBody>
                  <a:tcPr marL="68580" marR="68580" marT="0" marB="0" anchor="b"/>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838200"/>
          </a:xfrm>
        </p:spPr>
        <p:txBody>
          <a:bodyPr>
            <a:normAutofit fontScale="90000"/>
          </a:bodyPr>
          <a:lstStyle/>
          <a:p>
            <a:pPr algn="ctr"/>
            <a:r>
              <a:rPr lang="en-US" b="1" dirty="0" smtClean="0"/>
              <a:t>Job order costing </a:t>
            </a:r>
            <a:br>
              <a:rPr lang="en-US" b="1" dirty="0" smtClean="0"/>
            </a:br>
            <a:r>
              <a:rPr lang="en-US" sz="2700" b="1" dirty="0" smtClean="0"/>
              <a:t>(</a:t>
            </a:r>
            <a:r>
              <a:rPr lang="id-ID" sz="2700" b="1" dirty="0" smtClean="0"/>
              <a:t>Sistem Perhitungan Biaya Berdasarkan Pesanan</a:t>
            </a:r>
            <a:r>
              <a:rPr lang="en-US" sz="2700" b="1" dirty="0" smtClean="0"/>
              <a:t>)</a:t>
            </a:r>
            <a:endParaRPr lang="en-US" sz="2700" dirty="0"/>
          </a:p>
        </p:txBody>
      </p:sp>
      <p:sp>
        <p:nvSpPr>
          <p:cNvPr id="3" name="Content Placeholder 2"/>
          <p:cNvSpPr>
            <a:spLocks noGrp="1"/>
          </p:cNvSpPr>
          <p:nvPr>
            <p:ph idx="1"/>
          </p:nvPr>
        </p:nvSpPr>
        <p:spPr>
          <a:xfrm>
            <a:off x="457200" y="1524000"/>
            <a:ext cx="8229600" cy="4876800"/>
          </a:xfrm>
        </p:spPr>
        <p:txBody>
          <a:bodyPr>
            <a:noAutofit/>
          </a:bodyPr>
          <a:lstStyle/>
          <a:p>
            <a:pPr>
              <a:buNone/>
            </a:pPr>
            <a:r>
              <a:rPr lang="en-US" sz="1600" dirty="0" err="1" smtClean="0"/>
              <a:t>Karakteristik</a:t>
            </a:r>
            <a:r>
              <a:rPr lang="en-US" sz="1600" dirty="0" smtClean="0"/>
              <a:t> </a:t>
            </a:r>
            <a:r>
              <a:rPr lang="en-US" sz="1600" dirty="0" err="1" smtClean="0"/>
              <a:t>perusahaan</a:t>
            </a:r>
            <a:r>
              <a:rPr lang="en-US" sz="1600" dirty="0" smtClean="0"/>
              <a:t> yang </a:t>
            </a:r>
            <a:r>
              <a:rPr lang="en-US" sz="1600" dirty="0" err="1" smtClean="0"/>
              <a:t>menggunakan</a:t>
            </a:r>
            <a:r>
              <a:rPr lang="en-US" sz="1600" dirty="0" smtClean="0"/>
              <a:t> </a:t>
            </a:r>
            <a:r>
              <a:rPr lang="en-US" sz="1600" i="1" dirty="0" smtClean="0"/>
              <a:t>job order costing </a:t>
            </a:r>
            <a:r>
              <a:rPr lang="en-US" sz="1600" dirty="0" err="1" smtClean="0"/>
              <a:t>adalah</a:t>
            </a:r>
            <a:r>
              <a:rPr lang="en-US" sz="1600" dirty="0" smtClean="0"/>
              <a:t> :</a:t>
            </a:r>
          </a:p>
          <a:p>
            <a:pPr marL="624078" indent="-514350">
              <a:buAutoNum type="arabicPeriod"/>
            </a:pPr>
            <a:r>
              <a:rPr lang="en-US" sz="1600" dirty="0" smtClean="0"/>
              <a:t>Perusahaan </a:t>
            </a:r>
            <a:r>
              <a:rPr lang="en-US" sz="1600" dirty="0" err="1" smtClean="0"/>
              <a:t>memproduksi</a:t>
            </a:r>
            <a:r>
              <a:rPr lang="en-US" sz="1600" dirty="0" smtClean="0"/>
              <a:t> </a:t>
            </a:r>
            <a:r>
              <a:rPr lang="en-US" sz="1600" dirty="0" err="1" smtClean="0"/>
              <a:t>berbagai</a:t>
            </a:r>
            <a:r>
              <a:rPr lang="en-US" sz="1600" dirty="0" smtClean="0"/>
              <a:t> </a:t>
            </a:r>
            <a:r>
              <a:rPr lang="en-US" sz="1600" dirty="0" err="1" smtClean="0"/>
              <a:t>macam</a:t>
            </a:r>
            <a:r>
              <a:rPr lang="en-US" sz="1600" dirty="0" smtClean="0"/>
              <a:t> </a:t>
            </a:r>
            <a:r>
              <a:rPr lang="en-US" sz="1600" dirty="0" err="1" smtClean="0"/>
              <a:t>produk</a:t>
            </a:r>
            <a:r>
              <a:rPr lang="en-US" sz="1600" dirty="0" smtClean="0"/>
              <a:t> </a:t>
            </a:r>
            <a:r>
              <a:rPr lang="en-US" sz="1600" dirty="0" err="1" smtClean="0"/>
              <a:t>sesuai</a:t>
            </a:r>
            <a:r>
              <a:rPr lang="en-US" sz="1600" dirty="0" smtClean="0"/>
              <a:t> </a:t>
            </a:r>
            <a:r>
              <a:rPr lang="en-US" sz="1600" dirty="0" err="1" smtClean="0"/>
              <a:t>dengan</a:t>
            </a:r>
            <a:r>
              <a:rPr lang="en-US" sz="1600" dirty="0" smtClean="0"/>
              <a:t> </a:t>
            </a:r>
            <a:r>
              <a:rPr lang="en-US" sz="1600" dirty="0" err="1" smtClean="0"/>
              <a:t>spesifikasi</a:t>
            </a:r>
            <a:r>
              <a:rPr lang="en-US" sz="1600" dirty="0" smtClean="0"/>
              <a:t>         </a:t>
            </a:r>
            <a:r>
              <a:rPr lang="en-US" sz="1600" dirty="0" err="1" smtClean="0"/>
              <a:t>pemesanan</a:t>
            </a:r>
            <a:r>
              <a:rPr lang="en-US" sz="1600" dirty="0" smtClean="0"/>
              <a:t>.</a:t>
            </a:r>
          </a:p>
          <a:p>
            <a:pPr marL="624078" indent="-514350">
              <a:buFont typeface="Georgia"/>
              <a:buAutoNum type="arabicPeriod"/>
            </a:pPr>
            <a:r>
              <a:rPr lang="en-US" sz="1600" dirty="0" err="1" smtClean="0"/>
              <a:t>Biaya</a:t>
            </a:r>
            <a:r>
              <a:rPr lang="en-US" sz="1600" dirty="0" smtClean="0"/>
              <a:t> </a:t>
            </a:r>
            <a:r>
              <a:rPr lang="en-US" sz="1600" dirty="0" err="1" smtClean="0"/>
              <a:t>produksi</a:t>
            </a:r>
            <a:r>
              <a:rPr lang="en-US" sz="1600" dirty="0" smtClean="0"/>
              <a:t> </a:t>
            </a:r>
            <a:r>
              <a:rPr lang="en-US" sz="1600" dirty="0" err="1" smtClean="0"/>
              <a:t>digolongkan</a:t>
            </a:r>
            <a:r>
              <a:rPr lang="en-US" sz="1600" dirty="0" smtClean="0"/>
              <a:t> </a:t>
            </a:r>
            <a:r>
              <a:rPr lang="en-US" sz="1600" dirty="0" err="1" smtClean="0"/>
              <a:t>berdasarkan</a:t>
            </a:r>
            <a:r>
              <a:rPr lang="en-US" sz="1600" dirty="0" smtClean="0"/>
              <a:t> </a:t>
            </a:r>
            <a:r>
              <a:rPr lang="en-US" sz="1600" dirty="0" err="1" smtClean="0"/>
              <a:t>hubungannya</a:t>
            </a:r>
            <a:r>
              <a:rPr lang="en-US" sz="1600" dirty="0" smtClean="0"/>
              <a:t> </a:t>
            </a:r>
            <a:r>
              <a:rPr lang="en-US" sz="1600" dirty="0" err="1" smtClean="0"/>
              <a:t>dengan</a:t>
            </a:r>
            <a:r>
              <a:rPr lang="en-US" sz="1600" dirty="0" smtClean="0"/>
              <a:t> </a:t>
            </a:r>
            <a:r>
              <a:rPr lang="en-US" sz="1600" dirty="0" err="1" smtClean="0"/>
              <a:t>produk</a:t>
            </a:r>
            <a:r>
              <a:rPr lang="en-US" sz="1600" dirty="0" smtClean="0"/>
              <a:t> </a:t>
            </a:r>
            <a:r>
              <a:rPr lang="en-US" sz="1600" dirty="0" err="1" smtClean="0"/>
              <a:t>menjadi</a:t>
            </a:r>
            <a:r>
              <a:rPr lang="en-US" sz="1600" dirty="0" smtClean="0"/>
              <a:t> </a:t>
            </a:r>
            <a:r>
              <a:rPr lang="en-US" sz="1600" dirty="0" err="1" smtClean="0"/>
              <a:t>biaya</a:t>
            </a:r>
            <a:r>
              <a:rPr lang="en-US" sz="1600" dirty="0" smtClean="0"/>
              <a:t>   </a:t>
            </a:r>
            <a:r>
              <a:rPr lang="en-US" sz="1600" dirty="0" err="1" smtClean="0"/>
              <a:t>produksi</a:t>
            </a:r>
            <a:r>
              <a:rPr lang="en-US" sz="1600" dirty="0" smtClean="0"/>
              <a:t> </a:t>
            </a:r>
            <a:r>
              <a:rPr lang="en-US" sz="1600" dirty="0" err="1" smtClean="0"/>
              <a:t>langsungdan</a:t>
            </a:r>
            <a:r>
              <a:rPr lang="en-US" sz="1600" dirty="0" smtClean="0"/>
              <a:t> </a:t>
            </a:r>
            <a:r>
              <a:rPr lang="en-US" sz="1600" dirty="0" err="1" smtClean="0"/>
              <a:t>biaya</a:t>
            </a:r>
            <a:r>
              <a:rPr lang="en-US" sz="1600" dirty="0" smtClean="0"/>
              <a:t> </a:t>
            </a:r>
            <a:r>
              <a:rPr lang="en-US" sz="1600" dirty="0" err="1" smtClean="0"/>
              <a:t>produksi</a:t>
            </a:r>
            <a:r>
              <a:rPr lang="en-US" sz="1600" dirty="0" smtClean="0"/>
              <a:t> </a:t>
            </a:r>
            <a:r>
              <a:rPr lang="en-US" sz="1600" dirty="0" err="1" smtClean="0"/>
              <a:t>tidak</a:t>
            </a:r>
            <a:r>
              <a:rPr lang="en-US" sz="1600" dirty="0" smtClean="0"/>
              <a:t> </a:t>
            </a:r>
            <a:r>
              <a:rPr lang="en-US" sz="1600" dirty="0" err="1" smtClean="0"/>
              <a:t>langsung</a:t>
            </a:r>
            <a:r>
              <a:rPr lang="en-US" sz="1600" dirty="0" smtClean="0"/>
              <a:t>.</a:t>
            </a:r>
          </a:p>
          <a:p>
            <a:pPr marL="624078" indent="-514350">
              <a:buAutoNum type="arabicPeriod"/>
            </a:pPr>
            <a:r>
              <a:rPr lang="en-US" sz="1600" dirty="0" err="1" smtClean="0"/>
              <a:t>Biaya</a:t>
            </a:r>
            <a:r>
              <a:rPr lang="en-US" sz="1600" dirty="0" smtClean="0"/>
              <a:t> </a:t>
            </a:r>
            <a:r>
              <a:rPr lang="en-US" sz="1600" dirty="0" err="1" smtClean="0"/>
              <a:t>produksi</a:t>
            </a:r>
            <a:r>
              <a:rPr lang="en-US" sz="1600" dirty="0" smtClean="0"/>
              <a:t> </a:t>
            </a:r>
            <a:r>
              <a:rPr lang="en-US" sz="1600" dirty="0" err="1" smtClean="0"/>
              <a:t>langsung</a:t>
            </a:r>
            <a:r>
              <a:rPr lang="en-US" sz="1600" dirty="0" smtClean="0"/>
              <a:t> </a:t>
            </a:r>
            <a:r>
              <a:rPr lang="en-US" sz="1600" dirty="0" err="1" smtClean="0"/>
              <a:t>terdiri</a:t>
            </a:r>
            <a:r>
              <a:rPr lang="en-US" sz="1600" dirty="0" smtClean="0"/>
              <a:t> </a:t>
            </a:r>
            <a:r>
              <a:rPr lang="en-US" sz="1600" dirty="0" err="1" smtClean="0"/>
              <a:t>biaya</a:t>
            </a:r>
            <a:r>
              <a:rPr lang="en-US" sz="1600" dirty="0" smtClean="0"/>
              <a:t> </a:t>
            </a:r>
            <a:r>
              <a:rPr lang="en-US" sz="1600" dirty="0" err="1" smtClean="0"/>
              <a:t>bahan</a:t>
            </a:r>
            <a:r>
              <a:rPr lang="en-US" sz="1600" dirty="0" smtClean="0"/>
              <a:t> </a:t>
            </a:r>
            <a:r>
              <a:rPr lang="en-US" sz="1600" dirty="0" err="1" smtClean="0"/>
              <a:t>baku</a:t>
            </a:r>
            <a:r>
              <a:rPr lang="en-US" sz="1600" dirty="0" smtClean="0"/>
              <a:t> </a:t>
            </a:r>
            <a:r>
              <a:rPr lang="en-US" sz="1600" dirty="0" err="1" smtClean="0"/>
              <a:t>dan</a:t>
            </a:r>
            <a:r>
              <a:rPr lang="en-US" sz="1600" dirty="0" smtClean="0"/>
              <a:t> </a:t>
            </a:r>
            <a:r>
              <a:rPr lang="en-US" sz="1600" dirty="0" err="1" smtClean="0"/>
              <a:t>biaya</a:t>
            </a:r>
            <a:r>
              <a:rPr lang="en-US" sz="1600" dirty="0" smtClean="0"/>
              <a:t> </a:t>
            </a:r>
            <a:r>
              <a:rPr lang="en-US" sz="1600" dirty="0" err="1" smtClean="0"/>
              <a:t>tenaga</a:t>
            </a:r>
            <a:r>
              <a:rPr lang="en-US" sz="1600" dirty="0" smtClean="0"/>
              <a:t> </a:t>
            </a:r>
            <a:r>
              <a:rPr lang="en-US" sz="1600" dirty="0" err="1" smtClean="0"/>
              <a:t>kerja</a:t>
            </a:r>
            <a:r>
              <a:rPr lang="en-US" sz="1600" dirty="0" smtClean="0"/>
              <a:t> </a:t>
            </a:r>
            <a:r>
              <a:rPr lang="en-US" sz="1600" dirty="0" err="1" smtClean="0"/>
              <a:t>langsung</a:t>
            </a:r>
            <a:endParaRPr lang="en-US" sz="1600" dirty="0" smtClean="0"/>
          </a:p>
          <a:p>
            <a:pPr marL="624078" indent="-514350">
              <a:buFont typeface="Georgia"/>
              <a:buAutoNum type="arabicPeriod"/>
            </a:pPr>
            <a:r>
              <a:rPr lang="en-US" sz="1600" dirty="0" err="1" smtClean="0"/>
              <a:t>Biaya</a:t>
            </a:r>
            <a:r>
              <a:rPr lang="en-US" sz="1600" dirty="0" smtClean="0"/>
              <a:t> </a:t>
            </a:r>
            <a:r>
              <a:rPr lang="en-US" sz="1600" dirty="0" err="1" smtClean="0"/>
              <a:t>produksi</a:t>
            </a:r>
            <a:r>
              <a:rPr lang="en-US" sz="1600" dirty="0" smtClean="0"/>
              <a:t> </a:t>
            </a:r>
            <a:r>
              <a:rPr lang="en-US" sz="1600" dirty="0" err="1" smtClean="0"/>
              <a:t>langsung</a:t>
            </a:r>
            <a:r>
              <a:rPr lang="en-US" sz="1600" dirty="0" smtClean="0"/>
              <a:t> </a:t>
            </a:r>
            <a:r>
              <a:rPr lang="en-US" sz="1600" dirty="0" err="1" smtClean="0"/>
              <a:t>diperhitungkan</a:t>
            </a:r>
            <a:r>
              <a:rPr lang="en-US" sz="1600" dirty="0" smtClean="0"/>
              <a:t> </a:t>
            </a:r>
            <a:r>
              <a:rPr lang="en-US" sz="1600" dirty="0" err="1" smtClean="0"/>
              <a:t>sebagai</a:t>
            </a:r>
            <a:r>
              <a:rPr lang="en-US" sz="1600" dirty="0" smtClean="0"/>
              <a:t> </a:t>
            </a:r>
            <a:r>
              <a:rPr lang="en-US" sz="1600" dirty="0" err="1" smtClean="0"/>
              <a:t>beban</a:t>
            </a:r>
            <a:r>
              <a:rPr lang="en-US" sz="1600" dirty="0" smtClean="0"/>
              <a:t> </a:t>
            </a:r>
            <a:r>
              <a:rPr lang="en-US" sz="1600" dirty="0" err="1" smtClean="0"/>
              <a:t>pokok</a:t>
            </a:r>
            <a:r>
              <a:rPr lang="en-US" sz="1600" dirty="0" smtClean="0"/>
              <a:t> </a:t>
            </a:r>
            <a:r>
              <a:rPr lang="en-US" sz="1600" dirty="0" err="1" smtClean="0"/>
              <a:t>produksi</a:t>
            </a:r>
            <a:r>
              <a:rPr lang="en-US" sz="1600" dirty="0" smtClean="0"/>
              <a:t>  </a:t>
            </a:r>
            <a:r>
              <a:rPr lang="en-US" sz="1600" dirty="0" err="1" smtClean="0"/>
              <a:t>pesanan</a:t>
            </a:r>
            <a:r>
              <a:rPr lang="en-US" sz="1600" dirty="0" smtClean="0"/>
              <a:t>  </a:t>
            </a:r>
            <a:r>
              <a:rPr lang="en-US" sz="1600" dirty="0" err="1" smtClean="0"/>
              <a:t>tertentu</a:t>
            </a:r>
            <a:r>
              <a:rPr lang="en-US" sz="1600" dirty="0" smtClean="0"/>
              <a:t> </a:t>
            </a:r>
            <a:r>
              <a:rPr lang="en-US" sz="1600" dirty="0" err="1" smtClean="0"/>
              <a:t>berdasarkan</a:t>
            </a:r>
            <a:r>
              <a:rPr lang="en-US" sz="1600" dirty="0" smtClean="0"/>
              <a:t> </a:t>
            </a:r>
            <a:r>
              <a:rPr lang="en-US" sz="1600" dirty="0" err="1" smtClean="0"/>
              <a:t>biaya</a:t>
            </a:r>
            <a:r>
              <a:rPr lang="en-US" sz="1600" dirty="0" smtClean="0"/>
              <a:t> yang </a:t>
            </a:r>
            <a:r>
              <a:rPr lang="en-US" sz="1600" dirty="0" err="1" smtClean="0"/>
              <a:t>sesungguhnya</a:t>
            </a:r>
            <a:r>
              <a:rPr lang="en-US" sz="1600" dirty="0" smtClean="0"/>
              <a:t> </a:t>
            </a:r>
            <a:r>
              <a:rPr lang="en-US" sz="1600" dirty="0" err="1" smtClean="0"/>
              <a:t>terjadi</a:t>
            </a:r>
            <a:r>
              <a:rPr lang="en-US" sz="1600" dirty="0" smtClean="0"/>
              <a:t>.</a:t>
            </a:r>
          </a:p>
          <a:p>
            <a:pPr marL="624078" indent="-514350">
              <a:buFont typeface="Georgia"/>
              <a:buAutoNum type="arabicPeriod"/>
            </a:pPr>
            <a:r>
              <a:rPr lang="en-US" sz="1600" dirty="0" err="1" smtClean="0"/>
              <a:t>Beban</a:t>
            </a:r>
            <a:r>
              <a:rPr lang="en-US" sz="1600" dirty="0" smtClean="0"/>
              <a:t> </a:t>
            </a:r>
            <a:r>
              <a:rPr lang="en-US" sz="1600" dirty="0" err="1" smtClean="0"/>
              <a:t>pokok</a:t>
            </a:r>
            <a:r>
              <a:rPr lang="en-US" sz="1600" dirty="0" smtClean="0"/>
              <a:t> </a:t>
            </a:r>
            <a:r>
              <a:rPr lang="en-US" sz="1600" dirty="0" err="1" smtClean="0"/>
              <a:t>produksi</a:t>
            </a:r>
            <a:r>
              <a:rPr lang="en-US" sz="1600" dirty="0" smtClean="0"/>
              <a:t> </a:t>
            </a:r>
            <a:r>
              <a:rPr lang="en-US" sz="1600" dirty="0" err="1" smtClean="0"/>
              <a:t>perunit</a:t>
            </a:r>
            <a:r>
              <a:rPr lang="en-US" sz="1600" dirty="0" smtClean="0"/>
              <a:t> </a:t>
            </a:r>
            <a:r>
              <a:rPr lang="en-US" sz="1600" dirty="0" err="1" smtClean="0"/>
              <a:t>dihitung</a:t>
            </a:r>
            <a:r>
              <a:rPr lang="en-US" sz="1600" dirty="0" smtClean="0"/>
              <a:t> </a:t>
            </a:r>
            <a:r>
              <a:rPr lang="en-US" sz="1600" dirty="0" err="1" smtClean="0"/>
              <a:t>pada</a:t>
            </a:r>
            <a:r>
              <a:rPr lang="en-US" sz="1600" dirty="0" smtClean="0"/>
              <a:t> </a:t>
            </a:r>
            <a:r>
              <a:rPr lang="en-US" sz="1600" dirty="0" err="1" smtClean="0"/>
              <a:t>saat</a:t>
            </a:r>
            <a:r>
              <a:rPr lang="en-US" sz="1600" dirty="0" smtClean="0"/>
              <a:t> </a:t>
            </a:r>
            <a:r>
              <a:rPr lang="en-US" sz="1600" dirty="0" err="1" smtClean="0"/>
              <a:t>pesanan</a:t>
            </a:r>
            <a:r>
              <a:rPr lang="en-US" sz="1600" dirty="0" smtClean="0"/>
              <a:t> </a:t>
            </a:r>
            <a:r>
              <a:rPr lang="en-US" sz="1600" dirty="0" err="1" smtClean="0"/>
              <a:t>selesai</a:t>
            </a:r>
            <a:r>
              <a:rPr lang="en-US" sz="1600" dirty="0" smtClean="0"/>
              <a:t> </a:t>
            </a:r>
            <a:r>
              <a:rPr lang="en-US" sz="1600" dirty="0" err="1" smtClean="0"/>
              <a:t>diproduksi</a:t>
            </a:r>
            <a:r>
              <a:rPr lang="en-US" sz="1600" dirty="0" smtClean="0"/>
              <a:t> </a:t>
            </a:r>
            <a:r>
              <a:rPr lang="en-US" sz="1600" dirty="0" err="1" smtClean="0"/>
              <a:t>dengan</a:t>
            </a:r>
            <a:r>
              <a:rPr lang="en-US" sz="1600" dirty="0" smtClean="0"/>
              <a:t> </a:t>
            </a:r>
            <a:r>
              <a:rPr lang="en-US" sz="1600" dirty="0" err="1" smtClean="0"/>
              <a:t>cara</a:t>
            </a:r>
            <a:r>
              <a:rPr lang="en-US" sz="1600" dirty="0" smtClean="0"/>
              <a:t> </a:t>
            </a:r>
            <a:r>
              <a:rPr lang="en-US" sz="1600" dirty="0" err="1" smtClean="0"/>
              <a:t>membagi</a:t>
            </a:r>
            <a:r>
              <a:rPr lang="en-US" sz="1600" dirty="0" smtClean="0"/>
              <a:t> </a:t>
            </a:r>
            <a:r>
              <a:rPr lang="en-US" sz="1600" dirty="0" err="1" smtClean="0"/>
              <a:t>jumlah</a:t>
            </a:r>
            <a:r>
              <a:rPr lang="en-US" sz="1600" dirty="0" smtClean="0"/>
              <a:t> </a:t>
            </a:r>
            <a:r>
              <a:rPr lang="en-US" sz="1600" dirty="0" err="1" smtClean="0"/>
              <a:t>biaya</a:t>
            </a:r>
            <a:r>
              <a:rPr lang="en-US" sz="1600" dirty="0" smtClean="0"/>
              <a:t> </a:t>
            </a:r>
            <a:r>
              <a:rPr lang="en-US" sz="1600" dirty="0" err="1" smtClean="0"/>
              <a:t>produksi</a:t>
            </a:r>
            <a:r>
              <a:rPr lang="en-US" sz="1600" dirty="0" smtClean="0"/>
              <a:t> yang </a:t>
            </a:r>
            <a:r>
              <a:rPr lang="en-US" sz="1600" dirty="0" err="1" smtClean="0"/>
              <a:t>dikeluarkan</a:t>
            </a:r>
            <a:r>
              <a:rPr lang="en-US" sz="1600" dirty="0" smtClean="0"/>
              <a:t> </a:t>
            </a:r>
            <a:r>
              <a:rPr lang="en-US" sz="1600" dirty="0" err="1" smtClean="0"/>
              <a:t>untuk</a:t>
            </a:r>
            <a:r>
              <a:rPr lang="en-US" sz="1600" dirty="0" smtClean="0"/>
              <a:t> </a:t>
            </a:r>
            <a:r>
              <a:rPr lang="en-US" sz="1600" dirty="0" err="1" smtClean="0"/>
              <a:t>pesanan</a:t>
            </a:r>
            <a:r>
              <a:rPr lang="en-US" sz="1600" dirty="0" smtClean="0"/>
              <a:t> </a:t>
            </a:r>
            <a:r>
              <a:rPr lang="en-US" sz="1600" dirty="0" err="1" smtClean="0"/>
              <a:t>tersebut</a:t>
            </a:r>
            <a:r>
              <a:rPr lang="en-US" sz="1600" dirty="0" smtClean="0"/>
              <a:t> </a:t>
            </a:r>
            <a:r>
              <a:rPr lang="en-US" sz="1600" dirty="0" err="1" smtClean="0"/>
              <a:t>dengan</a:t>
            </a:r>
            <a:r>
              <a:rPr lang="en-US" sz="1600" dirty="0" smtClean="0"/>
              <a:t> </a:t>
            </a:r>
            <a:r>
              <a:rPr lang="en-US" sz="1600" dirty="0" err="1" smtClean="0"/>
              <a:t>jumlah</a:t>
            </a:r>
            <a:r>
              <a:rPr lang="en-US" sz="1600" dirty="0" smtClean="0"/>
              <a:t> unit </a:t>
            </a:r>
            <a:r>
              <a:rPr lang="en-US" sz="1600" dirty="0" err="1" smtClean="0"/>
              <a:t>produksi</a:t>
            </a:r>
            <a:r>
              <a:rPr lang="en-US" sz="1600" dirty="0" smtClean="0"/>
              <a:t> yang </a:t>
            </a:r>
            <a:r>
              <a:rPr lang="en-US" sz="1600" dirty="0" err="1" smtClean="0"/>
              <a:t>dihasilkan</a:t>
            </a:r>
            <a:r>
              <a:rPr lang="en-US" sz="1600" dirty="0" smtClean="0"/>
              <a:t> </a:t>
            </a:r>
            <a:r>
              <a:rPr lang="en-US" sz="1600" dirty="0" err="1" smtClean="0"/>
              <a:t>dalam</a:t>
            </a:r>
            <a:r>
              <a:rPr lang="en-US" sz="1600" dirty="0" smtClean="0"/>
              <a:t> </a:t>
            </a:r>
            <a:r>
              <a:rPr lang="en-US" sz="1600" dirty="0" err="1" smtClean="0"/>
              <a:t>pesanan</a:t>
            </a:r>
            <a:r>
              <a:rPr lang="en-US" sz="1600" dirty="0" smtClean="0"/>
              <a:t> yang </a:t>
            </a:r>
            <a:r>
              <a:rPr lang="en-US" sz="1600" dirty="0" err="1" smtClean="0"/>
              <a:t>bersangkutan</a:t>
            </a:r>
            <a:endParaRPr lang="en-US" sz="1600" dirty="0" smtClean="0"/>
          </a:p>
          <a:p>
            <a:pPr>
              <a:buNone/>
            </a:pPr>
            <a:r>
              <a:rPr lang="en-US" sz="1600" dirty="0" err="1" smtClean="0"/>
              <a:t>Manfaat</a:t>
            </a:r>
            <a:r>
              <a:rPr lang="en-US" sz="1600" dirty="0" smtClean="0"/>
              <a:t> </a:t>
            </a:r>
            <a:r>
              <a:rPr lang="en-US" sz="1600" dirty="0" err="1" smtClean="0"/>
              <a:t>dari</a:t>
            </a:r>
            <a:r>
              <a:rPr lang="en-US" sz="1600" dirty="0" smtClean="0"/>
              <a:t> </a:t>
            </a:r>
            <a:r>
              <a:rPr lang="en-US" sz="1600" dirty="0" err="1" smtClean="0"/>
              <a:t>penggunaan</a:t>
            </a:r>
            <a:r>
              <a:rPr lang="en-US" sz="1600" dirty="0" smtClean="0"/>
              <a:t> </a:t>
            </a:r>
            <a:r>
              <a:rPr lang="en-US" sz="1600" i="1" dirty="0" smtClean="0"/>
              <a:t>job order costing </a:t>
            </a:r>
            <a:r>
              <a:rPr lang="en-US" sz="1600" dirty="0" err="1" smtClean="0"/>
              <a:t>bagi</a:t>
            </a:r>
            <a:r>
              <a:rPr lang="en-US" sz="1600" dirty="0" smtClean="0"/>
              <a:t> </a:t>
            </a:r>
            <a:r>
              <a:rPr lang="en-US" sz="1600" dirty="0" err="1" smtClean="0"/>
              <a:t>pihak</a:t>
            </a:r>
            <a:r>
              <a:rPr lang="en-US" sz="1600" dirty="0" smtClean="0"/>
              <a:t> </a:t>
            </a:r>
            <a:r>
              <a:rPr lang="en-US" sz="1600" dirty="0" err="1" smtClean="0"/>
              <a:t>manajemen</a:t>
            </a:r>
            <a:r>
              <a:rPr lang="en-US" sz="1600" dirty="0" smtClean="0"/>
              <a:t> </a:t>
            </a:r>
            <a:r>
              <a:rPr lang="en-US" sz="1600" dirty="0" err="1" smtClean="0"/>
              <a:t>adalah</a:t>
            </a:r>
            <a:r>
              <a:rPr lang="en-US" sz="1600" dirty="0" smtClean="0"/>
              <a:t> :</a:t>
            </a:r>
          </a:p>
          <a:p>
            <a:pPr marL="624078" indent="-514350">
              <a:buAutoNum type="arabicPeriod"/>
            </a:pPr>
            <a:r>
              <a:rPr lang="en-US" sz="1600" dirty="0" err="1" smtClean="0"/>
              <a:t>Menentukan</a:t>
            </a:r>
            <a:r>
              <a:rPr lang="en-US" sz="1600" dirty="0" smtClean="0"/>
              <a:t> </a:t>
            </a:r>
            <a:r>
              <a:rPr lang="en-US" sz="1600" dirty="0" err="1" smtClean="0"/>
              <a:t>harga</a:t>
            </a:r>
            <a:r>
              <a:rPr lang="en-US" sz="1600" dirty="0" smtClean="0"/>
              <a:t> </a:t>
            </a:r>
            <a:r>
              <a:rPr lang="en-US" sz="1600" dirty="0" err="1" smtClean="0"/>
              <a:t>jual</a:t>
            </a:r>
            <a:r>
              <a:rPr lang="en-US" sz="1600" dirty="0" smtClean="0"/>
              <a:t> yang </a:t>
            </a:r>
            <a:r>
              <a:rPr lang="en-US" sz="1600" dirty="0" err="1" smtClean="0"/>
              <a:t>akan</a:t>
            </a:r>
            <a:r>
              <a:rPr lang="en-US" sz="1600" dirty="0" smtClean="0"/>
              <a:t> </a:t>
            </a:r>
            <a:r>
              <a:rPr lang="en-US" sz="1600" dirty="0" err="1" smtClean="0"/>
              <a:t>dibebankan</a:t>
            </a:r>
            <a:r>
              <a:rPr lang="en-US" sz="1600" dirty="0" smtClean="0"/>
              <a:t> </a:t>
            </a:r>
            <a:r>
              <a:rPr lang="en-US" sz="1600" dirty="0" err="1" smtClean="0"/>
              <a:t>kepada</a:t>
            </a:r>
            <a:r>
              <a:rPr lang="en-US" sz="1600" dirty="0" smtClean="0"/>
              <a:t> </a:t>
            </a:r>
            <a:r>
              <a:rPr lang="en-US" sz="1600" dirty="0" err="1" smtClean="0"/>
              <a:t>pelanggan</a:t>
            </a:r>
            <a:r>
              <a:rPr lang="en-US" sz="1600" dirty="0" smtClean="0"/>
              <a:t>.</a:t>
            </a:r>
          </a:p>
          <a:p>
            <a:pPr marL="624078" indent="-514350">
              <a:buFont typeface="Georgia"/>
              <a:buAutoNum type="arabicPeriod"/>
            </a:pPr>
            <a:r>
              <a:rPr lang="en-US" sz="1600" dirty="0" err="1" smtClean="0"/>
              <a:t>Mempertimbangkan</a:t>
            </a:r>
            <a:r>
              <a:rPr lang="en-US" sz="1600" dirty="0" smtClean="0"/>
              <a:t> </a:t>
            </a:r>
            <a:r>
              <a:rPr lang="en-US" sz="1600" dirty="0" err="1" smtClean="0"/>
              <a:t>dalam</a:t>
            </a:r>
            <a:r>
              <a:rPr lang="en-US" sz="1600" dirty="0" smtClean="0"/>
              <a:t> </a:t>
            </a:r>
            <a:r>
              <a:rPr lang="en-US" sz="1600" dirty="0" err="1" smtClean="0"/>
              <a:t>hal</a:t>
            </a:r>
            <a:r>
              <a:rPr lang="en-US" sz="1600" dirty="0" smtClean="0"/>
              <a:t> </a:t>
            </a:r>
            <a:r>
              <a:rPr lang="en-US" sz="1600" dirty="0" err="1" smtClean="0"/>
              <a:t>menerima</a:t>
            </a:r>
            <a:r>
              <a:rPr lang="en-US" sz="1600" dirty="0" smtClean="0"/>
              <a:t> </a:t>
            </a:r>
            <a:r>
              <a:rPr lang="en-US" sz="1600" dirty="0" err="1" smtClean="0"/>
              <a:t>atau</a:t>
            </a:r>
            <a:r>
              <a:rPr lang="en-US" sz="1600" dirty="0" smtClean="0"/>
              <a:t> </a:t>
            </a:r>
            <a:r>
              <a:rPr lang="en-US" sz="1600" dirty="0" err="1" smtClean="0"/>
              <a:t>menolak</a:t>
            </a:r>
            <a:r>
              <a:rPr lang="en-US" sz="1600" dirty="0" smtClean="0"/>
              <a:t> </a:t>
            </a:r>
            <a:r>
              <a:rPr lang="en-US" sz="1600" dirty="0" err="1" smtClean="0"/>
              <a:t>pesanan</a:t>
            </a:r>
            <a:r>
              <a:rPr lang="en-US" sz="1600" dirty="0" smtClean="0"/>
              <a:t>.</a:t>
            </a:r>
          </a:p>
          <a:p>
            <a:pPr marL="624078" indent="-514350">
              <a:buAutoNum type="arabicPeriod"/>
            </a:pPr>
            <a:r>
              <a:rPr lang="en-US" sz="1600" dirty="0" err="1" smtClean="0"/>
              <a:t>Memantau</a:t>
            </a:r>
            <a:r>
              <a:rPr lang="en-US" sz="1600" dirty="0" smtClean="0"/>
              <a:t> </a:t>
            </a:r>
            <a:r>
              <a:rPr lang="en-US" sz="1600" dirty="0" err="1" smtClean="0"/>
              <a:t>realisasi</a:t>
            </a:r>
            <a:r>
              <a:rPr lang="en-US" sz="1600" dirty="0" smtClean="0"/>
              <a:t> </a:t>
            </a:r>
            <a:r>
              <a:rPr lang="en-US" sz="1600" dirty="0" err="1" smtClean="0"/>
              <a:t>biaya</a:t>
            </a:r>
            <a:r>
              <a:rPr lang="en-US" sz="1600" dirty="0" smtClean="0"/>
              <a:t> </a:t>
            </a:r>
            <a:r>
              <a:rPr lang="en-US" sz="1600" dirty="0" err="1" smtClean="0"/>
              <a:t>produksi</a:t>
            </a:r>
            <a:r>
              <a:rPr lang="en-US" sz="1600" dirty="0" smtClean="0"/>
              <a:t>.</a:t>
            </a:r>
          </a:p>
          <a:p>
            <a:pPr marL="624078" indent="-514350">
              <a:buFont typeface="Georgia"/>
              <a:buAutoNum type="arabicPeriod"/>
            </a:pPr>
            <a:r>
              <a:rPr lang="en-US" sz="1600" dirty="0" err="1" smtClean="0"/>
              <a:t>Menghitung</a:t>
            </a:r>
            <a:r>
              <a:rPr lang="en-US" sz="1600" dirty="0" smtClean="0"/>
              <a:t> </a:t>
            </a:r>
            <a:r>
              <a:rPr lang="en-US" sz="1600" dirty="0" err="1" smtClean="0"/>
              <a:t>laba</a:t>
            </a:r>
            <a:r>
              <a:rPr lang="en-US" sz="1600" dirty="0" smtClean="0"/>
              <a:t> </a:t>
            </a:r>
            <a:r>
              <a:rPr lang="en-US" sz="1600" dirty="0" err="1" smtClean="0"/>
              <a:t>atau</a:t>
            </a:r>
            <a:r>
              <a:rPr lang="en-US" sz="1600" dirty="0" smtClean="0"/>
              <a:t> </a:t>
            </a:r>
            <a:r>
              <a:rPr lang="en-US" sz="1600" dirty="0" err="1" smtClean="0"/>
              <a:t>rugi</a:t>
            </a:r>
            <a:r>
              <a:rPr lang="en-US" sz="1600" dirty="0" smtClean="0"/>
              <a:t> </a:t>
            </a:r>
            <a:r>
              <a:rPr lang="en-US" sz="1600" dirty="0" err="1" smtClean="0"/>
              <a:t>dari</a:t>
            </a:r>
            <a:r>
              <a:rPr lang="en-US" sz="1600" dirty="0" smtClean="0"/>
              <a:t> </a:t>
            </a:r>
            <a:r>
              <a:rPr lang="en-US" sz="1600" dirty="0" err="1" smtClean="0"/>
              <a:t>tiap</a:t>
            </a:r>
            <a:r>
              <a:rPr lang="en-US" sz="1600" dirty="0" smtClean="0"/>
              <a:t> </a:t>
            </a:r>
            <a:r>
              <a:rPr lang="en-US" sz="1600" dirty="0" err="1" smtClean="0"/>
              <a:t>pesanan</a:t>
            </a:r>
            <a:r>
              <a:rPr lang="en-US" sz="1600" dirty="0" smtClean="0"/>
              <a:t>.</a:t>
            </a:r>
          </a:p>
          <a:p>
            <a:pPr marL="624078" indent="-514350">
              <a:buFont typeface="Georgia"/>
              <a:buAutoNum type="arabicPeriod"/>
            </a:pPr>
            <a:r>
              <a:rPr lang="en-US" sz="1600" dirty="0" err="1" smtClean="0"/>
              <a:t>Menentukan</a:t>
            </a:r>
            <a:r>
              <a:rPr lang="en-US" sz="1600" dirty="0" smtClean="0"/>
              <a:t> </a:t>
            </a:r>
            <a:r>
              <a:rPr lang="en-US" sz="1600" dirty="0" err="1" smtClean="0"/>
              <a:t>beban</a:t>
            </a:r>
            <a:r>
              <a:rPr lang="en-US" sz="1600" dirty="0" smtClean="0"/>
              <a:t> </a:t>
            </a:r>
            <a:r>
              <a:rPr lang="en-US" sz="1600" dirty="0" err="1" smtClean="0"/>
              <a:t>pokok</a:t>
            </a:r>
            <a:r>
              <a:rPr lang="en-US" sz="1600" dirty="0" smtClean="0"/>
              <a:t> </a:t>
            </a:r>
            <a:r>
              <a:rPr lang="en-US" sz="1600" dirty="0" err="1" smtClean="0"/>
              <a:t>persediaan</a:t>
            </a:r>
            <a:r>
              <a:rPr lang="en-US" sz="1600" dirty="0" smtClean="0"/>
              <a:t> </a:t>
            </a:r>
            <a:r>
              <a:rPr lang="en-US" sz="1600" dirty="0" err="1" smtClean="0"/>
              <a:t>produk</a:t>
            </a:r>
            <a:r>
              <a:rPr lang="en-US" sz="1600" dirty="0" smtClean="0"/>
              <a:t> </a:t>
            </a:r>
            <a:r>
              <a:rPr lang="en-US" sz="1600" dirty="0" err="1" smtClean="0"/>
              <a:t>jadi</a:t>
            </a:r>
            <a:r>
              <a:rPr lang="en-US" sz="1600" dirty="0" smtClean="0"/>
              <a:t> </a:t>
            </a:r>
            <a:r>
              <a:rPr lang="en-US" sz="1600" dirty="0" err="1" smtClean="0"/>
              <a:t>dan</a:t>
            </a:r>
            <a:r>
              <a:rPr lang="en-US" sz="1600" dirty="0" smtClean="0"/>
              <a:t> </a:t>
            </a:r>
            <a:r>
              <a:rPr lang="en-US" sz="1600" dirty="0" err="1" smtClean="0"/>
              <a:t>produk</a:t>
            </a:r>
            <a:r>
              <a:rPr lang="en-US" sz="1600" dirty="0" smtClean="0"/>
              <a:t> </a:t>
            </a:r>
            <a:r>
              <a:rPr lang="en-US" sz="1600" dirty="0" err="1" smtClean="0"/>
              <a:t>dalam</a:t>
            </a:r>
            <a:r>
              <a:rPr lang="en-US" sz="1600" dirty="0" smtClean="0"/>
              <a:t> </a:t>
            </a:r>
            <a:r>
              <a:rPr lang="en-US" sz="1600" dirty="0" err="1" smtClean="0"/>
              <a:t>proses</a:t>
            </a:r>
            <a:r>
              <a:rPr lang="en-US" sz="1600" dirty="0" smtClean="0"/>
              <a:t> yang </a:t>
            </a:r>
            <a:r>
              <a:rPr lang="en-US" sz="1600" dirty="0" err="1" smtClean="0"/>
              <a:t>akan</a:t>
            </a:r>
            <a:r>
              <a:rPr lang="en-US" sz="1600" dirty="0" smtClean="0"/>
              <a:t> </a:t>
            </a:r>
            <a:r>
              <a:rPr lang="en-US" sz="1600" dirty="0" err="1" smtClean="0"/>
              <a:t>disajikan</a:t>
            </a:r>
            <a:r>
              <a:rPr lang="en-US" sz="1600" dirty="0" smtClean="0"/>
              <a:t> </a:t>
            </a:r>
            <a:r>
              <a:rPr lang="en-US" sz="1600" dirty="0" err="1" smtClean="0"/>
              <a:t>didalam</a:t>
            </a:r>
            <a:r>
              <a:rPr lang="en-US" sz="1600" dirty="0" smtClean="0"/>
              <a:t> </a:t>
            </a:r>
            <a:r>
              <a:rPr lang="en-US" sz="1600" dirty="0" err="1" smtClean="0"/>
              <a:t>neraca</a:t>
            </a:r>
            <a:r>
              <a:rPr lang="en-US" sz="1600" dirty="0" smtClean="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21936"/>
          </a:xfrm>
        </p:spPr>
        <p:txBody>
          <a:bodyPr/>
          <a:lstStyle/>
          <a:p>
            <a:pPr>
              <a:buNone/>
            </a:pPr>
            <a:r>
              <a:rPr lang="en-US" sz="1600" b="1" dirty="0" err="1" smtClean="0"/>
              <a:t>Lanjutan</a:t>
            </a:r>
            <a:r>
              <a:rPr lang="en-US" sz="1600" b="1" dirty="0" smtClean="0"/>
              <a:t> </a:t>
            </a:r>
            <a:r>
              <a:rPr lang="id-ID" sz="1600" b="1" dirty="0" smtClean="0"/>
              <a:t>Jawaban:</a:t>
            </a:r>
            <a:endParaRPr lang="en-US" sz="1600" dirty="0" smtClean="0"/>
          </a:p>
          <a:p>
            <a:pPr marL="452628" indent="-342900">
              <a:buAutoNum type="arabicPeriod"/>
            </a:pPr>
            <a:r>
              <a:rPr lang="id-ID" sz="1600" b="1" dirty="0" smtClean="0"/>
              <a:t>Membuat Kartu Biaya Pesanan </a:t>
            </a:r>
            <a:endParaRPr lang="en-US" sz="1600" dirty="0" smtClean="0"/>
          </a:p>
          <a:p>
            <a:pPr marL="624078" indent="-514350">
              <a:buNone/>
            </a:pPr>
            <a:endParaRPr lang="en-US" dirty="0"/>
          </a:p>
        </p:txBody>
      </p:sp>
      <p:sp>
        <p:nvSpPr>
          <p:cNvPr id="9" name="Title 1"/>
          <p:cNvSpPr>
            <a:spLocks noGrp="1"/>
          </p:cNvSpPr>
          <p:nvPr>
            <p:ph type="title"/>
          </p:nvPr>
        </p:nvSpPr>
        <p:spPr>
          <a:xfrm>
            <a:off x="457200" y="609600"/>
            <a:ext cx="8229600" cy="1066800"/>
          </a:xfrm>
        </p:spPr>
        <p:txBody>
          <a:bodyPr>
            <a:normAutofit/>
          </a:bodyPr>
          <a:lstStyle/>
          <a:p>
            <a:pPr algn="ctr"/>
            <a:r>
              <a:rPr lang="en-US" b="1" dirty="0" smtClean="0"/>
              <a:t>Job order costing </a:t>
            </a:r>
            <a:br>
              <a:rPr lang="en-US" b="1" dirty="0" smtClean="0"/>
            </a:br>
            <a:r>
              <a:rPr lang="id-ID" sz="2400" b="1" dirty="0" smtClean="0"/>
              <a:t>Contoh Komprehensif</a:t>
            </a:r>
            <a:endParaRPr lang="en-US" sz="2400" dirty="0"/>
          </a:p>
        </p:txBody>
      </p:sp>
      <p:graphicFrame>
        <p:nvGraphicFramePr>
          <p:cNvPr id="4" name="Table 3"/>
          <p:cNvGraphicFramePr>
            <a:graphicFrameLocks noGrp="1"/>
          </p:cNvGraphicFramePr>
          <p:nvPr/>
        </p:nvGraphicFramePr>
        <p:xfrm>
          <a:off x="685801" y="2438400"/>
          <a:ext cx="8053975" cy="4256360"/>
        </p:xfrm>
        <a:graphic>
          <a:graphicData uri="http://schemas.openxmlformats.org/drawingml/2006/table">
            <a:tbl>
              <a:tblPr firstRow="1" bandRow="1">
                <a:tableStyleId>{5C22544A-7EE6-4342-B048-85BDC9FD1C3A}</a:tableStyleId>
              </a:tblPr>
              <a:tblGrid>
                <a:gridCol w="1066799"/>
                <a:gridCol w="762000"/>
                <a:gridCol w="435429"/>
                <a:gridCol w="1132114"/>
                <a:gridCol w="794657"/>
                <a:gridCol w="337457"/>
                <a:gridCol w="116840"/>
                <a:gridCol w="208280"/>
                <a:gridCol w="936171"/>
                <a:gridCol w="1132114"/>
                <a:gridCol w="1132114"/>
              </a:tblGrid>
              <a:tr h="433087">
                <a:tc gridSpan="3">
                  <a:txBody>
                    <a:bodyPr/>
                    <a:lstStyle/>
                    <a:p>
                      <a:pPr marL="0" marR="0" algn="ctr">
                        <a:lnSpc>
                          <a:spcPct val="115000"/>
                        </a:lnSpc>
                        <a:spcBef>
                          <a:spcPts val="0"/>
                        </a:spcBef>
                        <a:spcAft>
                          <a:spcPts val="0"/>
                        </a:spcAft>
                      </a:pPr>
                      <a:r>
                        <a:rPr lang="en-US" sz="2000" dirty="0">
                          <a:solidFill>
                            <a:schemeClr val="bg1"/>
                          </a:solidFill>
                          <a:latin typeface="Cooper Black"/>
                          <a:ea typeface="Calibri"/>
                          <a:cs typeface="Times New Roman"/>
                        </a:rPr>
                        <a:t>CLOTING</a:t>
                      </a:r>
                      <a:r>
                        <a:rPr lang="id-ID" sz="2000" dirty="0">
                          <a:solidFill>
                            <a:schemeClr val="bg1"/>
                          </a:solidFill>
                          <a:latin typeface="Cooper Black"/>
                          <a:ea typeface="Calibri"/>
                          <a:cs typeface="Times New Roman"/>
                        </a:rPr>
                        <a:t> Inc.</a:t>
                      </a:r>
                      <a:endParaRPr lang="en-US" sz="2000" dirty="0">
                        <a:solidFill>
                          <a:schemeClr val="bg1"/>
                        </a:solidFill>
                        <a:latin typeface="Calibri"/>
                        <a:ea typeface="Calibri"/>
                        <a:cs typeface="Times New Roman"/>
                      </a:endParaRPr>
                    </a:p>
                  </a:txBody>
                  <a:tcPr marL="68580" marR="68580" marT="0" marB="0" anchor="b"/>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nchor="b"/>
                </a:tc>
                <a:tc hMerge="1">
                  <a:txBody>
                    <a:bodyPr/>
                    <a:lstStyle/>
                    <a:p>
                      <a:endParaRPr lang="en-US"/>
                    </a:p>
                  </a:txBody>
                  <a:tcPr/>
                </a:tc>
                <a:tc>
                  <a:txBody>
                    <a:bodyPr/>
                    <a:lstStyle/>
                    <a:p>
                      <a:pPr>
                        <a:lnSpc>
                          <a:spcPct val="115000"/>
                        </a:lnSpc>
                      </a:pPr>
                      <a:endParaRPr lang="en-US" sz="1100" dirty="0">
                        <a:solidFill>
                          <a:schemeClr val="bg1"/>
                        </a:solidFill>
                        <a:latin typeface="Calibri"/>
                        <a:ea typeface="Times New Roman"/>
                        <a:cs typeface="Times New Roman"/>
                      </a:endParaRPr>
                    </a:p>
                  </a:txBody>
                  <a:tcPr marL="68580" marR="68580" marT="0" marB="0" anchor="b"/>
                </a:tc>
                <a:tc gridSpan="2">
                  <a:txBody>
                    <a:bodyPr/>
                    <a:lstStyle/>
                    <a:p>
                      <a:pPr>
                        <a:lnSpc>
                          <a:spcPct val="115000"/>
                        </a:lnSpc>
                      </a:pPr>
                      <a:endParaRPr lang="en-US" sz="1100" dirty="0">
                        <a:solidFill>
                          <a:schemeClr val="bg1"/>
                        </a:solidFill>
                        <a:latin typeface="Calibri"/>
                        <a:ea typeface="Times New Roman"/>
                        <a:cs typeface="Times New Roman"/>
                      </a:endParaRPr>
                    </a:p>
                  </a:txBody>
                  <a:tcPr marL="68580" marR="68580" marT="0" marB="0" anchor="b"/>
                </a:tc>
                <a:tc hMerge="1">
                  <a:txBody>
                    <a:bodyPr/>
                    <a:lstStyle/>
                    <a:p>
                      <a:endParaRPr lang="en-US"/>
                    </a:p>
                  </a:txBody>
                  <a:tcPr/>
                </a:tc>
                <a:tc gridSpan="4">
                  <a:txBody>
                    <a:bodyPr/>
                    <a:lstStyle/>
                    <a:p>
                      <a:pPr marL="0" marR="0" algn="ctr">
                        <a:lnSpc>
                          <a:spcPct val="115000"/>
                        </a:lnSpc>
                        <a:spcBef>
                          <a:spcPts val="0"/>
                        </a:spcBef>
                        <a:spcAft>
                          <a:spcPts val="0"/>
                        </a:spcAft>
                      </a:pPr>
                      <a:r>
                        <a:rPr lang="id-ID" sz="800" b="1" dirty="0">
                          <a:solidFill>
                            <a:schemeClr val="bg1"/>
                          </a:solidFill>
                          <a:latin typeface="Calibri"/>
                          <a:ea typeface="Calibri"/>
                          <a:cs typeface="Calibri"/>
                        </a:rPr>
                        <a:t> </a:t>
                      </a:r>
                      <a:r>
                        <a:rPr lang="id-ID" sz="1600" b="1" dirty="0">
                          <a:solidFill>
                            <a:schemeClr val="bg1"/>
                          </a:solidFill>
                          <a:latin typeface="Calibri"/>
                          <a:ea typeface="Calibri"/>
                          <a:cs typeface="Calibri"/>
                        </a:rPr>
                        <a:t>Pesanan No</a:t>
                      </a:r>
                      <a:r>
                        <a:rPr lang="id-ID" sz="1600" dirty="0">
                          <a:solidFill>
                            <a:schemeClr val="bg1"/>
                          </a:solidFill>
                          <a:latin typeface="Calibri"/>
                          <a:ea typeface="Calibri"/>
                          <a:cs typeface="Calibri"/>
                        </a:rPr>
                        <a:t>. </a:t>
                      </a:r>
                      <a:r>
                        <a:rPr lang="id-ID" sz="2800" b="1" dirty="0">
                          <a:solidFill>
                            <a:schemeClr val="bg1"/>
                          </a:solidFill>
                          <a:latin typeface="Calibri"/>
                          <a:ea typeface="Calibri"/>
                          <a:cs typeface="Calibri"/>
                        </a:rPr>
                        <a:t>621</a:t>
                      </a:r>
                      <a:endParaRPr lang="en-US" sz="1100" dirty="0">
                        <a:solidFill>
                          <a:schemeClr val="bg1"/>
                        </a:solidFill>
                        <a:latin typeface="Calibri"/>
                        <a:ea typeface="Calibri"/>
                        <a:cs typeface="Times New Roman"/>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pPr>
                        <a:lnSpc>
                          <a:spcPct val="115000"/>
                        </a:lnSpc>
                      </a:pPr>
                      <a:endParaRPr lang="en-US" sz="1100"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endParaRPr lang="en-US" sz="1100" dirty="0">
                        <a:solidFill>
                          <a:schemeClr val="bg1"/>
                        </a:solidFill>
                        <a:latin typeface="Calibri"/>
                        <a:ea typeface="Calibri"/>
                        <a:cs typeface="Times New Roman"/>
                      </a:endParaRPr>
                    </a:p>
                  </a:txBody>
                  <a:tcPr marL="68580" marR="68580" marT="0" marB="0" anchor="b"/>
                </a:tc>
              </a:tr>
              <a:tr h="342945">
                <a:tc gridSpan="11">
                  <a:txBody>
                    <a:bodyPr/>
                    <a:lstStyle/>
                    <a:p>
                      <a:pPr algn="ctr"/>
                      <a:r>
                        <a:rPr kumimoji="0" lang="en-US" sz="1800" b="1" kern="1200" dirty="0" smtClean="0">
                          <a:solidFill>
                            <a:schemeClr val="dk1"/>
                          </a:solidFill>
                          <a:latin typeface="+mn-lt"/>
                          <a:ea typeface="+mn-ea"/>
                          <a:cs typeface="+mn-cs"/>
                        </a:rPr>
                        <a:t>TENAGA KERJA</a:t>
                      </a:r>
                      <a:r>
                        <a:rPr kumimoji="0" lang="id-ID" sz="1800" b="1" kern="1200" dirty="0" smtClean="0">
                          <a:solidFill>
                            <a:schemeClr val="dk1"/>
                          </a:solidFill>
                          <a:latin typeface="+mn-lt"/>
                          <a:ea typeface="+mn-ea"/>
                          <a:cs typeface="+mn-cs"/>
                        </a:rPr>
                        <a:t> LANGSUNG</a:t>
                      </a:r>
                      <a:endParaRPr lang="en-US" dirty="0"/>
                    </a:p>
                  </a:txBody>
                  <a:tcPr>
                    <a:solidFill>
                      <a:schemeClr val="accent3">
                        <a:lumMod val="20000"/>
                        <a:lumOff val="80000"/>
                      </a:schemeClr>
                    </a:solidFill>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r>
              <a:tr h="510368">
                <a:tc>
                  <a:txBody>
                    <a:bodyPr/>
                    <a:lstStyle/>
                    <a:p>
                      <a:pPr marL="0" marR="0" algn="ctr">
                        <a:lnSpc>
                          <a:spcPct val="115000"/>
                        </a:lnSpc>
                        <a:spcBef>
                          <a:spcPts val="0"/>
                        </a:spcBef>
                        <a:spcAft>
                          <a:spcPts val="0"/>
                        </a:spcAft>
                      </a:pPr>
                      <a:r>
                        <a:rPr lang="id-ID" sz="1600" b="1" dirty="0">
                          <a:solidFill>
                            <a:srgbClr val="000000"/>
                          </a:solidFill>
                          <a:latin typeface="Calibri"/>
                          <a:ea typeface="Calibri"/>
                          <a:cs typeface="Calibri"/>
                        </a:rPr>
                        <a:t>Tgl.</a:t>
                      </a:r>
                      <a:endParaRPr lang="en-US" sz="2800" dirty="0">
                        <a:latin typeface="Calibri"/>
                        <a:ea typeface="Calibri"/>
                        <a:cs typeface="Times New Roman"/>
                      </a:endParaRPr>
                    </a:p>
                  </a:txBody>
                  <a:tcPr marL="68580" marR="68580" marT="0" marB="0" anchor="b">
                    <a:solidFill>
                      <a:srgbClr val="00B0F0"/>
                    </a:solidFill>
                  </a:tcPr>
                </a:tc>
                <a:tc gridSpan="2">
                  <a:txBody>
                    <a:bodyPr/>
                    <a:lstStyle/>
                    <a:p>
                      <a:pPr marL="0" marR="0" algn="ctr">
                        <a:lnSpc>
                          <a:spcPct val="115000"/>
                        </a:lnSpc>
                        <a:spcBef>
                          <a:spcPts val="0"/>
                        </a:spcBef>
                        <a:spcAft>
                          <a:spcPts val="0"/>
                        </a:spcAft>
                      </a:pPr>
                      <a:r>
                        <a:rPr lang="id-ID" sz="1600" b="1" dirty="0">
                          <a:solidFill>
                            <a:srgbClr val="000000"/>
                          </a:solidFill>
                          <a:latin typeface="Calibri"/>
                          <a:ea typeface="Calibri"/>
                          <a:cs typeface="Calibri"/>
                        </a:rPr>
                        <a:t>No. Bukti</a:t>
                      </a:r>
                      <a:endParaRPr lang="en-US" sz="2800" dirty="0">
                        <a:latin typeface="Calibri"/>
                        <a:ea typeface="Calibri"/>
                        <a:cs typeface="Times New Roman"/>
                      </a:endParaRPr>
                    </a:p>
                  </a:txBody>
                  <a:tcPr marL="68580" marR="68580" marT="0" marB="0" anchor="b">
                    <a:solidFill>
                      <a:srgbClr val="00B0F0"/>
                    </a:solidFill>
                  </a:tcPr>
                </a:tc>
                <a:tc hMerge="1">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b"/>
                </a:tc>
                <a:tc gridSpan="4">
                  <a:txBody>
                    <a:bodyPr/>
                    <a:lstStyle/>
                    <a:p>
                      <a:pPr marL="0" marR="0" algn="ctr">
                        <a:lnSpc>
                          <a:spcPct val="115000"/>
                        </a:lnSpc>
                        <a:spcBef>
                          <a:spcPts val="0"/>
                        </a:spcBef>
                        <a:spcAft>
                          <a:spcPts val="0"/>
                        </a:spcAft>
                      </a:pPr>
                      <a:r>
                        <a:rPr lang="id-ID" sz="1600" b="1" dirty="0">
                          <a:solidFill>
                            <a:srgbClr val="000000"/>
                          </a:solidFill>
                          <a:latin typeface="Calibri"/>
                          <a:ea typeface="Calibri"/>
                          <a:cs typeface="Calibri"/>
                        </a:rPr>
                        <a:t>Keterangan </a:t>
                      </a:r>
                      <a:endParaRPr lang="en-US" sz="2800" dirty="0">
                        <a:latin typeface="Calibri"/>
                        <a:ea typeface="Calibri"/>
                        <a:cs typeface="Times New Roman"/>
                      </a:endParaRPr>
                    </a:p>
                  </a:txBody>
                  <a:tcPr marL="68580" marR="68580" marT="0" marB="0" anchor="b">
                    <a:solidFill>
                      <a:srgbClr val="00B0F0"/>
                    </a:solidFill>
                  </a:tcPr>
                </a:tc>
                <a:tc hMerge="1">
                  <a:txBody>
                    <a:bodyPr/>
                    <a:lstStyle/>
                    <a:p>
                      <a:pPr marL="0" marR="0" algn="ctr">
                        <a:lnSpc>
                          <a:spcPct val="115000"/>
                        </a:lnSpc>
                        <a:spcBef>
                          <a:spcPts val="0"/>
                        </a:spcBef>
                        <a:spcAft>
                          <a:spcPts val="0"/>
                        </a:spcAft>
                      </a:pPr>
                      <a:endParaRPr lang="en-US" sz="3600" dirty="0">
                        <a:latin typeface="Calibri"/>
                        <a:ea typeface="Calibri"/>
                        <a:cs typeface="Times New Roman"/>
                      </a:endParaRPr>
                    </a:p>
                  </a:txBody>
                  <a:tcPr/>
                </a:tc>
                <a:tc hMerge="1">
                  <a:txBody>
                    <a:bodyPr/>
                    <a:lstStyle/>
                    <a:p>
                      <a:pPr marL="0" marR="0" algn="ctr">
                        <a:lnSpc>
                          <a:spcPct val="115000"/>
                        </a:lnSpc>
                        <a:spcBef>
                          <a:spcPts val="0"/>
                        </a:spcBef>
                        <a:spcAft>
                          <a:spcPts val="0"/>
                        </a:spcAft>
                      </a:pPr>
                      <a:endParaRPr lang="en-US" sz="3600" dirty="0">
                        <a:latin typeface="Calibri"/>
                        <a:ea typeface="Calibri"/>
                        <a:cs typeface="Times New Roman"/>
                      </a:endParaRPr>
                    </a:p>
                  </a:txBody>
                  <a:tcPr/>
                </a:tc>
                <a:tc hMerge="1">
                  <a:txBody>
                    <a:bodyPr/>
                    <a:lstStyle/>
                    <a:p>
                      <a:pPr marL="0" marR="0" algn="ctr">
                        <a:lnSpc>
                          <a:spcPct val="115000"/>
                        </a:lnSpc>
                        <a:spcBef>
                          <a:spcPts val="0"/>
                        </a:spcBef>
                        <a:spcAft>
                          <a:spcPts val="0"/>
                        </a:spcAft>
                      </a:pPr>
                      <a:endParaRPr lang="en-US" sz="1100" dirty="0">
                        <a:latin typeface="Calibri"/>
                        <a:ea typeface="Calibri"/>
                        <a:cs typeface="Times New Roman"/>
                      </a:endParaRPr>
                    </a:p>
                  </a:txBody>
                  <a:tcPr marL="68580" marR="68580" marT="0" marB="0" anchor="b"/>
                </a:tc>
                <a:tc gridSpan="2">
                  <a:txBody>
                    <a:bodyPr/>
                    <a:lstStyle/>
                    <a:p>
                      <a:pPr marL="0" marR="0" algn="ctr">
                        <a:lnSpc>
                          <a:spcPct val="115000"/>
                        </a:lnSpc>
                        <a:spcBef>
                          <a:spcPts val="0"/>
                        </a:spcBef>
                        <a:spcAft>
                          <a:spcPts val="0"/>
                        </a:spcAft>
                      </a:pPr>
                      <a:r>
                        <a:rPr lang="id-ID" sz="2000" b="1" dirty="0">
                          <a:solidFill>
                            <a:srgbClr val="000000"/>
                          </a:solidFill>
                          <a:latin typeface="Calibri"/>
                          <a:ea typeface="Calibri"/>
                          <a:cs typeface="Calibri"/>
                        </a:rPr>
                        <a:t>Satuan</a:t>
                      </a:r>
                      <a:endParaRPr lang="en-US" sz="3600" dirty="0">
                        <a:latin typeface="Calibri"/>
                        <a:ea typeface="Calibri"/>
                        <a:cs typeface="Times New Roman"/>
                      </a:endParaRPr>
                    </a:p>
                  </a:txBody>
                  <a:tcPr>
                    <a:solidFill>
                      <a:srgbClr val="00B0F0"/>
                    </a:solidFill>
                  </a:tcPr>
                </a:tc>
                <a:tc hMerge="1">
                  <a:txBody>
                    <a:bodyPr/>
                    <a:lstStyle/>
                    <a:p>
                      <a:endParaRPr lang="en-US"/>
                    </a:p>
                  </a:txBody>
                  <a:tcPr/>
                </a:tc>
                <a:tc>
                  <a:txBody>
                    <a:bodyPr/>
                    <a:lstStyle/>
                    <a:p>
                      <a:pPr marL="0" marR="0" algn="ctr">
                        <a:lnSpc>
                          <a:spcPct val="115000"/>
                        </a:lnSpc>
                        <a:spcBef>
                          <a:spcPts val="0"/>
                        </a:spcBef>
                        <a:spcAft>
                          <a:spcPts val="0"/>
                        </a:spcAft>
                      </a:pPr>
                      <a:r>
                        <a:rPr lang="id-ID" sz="2000" b="1" dirty="0">
                          <a:solidFill>
                            <a:srgbClr val="000000"/>
                          </a:solidFill>
                          <a:latin typeface="Calibri"/>
                          <a:ea typeface="Calibri"/>
                          <a:cs typeface="Calibri"/>
                        </a:rPr>
                        <a:t>Biaya</a:t>
                      </a:r>
                      <a:endParaRPr lang="en-US" sz="3600" dirty="0">
                        <a:latin typeface="Calibri"/>
                        <a:ea typeface="Calibri"/>
                        <a:cs typeface="Times New Roman"/>
                      </a:endParaRPr>
                    </a:p>
                  </a:txBody>
                  <a:tcPr marL="68580" marR="68580" marT="0" marB="0" anchor="b">
                    <a:solidFill>
                      <a:srgbClr val="00B0F0"/>
                    </a:solidFill>
                  </a:tcPr>
                </a:tc>
                <a:tc>
                  <a:txBody>
                    <a:bodyPr/>
                    <a:lstStyle/>
                    <a:p>
                      <a:pPr marL="0" marR="0" algn="ctr">
                        <a:lnSpc>
                          <a:spcPct val="115000"/>
                        </a:lnSpc>
                        <a:spcBef>
                          <a:spcPts val="0"/>
                        </a:spcBef>
                        <a:spcAft>
                          <a:spcPts val="0"/>
                        </a:spcAft>
                      </a:pPr>
                      <a:r>
                        <a:rPr lang="id-ID" sz="2000" b="1" dirty="0">
                          <a:solidFill>
                            <a:srgbClr val="000000"/>
                          </a:solidFill>
                          <a:latin typeface="Calibri"/>
                          <a:ea typeface="Calibri"/>
                          <a:cs typeface="Calibri"/>
                        </a:rPr>
                        <a:t>Jumlah</a:t>
                      </a:r>
                      <a:endParaRPr lang="en-US" sz="3600" dirty="0">
                        <a:latin typeface="Calibri"/>
                        <a:ea typeface="Calibri"/>
                        <a:cs typeface="Times New Roman"/>
                      </a:endParaRPr>
                    </a:p>
                  </a:txBody>
                  <a:tcPr marL="68580" marR="68580" marT="0" marB="0" anchor="b">
                    <a:solidFill>
                      <a:srgbClr val="00B0F0"/>
                    </a:solidFill>
                  </a:tcPr>
                </a:tc>
              </a:tr>
              <a:tr h="371226">
                <a:tc>
                  <a:txBody>
                    <a:bodyPr/>
                    <a:lstStyle/>
                    <a:p>
                      <a:r>
                        <a:rPr kumimoji="0" lang="id-ID" sz="1200" kern="1200" dirty="0" smtClean="0">
                          <a:solidFill>
                            <a:schemeClr val="dk1"/>
                          </a:solidFill>
                          <a:latin typeface="+mn-lt"/>
                          <a:ea typeface="+mn-ea"/>
                          <a:cs typeface="+mn-cs"/>
                        </a:rPr>
                        <a:t>01/03/2009</a:t>
                      </a:r>
                      <a:endParaRPr lang="en-US" dirty="0"/>
                    </a:p>
                  </a:txBody>
                  <a:tcPr>
                    <a:solidFill>
                      <a:schemeClr val="bg1"/>
                    </a:solidFill>
                  </a:tcPr>
                </a:tc>
                <a:tc gridSpan="2">
                  <a:txBody>
                    <a:bodyPr/>
                    <a:lstStyle/>
                    <a:p>
                      <a:endParaRPr lang="en-US" dirty="0"/>
                    </a:p>
                  </a:txBody>
                  <a:tcPr>
                    <a:solidFill>
                      <a:schemeClr val="bg1"/>
                    </a:solidFill>
                  </a:tcPr>
                </a:tc>
                <a:tc hMerge="1">
                  <a:txBody>
                    <a:bodyPr/>
                    <a:lstStyle/>
                    <a:p>
                      <a:pPr marL="0" marR="0">
                        <a:lnSpc>
                          <a:spcPct val="115000"/>
                        </a:lnSpc>
                        <a:spcBef>
                          <a:spcPts val="0"/>
                        </a:spcBef>
                        <a:spcAft>
                          <a:spcPts val="0"/>
                        </a:spcAft>
                      </a:pPr>
                      <a:endParaRPr lang="en-US" sz="2400" dirty="0">
                        <a:latin typeface="Calibri"/>
                        <a:ea typeface="Calibri"/>
                        <a:cs typeface="Times New Roman"/>
                      </a:endParaRPr>
                    </a:p>
                  </a:txBody>
                  <a:tcPr marL="68580" marR="68580" marT="0" marB="0" anchor="b"/>
                </a:tc>
                <a:tc gridSpan="4">
                  <a:txBody>
                    <a:bodyPr/>
                    <a:lstStyle/>
                    <a:p>
                      <a:pPr marL="0" marR="0">
                        <a:lnSpc>
                          <a:spcPct val="115000"/>
                        </a:lnSpc>
                        <a:spcBef>
                          <a:spcPts val="0"/>
                        </a:spcBef>
                        <a:spcAft>
                          <a:spcPts val="0"/>
                        </a:spcAft>
                      </a:pPr>
                      <a:r>
                        <a:rPr lang="id-ID" sz="1400" dirty="0">
                          <a:solidFill>
                            <a:srgbClr val="000000"/>
                          </a:solidFill>
                          <a:latin typeface="Arial Narrow"/>
                          <a:ea typeface="Calibri"/>
                          <a:cs typeface="Times New Roman"/>
                        </a:rPr>
                        <a:t>Saldo Awal</a:t>
                      </a:r>
                      <a:endParaRPr lang="en-US" sz="2400" dirty="0">
                        <a:latin typeface="Calibri"/>
                        <a:ea typeface="Calibri"/>
                        <a:cs typeface="Times New Roman"/>
                      </a:endParaRPr>
                    </a:p>
                  </a:txBody>
                  <a:tcPr marL="68580" marR="68580" marT="0" marB="0" anchor="b">
                    <a:solidFill>
                      <a:schemeClr val="bg1"/>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pPr marL="0" marR="0" algn="r">
                        <a:lnSpc>
                          <a:spcPct val="115000"/>
                        </a:lnSpc>
                        <a:spcBef>
                          <a:spcPts val="0"/>
                        </a:spcBef>
                        <a:spcAft>
                          <a:spcPts val="0"/>
                        </a:spcAft>
                      </a:pPr>
                      <a:r>
                        <a:rPr lang="id-ID" sz="2400" dirty="0" smtClean="0">
                          <a:latin typeface="Calibri"/>
                          <a:ea typeface="Calibri"/>
                          <a:cs typeface="Calibri"/>
                        </a:rPr>
                        <a:t>2.</a:t>
                      </a:r>
                      <a:r>
                        <a:rPr lang="en-US" sz="2400" dirty="0" smtClean="0">
                          <a:latin typeface="Calibri"/>
                          <a:ea typeface="Calibri"/>
                          <a:cs typeface="Calibri"/>
                        </a:rPr>
                        <a:t>1</a:t>
                      </a:r>
                      <a:r>
                        <a:rPr lang="id-ID" sz="2400" dirty="0" smtClean="0">
                          <a:latin typeface="Calibri"/>
                          <a:ea typeface="Calibri"/>
                          <a:cs typeface="Calibri"/>
                        </a:rPr>
                        <a:t>00</a:t>
                      </a:r>
                      <a:endParaRPr lang="en-US" sz="4000" dirty="0">
                        <a:latin typeface="Calibri"/>
                        <a:ea typeface="Calibri"/>
                        <a:cs typeface="Times New Roman"/>
                      </a:endParaRPr>
                    </a:p>
                  </a:txBody>
                  <a:tcPr marL="68580" marR="68580" marT="0" marB="0">
                    <a:solidFill>
                      <a:schemeClr val="bg1"/>
                    </a:solidFill>
                  </a:tcPr>
                </a:tc>
              </a:tr>
              <a:tr h="371226">
                <a:tc>
                  <a:txBody>
                    <a:bodyPr/>
                    <a:lstStyle/>
                    <a:p>
                      <a:r>
                        <a:rPr lang="en-US" dirty="0" smtClean="0"/>
                        <a:t>f)</a:t>
                      </a:r>
                      <a:endParaRPr lang="en-US" dirty="0"/>
                    </a:p>
                  </a:txBody>
                  <a:tcPr>
                    <a:solidFill>
                      <a:schemeClr val="bg1"/>
                    </a:solidFill>
                  </a:tcPr>
                </a:tc>
                <a:tc gridSpan="2">
                  <a:txBody>
                    <a:bodyPr/>
                    <a:lstStyle/>
                    <a:p>
                      <a:endParaRPr lang="en-US" dirty="0"/>
                    </a:p>
                  </a:txBody>
                  <a:tcPr>
                    <a:solidFill>
                      <a:schemeClr val="bg1"/>
                    </a:solidFill>
                  </a:tcPr>
                </a:tc>
                <a:tc hMerge="1">
                  <a:txBody>
                    <a:bodyPr/>
                    <a:lstStyle/>
                    <a:p>
                      <a:pPr marL="0" marR="0">
                        <a:lnSpc>
                          <a:spcPct val="115000"/>
                        </a:lnSpc>
                        <a:spcBef>
                          <a:spcPts val="0"/>
                        </a:spcBef>
                        <a:spcAft>
                          <a:spcPts val="0"/>
                        </a:spcAft>
                      </a:pPr>
                      <a:endParaRPr lang="en-US" sz="2400" dirty="0">
                        <a:latin typeface="Calibri"/>
                        <a:ea typeface="Calibri"/>
                        <a:cs typeface="Times New Roman"/>
                      </a:endParaRPr>
                    </a:p>
                  </a:txBody>
                  <a:tcPr marL="68580" marR="68580" marT="0" marB="0" anchor="b"/>
                </a:tc>
                <a:tc gridSpan="4">
                  <a:txBody>
                    <a:bodyPr/>
                    <a:lstStyle/>
                    <a:p>
                      <a:pPr marL="0" marR="0">
                        <a:lnSpc>
                          <a:spcPct val="115000"/>
                        </a:lnSpc>
                        <a:spcBef>
                          <a:spcPts val="0"/>
                        </a:spcBef>
                        <a:spcAft>
                          <a:spcPts val="0"/>
                        </a:spcAft>
                      </a:pPr>
                      <a:r>
                        <a:rPr kumimoji="0" lang="id-ID" sz="1400" kern="1200" dirty="0" smtClean="0">
                          <a:solidFill>
                            <a:schemeClr val="dk1"/>
                          </a:solidFill>
                          <a:latin typeface="+mn-lt"/>
                          <a:ea typeface="+mn-ea"/>
                          <a:cs typeface="+mn-cs"/>
                        </a:rPr>
                        <a:t>Pembebanan gaji dan upah</a:t>
                      </a:r>
                      <a:r>
                        <a:rPr lang="id-ID" sz="1400" dirty="0" smtClean="0">
                          <a:solidFill>
                            <a:srgbClr val="000000"/>
                          </a:solidFill>
                          <a:latin typeface="Arial Narrow"/>
                          <a:ea typeface="Calibri"/>
                          <a:cs typeface="Times New Roman"/>
                        </a:rPr>
                        <a:t> </a:t>
                      </a:r>
                      <a:endParaRPr lang="en-US" sz="2400" dirty="0">
                        <a:latin typeface="Calibri"/>
                        <a:ea typeface="Calibri"/>
                        <a:cs typeface="Times New Roman"/>
                      </a:endParaRPr>
                    </a:p>
                  </a:txBody>
                  <a:tcPr marL="68580" marR="68580" marT="0" marB="0" anchor="b">
                    <a:solidFill>
                      <a:schemeClr val="bg1"/>
                    </a:solidFill>
                  </a:tcPr>
                </a:tc>
                <a:tc hMerge="1">
                  <a:txBody>
                    <a:bodyPr/>
                    <a:lstStyle/>
                    <a:p>
                      <a:endParaRPr lang="en-US"/>
                    </a:p>
                  </a:txBody>
                  <a:tcPr/>
                </a:tc>
                <a:tc hMerge="1">
                  <a:txBody>
                    <a:bodyPr/>
                    <a:lstStyle/>
                    <a:p>
                      <a:endParaRPr lang="en-US" dirty="0"/>
                    </a:p>
                  </a:txBody>
                  <a:tcPr/>
                </a:tc>
                <a:tc hMerge="1">
                  <a:txBody>
                    <a:bodyPr/>
                    <a:lstStyle/>
                    <a:p>
                      <a:endParaRPr lang="en-US" dirty="0"/>
                    </a:p>
                  </a:txBody>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pPr marL="0" marR="0" algn="r">
                        <a:lnSpc>
                          <a:spcPct val="115000"/>
                        </a:lnSpc>
                        <a:spcBef>
                          <a:spcPts val="0"/>
                        </a:spcBef>
                        <a:spcAft>
                          <a:spcPts val="0"/>
                        </a:spcAft>
                      </a:pPr>
                      <a:r>
                        <a:rPr lang="en-US" sz="2400" dirty="0" smtClean="0">
                          <a:latin typeface="Calibri"/>
                          <a:ea typeface="Calibri"/>
                          <a:cs typeface="Calibri"/>
                        </a:rPr>
                        <a:t>6.24</a:t>
                      </a:r>
                      <a:r>
                        <a:rPr lang="id-ID" sz="2400" dirty="0" smtClean="0">
                          <a:latin typeface="Calibri"/>
                          <a:ea typeface="Calibri"/>
                          <a:cs typeface="Calibri"/>
                        </a:rPr>
                        <a:t>0</a:t>
                      </a:r>
                      <a:endParaRPr lang="en-US" sz="4000" dirty="0">
                        <a:latin typeface="Calibri"/>
                        <a:ea typeface="Calibri"/>
                        <a:cs typeface="Times New Roman"/>
                      </a:endParaRPr>
                    </a:p>
                  </a:txBody>
                  <a:tcPr marL="68580" marR="68580" marT="0" marB="0">
                    <a:solidFill>
                      <a:schemeClr val="bg1"/>
                    </a:solidFill>
                  </a:tcPr>
                </a:tc>
              </a:tr>
              <a:tr h="371226">
                <a:tc>
                  <a:txBody>
                    <a:bodyPr/>
                    <a:lstStyle/>
                    <a:p>
                      <a:endParaRPr lang="en-US" dirty="0"/>
                    </a:p>
                  </a:txBody>
                  <a:tcPr/>
                </a:tc>
                <a:tc gridSpan="2">
                  <a:txBody>
                    <a:bodyPr/>
                    <a:lstStyle/>
                    <a:p>
                      <a:endParaRPr lang="en-US" dirty="0"/>
                    </a:p>
                  </a:txBody>
                  <a:tcPr/>
                </a:tc>
                <a:tc hMerge="1">
                  <a:txBody>
                    <a:bodyPr/>
                    <a:lstStyle/>
                    <a:p>
                      <a:endParaRPr lang="en-US" dirty="0"/>
                    </a:p>
                  </a:txBody>
                  <a:tcPr/>
                </a:tc>
                <a:tc gridSpan="4">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a:txBody>
                    <a:bodyPr/>
                    <a:lstStyle/>
                    <a:p>
                      <a:endParaRPr lang="en-US"/>
                    </a:p>
                  </a:txBody>
                  <a:tcPr/>
                </a:tc>
                <a:tc>
                  <a:txBody>
                    <a:bodyPr/>
                    <a:lstStyle/>
                    <a:p>
                      <a:endParaRPr lang="en-US" dirty="0"/>
                    </a:p>
                  </a:txBody>
                  <a:tcPr/>
                </a:tc>
                <a:tc>
                  <a:txBody>
                    <a:bodyPr/>
                    <a:lstStyle/>
                    <a:p>
                      <a:pPr algn="ctr"/>
                      <a:r>
                        <a:rPr lang="en-US" b="1" dirty="0" smtClean="0"/>
                        <a:t>Total</a:t>
                      </a:r>
                      <a:endParaRPr lang="en-US" b="1" dirty="0"/>
                    </a:p>
                  </a:txBody>
                  <a:tcPr/>
                </a:tc>
                <a:tc>
                  <a:txBody>
                    <a:bodyPr/>
                    <a:lstStyle/>
                    <a:p>
                      <a:pPr marL="0" marR="0" algn="r">
                        <a:lnSpc>
                          <a:spcPct val="115000"/>
                        </a:lnSpc>
                        <a:spcBef>
                          <a:spcPts val="0"/>
                        </a:spcBef>
                        <a:spcAft>
                          <a:spcPts val="0"/>
                        </a:spcAft>
                      </a:pPr>
                      <a:r>
                        <a:rPr lang="id-ID" sz="2400" b="1" dirty="0">
                          <a:solidFill>
                            <a:srgbClr val="000000"/>
                          </a:solidFill>
                          <a:latin typeface="Calibri"/>
                          <a:ea typeface="Calibri"/>
                          <a:cs typeface="Calibri"/>
                        </a:rPr>
                        <a:t>8.100</a:t>
                      </a:r>
                      <a:endParaRPr lang="en-US" sz="4000" dirty="0">
                        <a:latin typeface="Calibri"/>
                        <a:ea typeface="Calibri"/>
                        <a:cs typeface="Times New Roman"/>
                      </a:endParaRPr>
                    </a:p>
                  </a:txBody>
                  <a:tcPr marL="68580" marR="68580" marT="0" marB="0" anchor="b"/>
                </a:tc>
              </a:tr>
              <a:tr h="342945">
                <a:tc gridSpan="11">
                  <a:txBody>
                    <a:bodyPr/>
                    <a:lstStyle/>
                    <a:p>
                      <a:pPr algn="ctr"/>
                      <a:r>
                        <a:rPr kumimoji="0" lang="id-ID" sz="1800" b="1" kern="1200" dirty="0" smtClean="0">
                          <a:solidFill>
                            <a:schemeClr val="dk1"/>
                          </a:solidFill>
                          <a:latin typeface="+mn-lt"/>
                          <a:ea typeface="+mn-ea"/>
                          <a:cs typeface="+mn-cs"/>
                        </a:rPr>
                        <a:t>OVERHEAD PABRIK DIBEBANKAN</a:t>
                      </a:r>
                      <a:endParaRPr lang="en-US" dirty="0"/>
                    </a:p>
                  </a:txBody>
                  <a:tcPr>
                    <a:solidFill>
                      <a:schemeClr val="accent3">
                        <a:lumMod val="20000"/>
                        <a:lumOff val="80000"/>
                      </a:schemeClr>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pPr algn="ctr"/>
                      <a:endParaRPr lang="en-US" b="1" dirty="0"/>
                    </a:p>
                  </a:txBody>
                  <a:tcPr/>
                </a:tc>
                <a:tc hMerge="1">
                  <a:txBody>
                    <a:bodyPr/>
                    <a:lstStyle/>
                    <a:p>
                      <a:pPr marL="0" marR="0" algn="r">
                        <a:lnSpc>
                          <a:spcPct val="115000"/>
                        </a:lnSpc>
                        <a:spcBef>
                          <a:spcPts val="0"/>
                        </a:spcBef>
                        <a:spcAft>
                          <a:spcPts val="0"/>
                        </a:spcAft>
                      </a:pPr>
                      <a:endParaRPr lang="en-US" sz="4000" dirty="0">
                        <a:latin typeface="Calibri"/>
                        <a:ea typeface="Calibri"/>
                        <a:cs typeface="Times New Roman"/>
                      </a:endParaRPr>
                    </a:p>
                  </a:txBody>
                  <a:tcPr marL="68580" marR="68580" marT="0" marB="0" anchor="b"/>
                </a:tc>
              </a:tr>
              <a:tr h="342945">
                <a:tc>
                  <a:txBody>
                    <a:bodyPr/>
                    <a:lstStyle/>
                    <a:p>
                      <a:r>
                        <a:rPr kumimoji="0" lang="id-ID" sz="1200" kern="1200" dirty="0" smtClean="0">
                          <a:solidFill>
                            <a:schemeClr val="dk1"/>
                          </a:solidFill>
                          <a:latin typeface="+mn-lt"/>
                          <a:ea typeface="+mn-ea"/>
                          <a:cs typeface="+mn-cs"/>
                        </a:rPr>
                        <a:t>01/03/2009</a:t>
                      </a:r>
                      <a:endParaRPr lang="en-US" dirty="0"/>
                    </a:p>
                  </a:txBody>
                  <a:tcPr>
                    <a:solidFill>
                      <a:schemeClr val="bg1"/>
                    </a:solidFill>
                  </a:tcPr>
                </a:tc>
                <a:tc>
                  <a:txBody>
                    <a:bodyPr/>
                    <a:lstStyle/>
                    <a:p>
                      <a:endParaRPr lang="en-US" dirty="0"/>
                    </a:p>
                  </a:txBody>
                  <a:tcPr>
                    <a:solidFill>
                      <a:schemeClr val="bg1"/>
                    </a:solidFill>
                  </a:tcPr>
                </a:tc>
                <a:tc gridSpan="3">
                  <a:txBody>
                    <a:bodyPr/>
                    <a:lstStyle/>
                    <a:p>
                      <a:pPr marL="0" marR="0">
                        <a:lnSpc>
                          <a:spcPct val="115000"/>
                        </a:lnSpc>
                        <a:spcBef>
                          <a:spcPts val="0"/>
                        </a:spcBef>
                        <a:spcAft>
                          <a:spcPts val="0"/>
                        </a:spcAft>
                      </a:pPr>
                      <a:r>
                        <a:rPr lang="id-ID" sz="1400" dirty="0">
                          <a:solidFill>
                            <a:srgbClr val="000000"/>
                          </a:solidFill>
                          <a:latin typeface="Arial Narrow"/>
                          <a:ea typeface="Calibri"/>
                          <a:cs typeface="Times New Roman"/>
                        </a:rPr>
                        <a:t>Saldo Awal</a:t>
                      </a:r>
                      <a:endParaRPr lang="en-US" sz="2400" dirty="0">
                        <a:latin typeface="Calibri"/>
                        <a:ea typeface="Calibri"/>
                        <a:cs typeface="Times New Roman"/>
                      </a:endParaRPr>
                    </a:p>
                  </a:txBody>
                  <a:tcPr marL="68580" marR="68580" marT="0" marB="0" anchor="b">
                    <a:solidFill>
                      <a:schemeClr val="bg1"/>
                    </a:solidFill>
                  </a:tcPr>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nchor="b"/>
                </a:tc>
                <a:tc hMerge="1">
                  <a:txBody>
                    <a:bodyPr/>
                    <a:lstStyle/>
                    <a:p>
                      <a:endParaRPr lang="en-US" dirty="0"/>
                    </a:p>
                  </a:txBody>
                  <a:tcPr/>
                </a:tc>
                <a:tc gridSpan="3">
                  <a:txBody>
                    <a:bodyPr/>
                    <a:lstStyle/>
                    <a:p>
                      <a:endParaRPr lang="en-US" dirty="0"/>
                    </a:p>
                  </a:txBody>
                  <a:tcPr>
                    <a:solidFill>
                      <a:schemeClr val="bg1"/>
                    </a:solidFill>
                  </a:tcPr>
                </a:tc>
                <a:tc hMerge="1">
                  <a:txBody>
                    <a:bodyPr/>
                    <a:lstStyle/>
                    <a:p>
                      <a:endParaRPr lang="en-US"/>
                    </a:p>
                  </a:txBody>
                  <a:tcPr/>
                </a:tc>
                <a:tc hMerge="1">
                  <a:txBody>
                    <a:bodyPr/>
                    <a:lstStyle/>
                    <a:p>
                      <a:endParaRPr lang="en-US"/>
                    </a:p>
                  </a:txBody>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pPr marL="0" marR="0" algn="r">
                        <a:lnSpc>
                          <a:spcPct val="115000"/>
                        </a:lnSpc>
                        <a:spcBef>
                          <a:spcPts val="0"/>
                        </a:spcBef>
                        <a:spcAft>
                          <a:spcPts val="0"/>
                        </a:spcAft>
                      </a:pPr>
                      <a:r>
                        <a:rPr lang="id-ID" sz="2400" dirty="0">
                          <a:latin typeface="Calibri"/>
                          <a:ea typeface="Calibri"/>
                          <a:cs typeface="Calibri"/>
                        </a:rPr>
                        <a:t>1.680</a:t>
                      </a:r>
                      <a:endParaRPr lang="en-US" sz="4000" dirty="0">
                        <a:latin typeface="Calibri"/>
                        <a:ea typeface="Calibri"/>
                        <a:cs typeface="Times New Roman"/>
                      </a:endParaRPr>
                    </a:p>
                  </a:txBody>
                  <a:tcPr marL="68580" marR="68580" marT="0" marB="0">
                    <a:solidFill>
                      <a:schemeClr val="bg1"/>
                    </a:solidFill>
                  </a:tcPr>
                </a:tc>
              </a:tr>
              <a:tr h="342945">
                <a:tc>
                  <a:txBody>
                    <a:bodyPr/>
                    <a:lstStyle/>
                    <a:p>
                      <a:r>
                        <a:rPr lang="en-US" dirty="0" smtClean="0"/>
                        <a:t>h)</a:t>
                      </a:r>
                      <a:endParaRPr lang="en-US" dirty="0"/>
                    </a:p>
                  </a:txBody>
                  <a:tcPr>
                    <a:solidFill>
                      <a:schemeClr val="bg1"/>
                    </a:solidFill>
                  </a:tcPr>
                </a:tc>
                <a:tc>
                  <a:txBody>
                    <a:bodyPr/>
                    <a:lstStyle/>
                    <a:p>
                      <a:endParaRPr lang="en-US" dirty="0"/>
                    </a:p>
                  </a:txBody>
                  <a:tcPr>
                    <a:solidFill>
                      <a:schemeClr val="bg1"/>
                    </a:solidFill>
                  </a:tcPr>
                </a:tc>
                <a:tc gridSpan="3">
                  <a:txBody>
                    <a:bodyPr/>
                    <a:lstStyle/>
                    <a:p>
                      <a:r>
                        <a:rPr kumimoji="0" lang="id-ID" sz="1100" kern="1200" dirty="0" smtClean="0">
                          <a:solidFill>
                            <a:schemeClr val="dk1"/>
                          </a:solidFill>
                          <a:latin typeface="+mn-lt"/>
                          <a:ea typeface="+mn-ea"/>
                          <a:cs typeface="+mn-cs"/>
                        </a:rPr>
                        <a:t>Pembebanan BOP 80% dari TKL</a:t>
                      </a:r>
                      <a:endParaRPr lang="en-US" dirty="0"/>
                    </a:p>
                  </a:txBody>
                  <a:tcPr>
                    <a:solidFill>
                      <a:schemeClr val="bg1"/>
                    </a:solidFill>
                  </a:tcPr>
                </a:tc>
                <a:tc hMerge="1">
                  <a:txBody>
                    <a:bodyPr/>
                    <a:lstStyle/>
                    <a:p>
                      <a:endParaRPr lang="en-US"/>
                    </a:p>
                  </a:txBody>
                  <a:tcPr/>
                </a:tc>
                <a:tc hMerge="1">
                  <a:txBody>
                    <a:bodyPr/>
                    <a:lstStyle/>
                    <a:p>
                      <a:endParaRPr lang="en-US"/>
                    </a:p>
                  </a:txBody>
                  <a:tcPr/>
                </a:tc>
                <a:tc gridSpan="3">
                  <a:txBody>
                    <a:bodyPr/>
                    <a:lstStyle/>
                    <a:p>
                      <a:endParaRPr lang="en-US" dirty="0"/>
                    </a:p>
                  </a:txBody>
                  <a:tcPr>
                    <a:solidFill>
                      <a:schemeClr val="bg1"/>
                    </a:solidFill>
                  </a:tcPr>
                </a:tc>
                <a:tc hMerge="1">
                  <a:txBody>
                    <a:bodyPr/>
                    <a:lstStyle/>
                    <a:p>
                      <a:endParaRPr lang="en-US" dirty="0"/>
                    </a:p>
                  </a:txBody>
                  <a:tcPr/>
                </a:tc>
                <a:tc hMerge="1">
                  <a:txBody>
                    <a:bodyPr/>
                    <a:lstStyle/>
                    <a:p>
                      <a:endParaRPr lang="en-US"/>
                    </a:p>
                  </a:txBody>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pPr marL="0" marR="0" algn="r">
                        <a:lnSpc>
                          <a:spcPct val="115000"/>
                        </a:lnSpc>
                        <a:spcBef>
                          <a:spcPts val="0"/>
                        </a:spcBef>
                        <a:spcAft>
                          <a:spcPts val="0"/>
                        </a:spcAft>
                      </a:pPr>
                      <a:r>
                        <a:rPr lang="id-ID" sz="2400" dirty="0">
                          <a:solidFill>
                            <a:srgbClr val="000000"/>
                          </a:solidFill>
                          <a:latin typeface="Calibri"/>
                          <a:ea typeface="Calibri"/>
                          <a:cs typeface="Calibri"/>
                        </a:rPr>
                        <a:t>4.992</a:t>
                      </a:r>
                      <a:endParaRPr lang="en-US" sz="4000" dirty="0">
                        <a:latin typeface="Calibri"/>
                        <a:ea typeface="Calibri"/>
                        <a:cs typeface="Times New Roman"/>
                      </a:endParaRPr>
                    </a:p>
                  </a:txBody>
                  <a:tcPr marL="68580" marR="68580" marT="0" marB="0" anchor="b">
                    <a:solidFill>
                      <a:schemeClr val="bg1"/>
                    </a:solidFill>
                  </a:tcPr>
                </a:tc>
              </a:tr>
              <a:tr h="342945">
                <a:tc>
                  <a:txBody>
                    <a:bodyPr/>
                    <a:lstStyle/>
                    <a:p>
                      <a:endParaRPr lang="en-US" dirty="0"/>
                    </a:p>
                  </a:txBody>
                  <a:tcPr/>
                </a:tc>
                <a:tc>
                  <a:txBody>
                    <a:bodyPr/>
                    <a:lstStyle/>
                    <a:p>
                      <a:endParaRPr lang="en-US" dirty="0"/>
                    </a:p>
                  </a:txBody>
                  <a:tcPr/>
                </a:tc>
                <a:tc gridSpan="3">
                  <a:txBody>
                    <a:bodyPr/>
                    <a:lstStyle/>
                    <a:p>
                      <a:endParaRPr lang="en-US" dirty="0"/>
                    </a:p>
                  </a:txBody>
                  <a:tcPr/>
                </a:tc>
                <a:tc hMerge="1">
                  <a:txBody>
                    <a:bodyPr/>
                    <a:lstStyle/>
                    <a:p>
                      <a:endParaRPr lang="en-US"/>
                    </a:p>
                  </a:txBody>
                  <a:tcPr/>
                </a:tc>
                <a:tc hMerge="1">
                  <a:txBody>
                    <a:bodyPr/>
                    <a:lstStyle/>
                    <a:p>
                      <a:endParaRPr lang="en-US"/>
                    </a:p>
                  </a:txBody>
                  <a:tcPr/>
                </a:tc>
                <a:tc gridSpan="3">
                  <a:txBody>
                    <a:bodyPr/>
                    <a:lstStyle/>
                    <a:p>
                      <a:endParaRPr lang="en-US" dirty="0"/>
                    </a:p>
                  </a:txBody>
                  <a:tcPr/>
                </a:tc>
                <a:tc hMerge="1">
                  <a:txBody>
                    <a:bodyPr/>
                    <a:lstStyle/>
                    <a:p>
                      <a:endParaRPr lang="en-US"/>
                    </a:p>
                  </a:txBody>
                  <a:tcPr/>
                </a:tc>
                <a:tc hMerge="1">
                  <a:txBody>
                    <a:bodyPr/>
                    <a:lstStyle/>
                    <a:p>
                      <a:endParaRPr lang="en-US"/>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Total</a:t>
                      </a:r>
                    </a:p>
                  </a:txBody>
                  <a:tcPr/>
                </a:tc>
                <a:tc>
                  <a:txBody>
                    <a:bodyPr/>
                    <a:lstStyle/>
                    <a:p>
                      <a:pPr marL="0" marR="0" algn="r">
                        <a:lnSpc>
                          <a:spcPct val="115000"/>
                        </a:lnSpc>
                        <a:spcBef>
                          <a:spcPts val="0"/>
                        </a:spcBef>
                        <a:spcAft>
                          <a:spcPts val="0"/>
                        </a:spcAft>
                      </a:pPr>
                      <a:r>
                        <a:rPr lang="id-ID" sz="2400" b="1" dirty="0">
                          <a:solidFill>
                            <a:srgbClr val="000000"/>
                          </a:solidFill>
                          <a:latin typeface="Calibri"/>
                          <a:ea typeface="Calibri"/>
                          <a:cs typeface="Calibri"/>
                        </a:rPr>
                        <a:t>6.672</a:t>
                      </a:r>
                      <a:endParaRPr lang="en-US" sz="4000" dirty="0">
                        <a:latin typeface="Calibri"/>
                        <a:ea typeface="Calibri"/>
                        <a:cs typeface="Times New Roman"/>
                      </a:endParaRPr>
                    </a:p>
                  </a:txBody>
                  <a:tcPr marL="68580" marR="68580" marT="0" marB="0" anchor="b"/>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21936"/>
          </a:xfrm>
        </p:spPr>
        <p:txBody>
          <a:bodyPr/>
          <a:lstStyle/>
          <a:p>
            <a:pPr>
              <a:buNone/>
            </a:pPr>
            <a:r>
              <a:rPr lang="en-US" sz="1600" b="1" dirty="0" err="1" smtClean="0"/>
              <a:t>Lanjutan</a:t>
            </a:r>
            <a:r>
              <a:rPr lang="en-US" sz="1600" b="1" dirty="0" smtClean="0"/>
              <a:t> </a:t>
            </a:r>
            <a:r>
              <a:rPr lang="id-ID" sz="1600" b="1" dirty="0" smtClean="0"/>
              <a:t>Jawaban</a:t>
            </a:r>
            <a:r>
              <a:rPr lang="en-US" sz="1600" b="1" dirty="0" smtClean="0"/>
              <a:t> (slide 20)</a:t>
            </a:r>
            <a:r>
              <a:rPr lang="id-ID" sz="1600" b="1" dirty="0" smtClean="0"/>
              <a:t>:</a:t>
            </a:r>
            <a:endParaRPr lang="en-US" sz="1600" dirty="0" smtClean="0"/>
          </a:p>
          <a:p>
            <a:pPr>
              <a:buNone/>
            </a:pPr>
            <a:r>
              <a:rPr lang="id-ID" sz="1600" b="1" dirty="0" smtClean="0"/>
              <a:t>1. Membuat Kartu Biaya Pesanan </a:t>
            </a:r>
            <a:endParaRPr lang="en-US" sz="1600" dirty="0" smtClean="0"/>
          </a:p>
          <a:p>
            <a:pPr>
              <a:buNone/>
            </a:pPr>
            <a:r>
              <a:rPr lang="en-US" sz="1600" dirty="0" err="1" smtClean="0"/>
              <a:t>Rekapitulasi</a:t>
            </a:r>
            <a:r>
              <a:rPr lang="en-US" sz="1600" dirty="0" smtClean="0"/>
              <a:t>:</a:t>
            </a:r>
          </a:p>
          <a:p>
            <a:pPr>
              <a:buFontTx/>
              <a:buChar char="-"/>
            </a:pPr>
            <a:r>
              <a:rPr lang="en-US" sz="1600" dirty="0" err="1" smtClean="0"/>
              <a:t>Bahan</a:t>
            </a:r>
            <a:r>
              <a:rPr lang="en-US" sz="1600" dirty="0" smtClean="0"/>
              <a:t> Baku </a:t>
            </a:r>
            <a:r>
              <a:rPr lang="en-US" sz="1600" dirty="0" err="1" smtClean="0"/>
              <a:t>Lansung</a:t>
            </a:r>
            <a:r>
              <a:rPr lang="en-US" sz="1600" dirty="0" smtClean="0"/>
              <a:t>		</a:t>
            </a:r>
            <a:r>
              <a:rPr lang="en-US" sz="1600" dirty="0" err="1" smtClean="0"/>
              <a:t>Rp</a:t>
            </a:r>
            <a:r>
              <a:rPr lang="en-US" sz="1600" dirty="0" smtClean="0"/>
              <a:t>.    8.100</a:t>
            </a:r>
          </a:p>
          <a:p>
            <a:pPr>
              <a:buFontTx/>
              <a:buChar char="-"/>
            </a:pPr>
            <a:r>
              <a:rPr lang="en-US" sz="1600" dirty="0" err="1" smtClean="0"/>
              <a:t>Tenaga</a:t>
            </a:r>
            <a:r>
              <a:rPr lang="en-US" sz="1600" dirty="0" smtClean="0"/>
              <a:t> </a:t>
            </a:r>
            <a:r>
              <a:rPr lang="en-US" sz="1600" dirty="0" err="1" smtClean="0"/>
              <a:t>Kerja</a:t>
            </a:r>
            <a:r>
              <a:rPr lang="en-US" sz="1600" dirty="0" smtClean="0"/>
              <a:t> </a:t>
            </a:r>
            <a:r>
              <a:rPr lang="en-US" sz="1600" dirty="0" err="1" smtClean="0"/>
              <a:t>Langsung</a:t>
            </a:r>
            <a:r>
              <a:rPr lang="en-US" sz="1600" dirty="0" smtClean="0"/>
              <a:t>		</a:t>
            </a:r>
            <a:r>
              <a:rPr lang="en-US" sz="1600" dirty="0" err="1" smtClean="0"/>
              <a:t>Rp</a:t>
            </a:r>
            <a:r>
              <a:rPr lang="en-US" sz="1600" dirty="0" smtClean="0"/>
              <a:t>.    8.340</a:t>
            </a:r>
          </a:p>
          <a:p>
            <a:pPr>
              <a:buFontTx/>
              <a:buChar char="-"/>
            </a:pPr>
            <a:r>
              <a:rPr lang="en-US" sz="1600" dirty="0" smtClean="0"/>
              <a:t>Overhead </a:t>
            </a:r>
            <a:r>
              <a:rPr lang="en-US" sz="1600" dirty="0" err="1" smtClean="0"/>
              <a:t>Dibebankan</a:t>
            </a:r>
            <a:r>
              <a:rPr lang="en-US" sz="1600" dirty="0" smtClean="0"/>
              <a:t> 		</a:t>
            </a:r>
            <a:r>
              <a:rPr lang="en-US" sz="1600" u="sng" dirty="0" err="1" smtClean="0"/>
              <a:t>Rp</a:t>
            </a:r>
            <a:r>
              <a:rPr lang="en-US" sz="1600" u="sng" dirty="0" smtClean="0"/>
              <a:t>.    6.672</a:t>
            </a:r>
            <a:r>
              <a:rPr lang="en-US" sz="1600" dirty="0" smtClean="0"/>
              <a:t> +</a:t>
            </a:r>
          </a:p>
          <a:p>
            <a:pPr>
              <a:buFontTx/>
              <a:buChar char="-"/>
            </a:pPr>
            <a:r>
              <a:rPr lang="en-US" sz="1600" dirty="0" smtClean="0"/>
              <a:t>Total </a:t>
            </a:r>
            <a:r>
              <a:rPr lang="en-US" sz="1600" dirty="0" err="1" smtClean="0"/>
              <a:t>Biaya</a:t>
            </a:r>
            <a:r>
              <a:rPr lang="en-US" sz="1600" dirty="0" smtClean="0"/>
              <a:t> </a:t>
            </a:r>
            <a:r>
              <a:rPr lang="en-US" sz="1600" dirty="0" err="1" smtClean="0"/>
              <a:t>Produksi</a:t>
            </a:r>
            <a:r>
              <a:rPr lang="en-US" sz="1600" dirty="0" smtClean="0"/>
              <a:t>                             </a:t>
            </a:r>
            <a:r>
              <a:rPr lang="en-US" sz="1600" dirty="0" err="1" smtClean="0"/>
              <a:t>Rp</a:t>
            </a:r>
            <a:r>
              <a:rPr lang="en-US" sz="1600" dirty="0" smtClean="0"/>
              <a:t>.  23.112</a:t>
            </a:r>
          </a:p>
          <a:p>
            <a:pPr>
              <a:buFontTx/>
              <a:buChar char="-"/>
            </a:pPr>
            <a:endParaRPr lang="en-US" dirty="0"/>
          </a:p>
        </p:txBody>
      </p:sp>
      <p:sp>
        <p:nvSpPr>
          <p:cNvPr id="9" name="Title 1"/>
          <p:cNvSpPr>
            <a:spLocks noGrp="1"/>
          </p:cNvSpPr>
          <p:nvPr>
            <p:ph type="title"/>
          </p:nvPr>
        </p:nvSpPr>
        <p:spPr>
          <a:xfrm>
            <a:off x="457200" y="609600"/>
            <a:ext cx="8229600" cy="1066800"/>
          </a:xfrm>
        </p:spPr>
        <p:txBody>
          <a:bodyPr>
            <a:normAutofit/>
          </a:bodyPr>
          <a:lstStyle/>
          <a:p>
            <a:pPr algn="ctr"/>
            <a:r>
              <a:rPr lang="en-US" b="1" dirty="0" smtClean="0"/>
              <a:t>Job order costing </a:t>
            </a:r>
            <a:br>
              <a:rPr lang="en-US" b="1" dirty="0" smtClean="0"/>
            </a:br>
            <a:r>
              <a:rPr lang="id-ID" sz="2400" b="1" dirty="0" smtClean="0"/>
              <a:t>Contoh Komprehensif</a:t>
            </a:r>
            <a:endParaRPr lang="en-US" sz="2400" dirty="0"/>
          </a:p>
        </p:txBody>
      </p:sp>
      <p:graphicFrame>
        <p:nvGraphicFramePr>
          <p:cNvPr id="4" name="Table 3"/>
          <p:cNvGraphicFramePr>
            <a:graphicFrameLocks noGrp="1"/>
          </p:cNvGraphicFramePr>
          <p:nvPr/>
        </p:nvGraphicFramePr>
        <p:xfrm>
          <a:off x="685801" y="3671668"/>
          <a:ext cx="7924798" cy="2786888"/>
        </p:xfrm>
        <a:graphic>
          <a:graphicData uri="http://schemas.openxmlformats.org/drawingml/2006/table">
            <a:tbl>
              <a:tblPr firstRow="1" bandRow="1">
                <a:tableStyleId>{5C22544A-7EE6-4342-B048-85BDC9FD1C3A}</a:tableStyleId>
              </a:tblPr>
              <a:tblGrid>
                <a:gridCol w="990599"/>
                <a:gridCol w="1273629"/>
                <a:gridCol w="1132114"/>
                <a:gridCol w="923834"/>
                <a:gridCol w="208280"/>
                <a:gridCol w="1132114"/>
                <a:gridCol w="1132114"/>
                <a:gridCol w="1132114"/>
              </a:tblGrid>
              <a:tr h="370840">
                <a:tc gridSpan="2">
                  <a:txBody>
                    <a:bodyPr/>
                    <a:lstStyle/>
                    <a:p>
                      <a:pPr marL="0" marR="0" algn="ctr">
                        <a:lnSpc>
                          <a:spcPct val="115000"/>
                        </a:lnSpc>
                        <a:spcBef>
                          <a:spcPts val="0"/>
                        </a:spcBef>
                        <a:spcAft>
                          <a:spcPts val="0"/>
                        </a:spcAft>
                      </a:pPr>
                      <a:r>
                        <a:rPr lang="en-US" sz="2000" dirty="0">
                          <a:solidFill>
                            <a:schemeClr val="bg1"/>
                          </a:solidFill>
                          <a:latin typeface="Cooper Black"/>
                          <a:ea typeface="Calibri"/>
                          <a:cs typeface="Times New Roman"/>
                        </a:rPr>
                        <a:t>CLOTING</a:t>
                      </a:r>
                      <a:r>
                        <a:rPr lang="id-ID" sz="2000" dirty="0">
                          <a:solidFill>
                            <a:schemeClr val="bg1"/>
                          </a:solidFill>
                          <a:latin typeface="Cooper Black"/>
                          <a:ea typeface="Calibri"/>
                          <a:cs typeface="Times New Roman"/>
                        </a:rPr>
                        <a:t> Inc.</a:t>
                      </a:r>
                      <a:endParaRPr lang="en-US" sz="2000" dirty="0">
                        <a:solidFill>
                          <a:schemeClr val="bg1"/>
                        </a:solidFill>
                        <a:latin typeface="Calibri"/>
                        <a:ea typeface="Calibri"/>
                        <a:cs typeface="Times New Roman"/>
                      </a:endParaRPr>
                    </a:p>
                  </a:txBody>
                  <a:tcPr marL="68580" marR="68580" marT="0" marB="0" anchor="b"/>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nchor="b"/>
                </a:tc>
                <a:tc>
                  <a:txBody>
                    <a:bodyPr/>
                    <a:lstStyle/>
                    <a:p>
                      <a:pPr>
                        <a:lnSpc>
                          <a:spcPct val="115000"/>
                        </a:lnSpc>
                      </a:pPr>
                      <a:endParaRPr lang="en-US" sz="1100" dirty="0">
                        <a:solidFill>
                          <a:schemeClr val="bg1"/>
                        </a:solidFill>
                        <a:latin typeface="Calibri"/>
                        <a:ea typeface="Times New Roman"/>
                        <a:cs typeface="Times New Roman"/>
                      </a:endParaRPr>
                    </a:p>
                  </a:txBody>
                  <a:tcPr marL="68580" marR="68580" marT="0" marB="0" anchor="b"/>
                </a:tc>
                <a:tc gridSpan="2">
                  <a:txBody>
                    <a:bodyPr/>
                    <a:lstStyle/>
                    <a:p>
                      <a:pPr>
                        <a:lnSpc>
                          <a:spcPct val="115000"/>
                        </a:lnSpc>
                      </a:pPr>
                      <a:endParaRPr lang="en-US" sz="1100" dirty="0">
                        <a:solidFill>
                          <a:schemeClr val="bg1"/>
                        </a:solidFill>
                        <a:latin typeface="Calibri"/>
                        <a:ea typeface="Times New Roman"/>
                        <a:cs typeface="Times New Roman"/>
                      </a:endParaRPr>
                    </a:p>
                  </a:txBody>
                  <a:tcPr marL="68580" marR="68580" marT="0" marB="0" anchor="b"/>
                </a:tc>
                <a:tc hMerge="1">
                  <a:txBody>
                    <a:bodyPr/>
                    <a:lstStyle/>
                    <a:p>
                      <a:endParaRPr lang="en-US"/>
                    </a:p>
                  </a:txBody>
                  <a:tcPr/>
                </a:tc>
                <a:tc gridSpan="2">
                  <a:txBody>
                    <a:bodyPr/>
                    <a:lstStyle/>
                    <a:p>
                      <a:pPr marL="0" marR="0" algn="ctr">
                        <a:lnSpc>
                          <a:spcPct val="115000"/>
                        </a:lnSpc>
                        <a:spcBef>
                          <a:spcPts val="0"/>
                        </a:spcBef>
                        <a:spcAft>
                          <a:spcPts val="0"/>
                        </a:spcAft>
                      </a:pPr>
                      <a:r>
                        <a:rPr lang="id-ID" sz="800" b="1" dirty="0">
                          <a:solidFill>
                            <a:schemeClr val="bg1"/>
                          </a:solidFill>
                          <a:latin typeface="Calibri"/>
                          <a:ea typeface="Calibri"/>
                          <a:cs typeface="Calibri"/>
                        </a:rPr>
                        <a:t> </a:t>
                      </a:r>
                      <a:r>
                        <a:rPr lang="id-ID" sz="1600" b="1" dirty="0">
                          <a:solidFill>
                            <a:schemeClr val="bg1"/>
                          </a:solidFill>
                          <a:latin typeface="Calibri"/>
                          <a:ea typeface="Calibri"/>
                          <a:cs typeface="Calibri"/>
                        </a:rPr>
                        <a:t>Pesanan No</a:t>
                      </a:r>
                      <a:r>
                        <a:rPr lang="id-ID" sz="1600" dirty="0">
                          <a:solidFill>
                            <a:schemeClr val="bg1"/>
                          </a:solidFill>
                          <a:latin typeface="Calibri"/>
                          <a:ea typeface="Calibri"/>
                          <a:cs typeface="Calibri"/>
                        </a:rPr>
                        <a:t>. </a:t>
                      </a:r>
                      <a:r>
                        <a:rPr lang="id-ID" sz="2800" b="1" dirty="0" smtClean="0">
                          <a:solidFill>
                            <a:schemeClr val="bg1"/>
                          </a:solidFill>
                          <a:latin typeface="Calibri"/>
                          <a:ea typeface="Calibri"/>
                          <a:cs typeface="Calibri"/>
                        </a:rPr>
                        <a:t>62</a:t>
                      </a:r>
                      <a:r>
                        <a:rPr lang="en-US" sz="2800" b="1" dirty="0" smtClean="0">
                          <a:solidFill>
                            <a:schemeClr val="bg1"/>
                          </a:solidFill>
                          <a:latin typeface="Calibri"/>
                          <a:ea typeface="Calibri"/>
                          <a:cs typeface="Calibri"/>
                        </a:rPr>
                        <a:t>2</a:t>
                      </a:r>
                      <a:endParaRPr lang="en-US" sz="1100" dirty="0">
                        <a:solidFill>
                          <a:schemeClr val="bg1"/>
                        </a:solidFill>
                        <a:latin typeface="Calibri"/>
                        <a:ea typeface="Calibri"/>
                        <a:cs typeface="Times New Roman"/>
                      </a:endParaRPr>
                    </a:p>
                  </a:txBody>
                  <a:tcPr marL="68580" marR="68580" marT="0" marB="0" anchor="b"/>
                </a:tc>
                <a:tc hMerge="1">
                  <a:txBody>
                    <a:bodyPr/>
                    <a:lstStyle/>
                    <a:p>
                      <a:pPr>
                        <a:lnSpc>
                          <a:spcPct val="115000"/>
                        </a:lnSpc>
                      </a:pPr>
                      <a:endParaRPr lang="en-US" sz="1100"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endParaRPr lang="en-US" sz="1100" dirty="0">
                        <a:solidFill>
                          <a:schemeClr val="bg1"/>
                        </a:solidFill>
                        <a:latin typeface="Calibri"/>
                        <a:ea typeface="Calibri"/>
                        <a:cs typeface="Times New Roman"/>
                      </a:endParaRPr>
                    </a:p>
                  </a:txBody>
                  <a:tcPr marL="68580" marR="68580" marT="0" marB="0" anchor="b"/>
                </a:tc>
              </a:tr>
              <a:tr h="370840">
                <a:tc gridSpan="8">
                  <a:txBody>
                    <a:bodyPr/>
                    <a:lstStyle/>
                    <a:p>
                      <a:pPr algn="ctr"/>
                      <a:r>
                        <a:rPr kumimoji="0" lang="id-ID" sz="1800" b="1" kern="1200" dirty="0" smtClean="0">
                          <a:solidFill>
                            <a:schemeClr val="dk1"/>
                          </a:solidFill>
                          <a:latin typeface="+mn-lt"/>
                          <a:ea typeface="+mn-ea"/>
                          <a:cs typeface="+mn-cs"/>
                        </a:rPr>
                        <a:t>BAHAN BAKU LANGSUNG</a:t>
                      </a:r>
                      <a:endParaRPr lang="en-US" dirty="0"/>
                    </a:p>
                  </a:txBody>
                  <a:tcPr>
                    <a:solidFill>
                      <a:schemeClr val="accent3">
                        <a:lumMod val="20000"/>
                        <a:lumOff val="80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marL="0" marR="0" algn="ctr">
                        <a:lnSpc>
                          <a:spcPct val="115000"/>
                        </a:lnSpc>
                        <a:spcBef>
                          <a:spcPts val="0"/>
                        </a:spcBef>
                        <a:spcAft>
                          <a:spcPts val="0"/>
                        </a:spcAft>
                      </a:pPr>
                      <a:r>
                        <a:rPr lang="id-ID" sz="1600" b="1" dirty="0">
                          <a:solidFill>
                            <a:srgbClr val="000000"/>
                          </a:solidFill>
                          <a:latin typeface="Calibri"/>
                          <a:ea typeface="Calibri"/>
                          <a:cs typeface="Calibri"/>
                        </a:rPr>
                        <a:t>Tgl.</a:t>
                      </a:r>
                      <a:endParaRPr lang="en-US" sz="2800" dirty="0">
                        <a:latin typeface="Calibri"/>
                        <a:ea typeface="Calibri"/>
                        <a:cs typeface="Times New Roman"/>
                      </a:endParaRPr>
                    </a:p>
                  </a:txBody>
                  <a:tcPr marL="68580" marR="68580" marT="0" marB="0" anchor="b">
                    <a:solidFill>
                      <a:srgbClr val="00B0F0"/>
                    </a:solidFill>
                  </a:tcPr>
                </a:tc>
                <a:tc>
                  <a:txBody>
                    <a:bodyPr/>
                    <a:lstStyle/>
                    <a:p>
                      <a:pPr marL="0" marR="0" algn="ctr">
                        <a:lnSpc>
                          <a:spcPct val="115000"/>
                        </a:lnSpc>
                        <a:spcBef>
                          <a:spcPts val="0"/>
                        </a:spcBef>
                        <a:spcAft>
                          <a:spcPts val="0"/>
                        </a:spcAft>
                      </a:pPr>
                      <a:r>
                        <a:rPr lang="id-ID" sz="1600" b="1" dirty="0">
                          <a:solidFill>
                            <a:srgbClr val="000000"/>
                          </a:solidFill>
                          <a:latin typeface="Calibri"/>
                          <a:ea typeface="Calibri"/>
                          <a:cs typeface="Calibri"/>
                        </a:rPr>
                        <a:t>No. Bukti</a:t>
                      </a:r>
                      <a:endParaRPr lang="en-US" sz="2800" dirty="0">
                        <a:latin typeface="Calibri"/>
                        <a:ea typeface="Calibri"/>
                        <a:cs typeface="Times New Roman"/>
                      </a:endParaRPr>
                    </a:p>
                  </a:txBody>
                  <a:tcPr marL="68580" marR="68580" marT="0" marB="0" anchor="b">
                    <a:solidFill>
                      <a:srgbClr val="00B0F0"/>
                    </a:solidFill>
                  </a:tcPr>
                </a:tc>
                <a:tc gridSpan="2">
                  <a:txBody>
                    <a:bodyPr/>
                    <a:lstStyle/>
                    <a:p>
                      <a:pPr marL="0" marR="0" algn="ctr">
                        <a:lnSpc>
                          <a:spcPct val="115000"/>
                        </a:lnSpc>
                        <a:spcBef>
                          <a:spcPts val="0"/>
                        </a:spcBef>
                        <a:spcAft>
                          <a:spcPts val="0"/>
                        </a:spcAft>
                      </a:pPr>
                      <a:r>
                        <a:rPr lang="id-ID" sz="1600" b="1" dirty="0">
                          <a:solidFill>
                            <a:srgbClr val="000000"/>
                          </a:solidFill>
                          <a:latin typeface="Calibri"/>
                          <a:ea typeface="Calibri"/>
                          <a:cs typeface="Calibri"/>
                        </a:rPr>
                        <a:t>Keterangan </a:t>
                      </a:r>
                      <a:endParaRPr lang="en-US" sz="2800" dirty="0">
                        <a:latin typeface="Calibri"/>
                        <a:ea typeface="Calibri"/>
                        <a:cs typeface="Times New Roman"/>
                      </a:endParaRPr>
                    </a:p>
                  </a:txBody>
                  <a:tcPr marL="68580" marR="68580" marT="0" marB="0" anchor="b">
                    <a:solidFill>
                      <a:srgbClr val="00B0F0"/>
                    </a:solidFill>
                  </a:tcPr>
                </a:tc>
                <a:tc hMerge="1">
                  <a:txBody>
                    <a:bodyPr/>
                    <a:lstStyle/>
                    <a:p>
                      <a:pPr marL="0" marR="0" algn="ctr">
                        <a:lnSpc>
                          <a:spcPct val="115000"/>
                        </a:lnSpc>
                        <a:spcBef>
                          <a:spcPts val="0"/>
                        </a:spcBef>
                        <a:spcAft>
                          <a:spcPts val="0"/>
                        </a:spcAft>
                      </a:pPr>
                      <a:endParaRPr lang="en-US" sz="3600" dirty="0">
                        <a:latin typeface="Calibri"/>
                        <a:ea typeface="Calibri"/>
                        <a:cs typeface="Times New Roman"/>
                      </a:endParaRPr>
                    </a:p>
                  </a:txBody>
                  <a:tcPr/>
                </a:tc>
                <a:tc gridSpan="2">
                  <a:txBody>
                    <a:bodyPr/>
                    <a:lstStyle/>
                    <a:p>
                      <a:pPr marL="0" marR="0" algn="ctr">
                        <a:lnSpc>
                          <a:spcPct val="115000"/>
                        </a:lnSpc>
                        <a:spcBef>
                          <a:spcPts val="0"/>
                        </a:spcBef>
                        <a:spcAft>
                          <a:spcPts val="0"/>
                        </a:spcAft>
                      </a:pPr>
                      <a:r>
                        <a:rPr lang="id-ID" sz="2000" b="1" dirty="0">
                          <a:solidFill>
                            <a:srgbClr val="000000"/>
                          </a:solidFill>
                          <a:latin typeface="Calibri"/>
                          <a:ea typeface="Calibri"/>
                          <a:cs typeface="Calibri"/>
                        </a:rPr>
                        <a:t>Satuan</a:t>
                      </a:r>
                      <a:endParaRPr lang="en-US" sz="3600" dirty="0">
                        <a:latin typeface="Calibri"/>
                        <a:ea typeface="Calibri"/>
                        <a:cs typeface="Times New Roman"/>
                      </a:endParaRPr>
                    </a:p>
                  </a:txBody>
                  <a:tcPr>
                    <a:solidFill>
                      <a:srgbClr val="00B0F0"/>
                    </a:solidFill>
                  </a:tcPr>
                </a:tc>
                <a:tc hMerge="1">
                  <a:txBody>
                    <a:bodyPr/>
                    <a:lstStyle/>
                    <a:p>
                      <a:pPr marL="0" marR="0" algn="ctr">
                        <a:lnSpc>
                          <a:spcPct val="115000"/>
                        </a:lnSpc>
                        <a:spcBef>
                          <a:spcPts val="0"/>
                        </a:spcBef>
                        <a:spcAft>
                          <a:spcPts val="0"/>
                        </a:spcAft>
                      </a:pP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id-ID" sz="2000" b="1" dirty="0">
                          <a:solidFill>
                            <a:srgbClr val="000000"/>
                          </a:solidFill>
                          <a:latin typeface="Calibri"/>
                          <a:ea typeface="Calibri"/>
                          <a:cs typeface="Calibri"/>
                        </a:rPr>
                        <a:t>Biaya</a:t>
                      </a:r>
                      <a:endParaRPr lang="en-US" sz="3600" dirty="0">
                        <a:latin typeface="Calibri"/>
                        <a:ea typeface="Calibri"/>
                        <a:cs typeface="Times New Roman"/>
                      </a:endParaRPr>
                    </a:p>
                  </a:txBody>
                  <a:tcPr marL="68580" marR="68580" marT="0" marB="0" anchor="b">
                    <a:solidFill>
                      <a:srgbClr val="00B0F0"/>
                    </a:solidFill>
                  </a:tcPr>
                </a:tc>
                <a:tc>
                  <a:txBody>
                    <a:bodyPr/>
                    <a:lstStyle/>
                    <a:p>
                      <a:pPr marL="0" marR="0" algn="ctr">
                        <a:lnSpc>
                          <a:spcPct val="115000"/>
                        </a:lnSpc>
                        <a:spcBef>
                          <a:spcPts val="0"/>
                        </a:spcBef>
                        <a:spcAft>
                          <a:spcPts val="0"/>
                        </a:spcAft>
                      </a:pPr>
                      <a:r>
                        <a:rPr lang="id-ID" sz="2000" b="1" dirty="0">
                          <a:solidFill>
                            <a:srgbClr val="000000"/>
                          </a:solidFill>
                          <a:latin typeface="Calibri"/>
                          <a:ea typeface="Calibri"/>
                          <a:cs typeface="Calibri"/>
                        </a:rPr>
                        <a:t>Jumlah</a:t>
                      </a:r>
                      <a:endParaRPr lang="en-US" sz="3600" dirty="0">
                        <a:latin typeface="Calibri"/>
                        <a:ea typeface="Calibri"/>
                        <a:cs typeface="Times New Roman"/>
                      </a:endParaRPr>
                    </a:p>
                  </a:txBody>
                  <a:tcPr marL="68580" marR="68580" marT="0" marB="0" anchor="b">
                    <a:solidFill>
                      <a:srgbClr val="00B0F0"/>
                    </a:solidFill>
                  </a:tcPr>
                </a:tc>
              </a:tr>
              <a:tr h="370840">
                <a:tc>
                  <a:txBody>
                    <a:bodyPr/>
                    <a:lstStyle/>
                    <a:p>
                      <a:r>
                        <a:rPr lang="en-US" sz="1400" dirty="0" smtClean="0"/>
                        <a:t>01-03-09</a:t>
                      </a:r>
                      <a:endParaRPr lang="en-US" dirty="0"/>
                    </a:p>
                  </a:txBody>
                  <a:tcPr>
                    <a:solidFill>
                      <a:schemeClr val="bg1"/>
                    </a:solidFill>
                  </a:tcPr>
                </a:tc>
                <a:tc>
                  <a:txBody>
                    <a:bodyPr/>
                    <a:lstStyle/>
                    <a:p>
                      <a:endParaRPr lang="en-US"/>
                    </a:p>
                  </a:txBody>
                  <a:tcPr>
                    <a:solidFill>
                      <a:schemeClr val="bg1"/>
                    </a:solidFill>
                  </a:tcPr>
                </a:tc>
                <a:tc gridSpan="2">
                  <a:txBody>
                    <a:bodyPr/>
                    <a:lstStyle/>
                    <a:p>
                      <a:pPr marL="0" marR="0">
                        <a:lnSpc>
                          <a:spcPct val="115000"/>
                        </a:lnSpc>
                        <a:spcBef>
                          <a:spcPts val="0"/>
                        </a:spcBef>
                        <a:spcAft>
                          <a:spcPts val="0"/>
                        </a:spcAft>
                      </a:pPr>
                      <a:r>
                        <a:rPr lang="id-ID" sz="1400" dirty="0">
                          <a:solidFill>
                            <a:srgbClr val="000000"/>
                          </a:solidFill>
                          <a:latin typeface="Arial Narrow"/>
                          <a:ea typeface="Calibri"/>
                          <a:cs typeface="Times New Roman"/>
                        </a:rPr>
                        <a:t>Saldo Awal</a:t>
                      </a:r>
                      <a:endParaRPr lang="en-US" sz="2400" dirty="0">
                        <a:latin typeface="Calibri"/>
                        <a:ea typeface="Calibri"/>
                        <a:cs typeface="Times New Roman"/>
                      </a:endParaRPr>
                    </a:p>
                  </a:txBody>
                  <a:tcPr marL="68580" marR="68580" marT="0" marB="0" anchor="b">
                    <a:solidFill>
                      <a:schemeClr val="bg1"/>
                    </a:solidFill>
                  </a:tcPr>
                </a:tc>
                <a:tc hMerge="1">
                  <a:txBody>
                    <a:bodyPr/>
                    <a:lstStyle/>
                    <a:p>
                      <a:endParaRPr lang="en-US" dirty="0"/>
                    </a:p>
                  </a:txBody>
                  <a:tcPr/>
                </a:tc>
                <a:tc>
                  <a:txBody>
                    <a:bodyPr/>
                    <a:lstStyle/>
                    <a:p>
                      <a:endParaRPr lang="en-US"/>
                    </a:p>
                  </a:txBody>
                  <a:tcPr>
                    <a:solidFill>
                      <a:schemeClr val="bg1"/>
                    </a:solidFill>
                  </a:tcPr>
                </a:tc>
                <a:tc>
                  <a:txBody>
                    <a:bodyPr/>
                    <a:lstStyle/>
                    <a:p>
                      <a:endParaRPr lang="en-US"/>
                    </a:p>
                  </a:txBody>
                  <a:tcPr>
                    <a:solidFill>
                      <a:schemeClr val="bg1"/>
                    </a:solidFill>
                  </a:tcPr>
                </a:tc>
                <a:tc>
                  <a:txBody>
                    <a:bodyPr/>
                    <a:lstStyle/>
                    <a:p>
                      <a:endParaRPr lang="en-US"/>
                    </a:p>
                  </a:txBody>
                  <a:tcPr>
                    <a:solidFill>
                      <a:schemeClr val="bg1"/>
                    </a:solidFill>
                  </a:tcPr>
                </a:tc>
                <a:tc>
                  <a:txBody>
                    <a:bodyPr/>
                    <a:lstStyle/>
                    <a:p>
                      <a:pPr marL="0" marR="0" algn="r">
                        <a:lnSpc>
                          <a:spcPct val="115000"/>
                        </a:lnSpc>
                        <a:spcBef>
                          <a:spcPts val="0"/>
                        </a:spcBef>
                        <a:spcAft>
                          <a:spcPts val="0"/>
                        </a:spcAft>
                      </a:pPr>
                      <a:r>
                        <a:rPr lang="id-ID" sz="2000" dirty="0">
                          <a:latin typeface="Calibri"/>
                          <a:ea typeface="Calibri"/>
                          <a:cs typeface="Calibri"/>
                        </a:rPr>
                        <a:t>3.400</a:t>
                      </a:r>
                      <a:endParaRPr lang="en-US" sz="3600" dirty="0">
                        <a:latin typeface="Calibri"/>
                        <a:ea typeface="Calibri"/>
                        <a:cs typeface="Times New Roman"/>
                      </a:endParaRPr>
                    </a:p>
                  </a:txBody>
                  <a:tcPr marL="68580" marR="68580" marT="0" marB="0">
                    <a:solidFill>
                      <a:schemeClr val="bg1"/>
                    </a:solidFill>
                  </a:tcPr>
                </a:tc>
              </a:tr>
              <a:tr h="370840">
                <a:tc>
                  <a:txBody>
                    <a:bodyPr/>
                    <a:lstStyle/>
                    <a:p>
                      <a:pPr marL="0" marR="0" algn="ctr">
                        <a:lnSpc>
                          <a:spcPct val="115000"/>
                        </a:lnSpc>
                        <a:spcBef>
                          <a:spcPts val="0"/>
                        </a:spcBef>
                        <a:spcAft>
                          <a:spcPts val="0"/>
                        </a:spcAft>
                      </a:pPr>
                      <a:r>
                        <a:rPr lang="id-ID" sz="2000" dirty="0">
                          <a:solidFill>
                            <a:srgbClr val="000000"/>
                          </a:solidFill>
                          <a:latin typeface="Calibri"/>
                          <a:ea typeface="Calibri"/>
                          <a:cs typeface="Calibri"/>
                        </a:rPr>
                        <a:t>b)</a:t>
                      </a:r>
                      <a:endParaRPr lang="en-US" sz="3600" dirty="0">
                        <a:latin typeface="Calibri"/>
                        <a:ea typeface="Calibri"/>
                        <a:cs typeface="Times New Roman"/>
                      </a:endParaRPr>
                    </a:p>
                  </a:txBody>
                  <a:tcPr marL="68580" marR="68580" marT="0" marB="0" anchor="b">
                    <a:solidFill>
                      <a:schemeClr val="bg1"/>
                    </a:solidFill>
                  </a:tcPr>
                </a:tc>
                <a:tc>
                  <a:txBody>
                    <a:bodyPr/>
                    <a:lstStyle/>
                    <a:p>
                      <a:endParaRPr lang="en-US" dirty="0"/>
                    </a:p>
                  </a:txBody>
                  <a:tcPr>
                    <a:solidFill>
                      <a:schemeClr val="bg1"/>
                    </a:solidFill>
                  </a:tcPr>
                </a:tc>
                <a:tc gridSpan="2">
                  <a:txBody>
                    <a:bodyPr/>
                    <a:lstStyle/>
                    <a:p>
                      <a:pPr marL="0" marR="0">
                        <a:lnSpc>
                          <a:spcPct val="115000"/>
                        </a:lnSpc>
                        <a:spcBef>
                          <a:spcPts val="0"/>
                        </a:spcBef>
                        <a:spcAft>
                          <a:spcPts val="0"/>
                        </a:spcAft>
                      </a:pPr>
                      <a:r>
                        <a:rPr lang="id-ID" sz="1400" dirty="0">
                          <a:solidFill>
                            <a:srgbClr val="000000"/>
                          </a:solidFill>
                          <a:latin typeface="Arial Narrow"/>
                          <a:ea typeface="Calibri"/>
                          <a:cs typeface="Times New Roman"/>
                        </a:rPr>
                        <a:t>Pemakaian bahan baku </a:t>
                      </a:r>
                      <a:endParaRPr lang="en-US" sz="2400" dirty="0">
                        <a:latin typeface="Calibri"/>
                        <a:ea typeface="Calibri"/>
                        <a:cs typeface="Times New Roman"/>
                      </a:endParaRPr>
                    </a:p>
                  </a:txBody>
                  <a:tcPr marL="68580" marR="68580" marT="0" marB="0" anchor="b">
                    <a:solidFill>
                      <a:schemeClr val="bg1"/>
                    </a:solidFill>
                  </a:tcPr>
                </a:tc>
                <a:tc hMerge="1">
                  <a:txBody>
                    <a:bodyPr/>
                    <a:lstStyle/>
                    <a:p>
                      <a:endParaRPr lang="en-US"/>
                    </a:p>
                  </a:txBody>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pPr marL="0" marR="0" algn="r">
                        <a:lnSpc>
                          <a:spcPct val="115000"/>
                        </a:lnSpc>
                        <a:spcBef>
                          <a:spcPts val="0"/>
                        </a:spcBef>
                        <a:spcAft>
                          <a:spcPts val="0"/>
                        </a:spcAft>
                      </a:pPr>
                      <a:r>
                        <a:rPr lang="id-ID" sz="2000">
                          <a:latin typeface="Calibri"/>
                          <a:ea typeface="Calibri"/>
                          <a:cs typeface="Calibri"/>
                        </a:rPr>
                        <a:t>7.400</a:t>
                      </a:r>
                      <a:endParaRPr lang="en-US" sz="3600">
                        <a:latin typeface="Calibri"/>
                        <a:ea typeface="Calibri"/>
                        <a:cs typeface="Times New Roman"/>
                      </a:endParaRPr>
                    </a:p>
                  </a:txBody>
                  <a:tcPr marL="68580" marR="68580" marT="0" marB="0">
                    <a:solidFill>
                      <a:schemeClr val="bg1"/>
                    </a:solidFill>
                  </a:tcPr>
                </a:tc>
              </a:tr>
              <a:tr h="370840">
                <a:tc>
                  <a:txBody>
                    <a:bodyPr/>
                    <a:lstStyle/>
                    <a:p>
                      <a:pPr marL="0" marR="0" algn="ctr">
                        <a:lnSpc>
                          <a:spcPct val="115000"/>
                        </a:lnSpc>
                        <a:spcBef>
                          <a:spcPts val="0"/>
                        </a:spcBef>
                        <a:spcAft>
                          <a:spcPts val="0"/>
                        </a:spcAft>
                      </a:pPr>
                      <a:r>
                        <a:rPr lang="id-ID" sz="2000" dirty="0">
                          <a:solidFill>
                            <a:srgbClr val="000000"/>
                          </a:solidFill>
                          <a:latin typeface="Calibri"/>
                          <a:ea typeface="Calibri"/>
                          <a:cs typeface="Calibri"/>
                        </a:rPr>
                        <a:t>c)</a:t>
                      </a:r>
                      <a:endParaRPr lang="en-US" sz="3600" dirty="0">
                        <a:latin typeface="Calibri"/>
                        <a:ea typeface="Calibri"/>
                        <a:cs typeface="Times New Roman"/>
                      </a:endParaRPr>
                    </a:p>
                  </a:txBody>
                  <a:tcPr marL="68580" marR="68580" marT="0" marB="0" anchor="b">
                    <a:solidFill>
                      <a:schemeClr val="bg1"/>
                    </a:solidFill>
                  </a:tcPr>
                </a:tc>
                <a:tc>
                  <a:txBody>
                    <a:bodyPr/>
                    <a:lstStyle/>
                    <a:p>
                      <a:endParaRPr lang="en-US" dirty="0"/>
                    </a:p>
                  </a:txBody>
                  <a:tcPr>
                    <a:solidFill>
                      <a:schemeClr val="bg1"/>
                    </a:solidFill>
                  </a:tcPr>
                </a:tc>
                <a:tc gridSpan="2">
                  <a:txBody>
                    <a:bodyPr/>
                    <a:lstStyle/>
                    <a:p>
                      <a:pPr marL="0" marR="0">
                        <a:lnSpc>
                          <a:spcPct val="115000"/>
                        </a:lnSpc>
                        <a:spcBef>
                          <a:spcPts val="0"/>
                        </a:spcBef>
                        <a:spcAft>
                          <a:spcPts val="0"/>
                        </a:spcAft>
                      </a:pPr>
                      <a:r>
                        <a:rPr lang="id-ID" sz="1400" dirty="0" smtClean="0">
                          <a:solidFill>
                            <a:srgbClr val="000000"/>
                          </a:solidFill>
                          <a:latin typeface="Arial Narrow"/>
                          <a:ea typeface="Calibri"/>
                          <a:cs typeface="Times New Roman"/>
                        </a:rPr>
                        <a:t>Pe</a:t>
                      </a:r>
                      <a:r>
                        <a:rPr lang="en-US" sz="1400" dirty="0" err="1" smtClean="0">
                          <a:solidFill>
                            <a:srgbClr val="000000"/>
                          </a:solidFill>
                          <a:latin typeface="Arial Narrow"/>
                          <a:ea typeface="Calibri"/>
                          <a:cs typeface="Times New Roman"/>
                        </a:rPr>
                        <a:t>ngembali</a:t>
                      </a:r>
                      <a:r>
                        <a:rPr lang="id-ID" sz="1400" dirty="0" smtClean="0">
                          <a:solidFill>
                            <a:srgbClr val="000000"/>
                          </a:solidFill>
                          <a:latin typeface="Arial Narrow"/>
                          <a:ea typeface="Calibri"/>
                          <a:cs typeface="Times New Roman"/>
                        </a:rPr>
                        <a:t>an </a:t>
                      </a:r>
                      <a:r>
                        <a:rPr lang="id-ID" sz="1400" dirty="0">
                          <a:solidFill>
                            <a:srgbClr val="000000"/>
                          </a:solidFill>
                          <a:latin typeface="Arial Narrow"/>
                          <a:ea typeface="Calibri"/>
                          <a:cs typeface="Times New Roman"/>
                        </a:rPr>
                        <a:t>bahan baku </a:t>
                      </a:r>
                      <a:endParaRPr lang="en-US" sz="2400" dirty="0">
                        <a:latin typeface="Calibri"/>
                        <a:ea typeface="Calibri"/>
                        <a:cs typeface="Times New Roman"/>
                      </a:endParaRPr>
                    </a:p>
                  </a:txBody>
                  <a:tcPr marL="68580" marR="68580" marT="0" marB="0" anchor="b">
                    <a:solidFill>
                      <a:schemeClr val="bg1"/>
                    </a:solidFill>
                  </a:tcPr>
                </a:tc>
                <a:tc hMerge="1">
                  <a:txBody>
                    <a:bodyPr/>
                    <a:lstStyle/>
                    <a:p>
                      <a:endParaRPr lang="en-US"/>
                    </a:p>
                  </a:txBody>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pPr marL="0" marR="0" algn="r">
                        <a:lnSpc>
                          <a:spcPct val="115000"/>
                        </a:lnSpc>
                        <a:spcBef>
                          <a:spcPts val="0"/>
                        </a:spcBef>
                        <a:spcAft>
                          <a:spcPts val="0"/>
                        </a:spcAft>
                      </a:pPr>
                      <a:r>
                        <a:rPr lang="id-ID" sz="2000" dirty="0">
                          <a:latin typeface="Calibri"/>
                          <a:ea typeface="Calibri"/>
                          <a:cs typeface="Times New Roman"/>
                        </a:rPr>
                        <a:t>(400)</a:t>
                      </a:r>
                      <a:endParaRPr lang="en-US" sz="3600" dirty="0">
                        <a:latin typeface="Calibri"/>
                        <a:ea typeface="Calibri"/>
                        <a:cs typeface="Times New Roman"/>
                      </a:endParaRPr>
                    </a:p>
                  </a:txBody>
                  <a:tcPr marL="68580" marR="68580" marT="0" marB="0">
                    <a:solidFill>
                      <a:schemeClr val="bg1"/>
                    </a:solidFill>
                  </a:tcPr>
                </a:tc>
              </a:tr>
              <a:tr h="370840">
                <a:tc>
                  <a:txBody>
                    <a:bodyPr/>
                    <a:lstStyle/>
                    <a:p>
                      <a:endParaRPr lang="en-US" dirty="0"/>
                    </a:p>
                  </a:txBody>
                  <a:tcPr/>
                </a:tc>
                <a:tc>
                  <a:txBody>
                    <a:bodyPr/>
                    <a:lstStyle/>
                    <a:p>
                      <a:endParaRPr lang="en-US" dirty="0"/>
                    </a:p>
                  </a:txBody>
                  <a:tcPr/>
                </a:tc>
                <a:tc gridSpan="2">
                  <a:txBody>
                    <a:bodyPr/>
                    <a:lstStyle/>
                    <a:p>
                      <a:endParaRPr lang="en-US"/>
                    </a:p>
                  </a:txBody>
                  <a:tcPr/>
                </a:tc>
                <a:tc hMerge="1">
                  <a:txBody>
                    <a:bodyPr/>
                    <a:lstStyle/>
                    <a:p>
                      <a:endParaRPr lang="en-US"/>
                    </a:p>
                  </a:txBody>
                  <a:tcPr/>
                </a:tc>
                <a:tc>
                  <a:txBody>
                    <a:bodyPr/>
                    <a:lstStyle/>
                    <a:p>
                      <a:endParaRPr lang="en-US" dirty="0"/>
                    </a:p>
                  </a:txBody>
                  <a:tcPr/>
                </a:tc>
                <a:tc>
                  <a:txBody>
                    <a:bodyPr/>
                    <a:lstStyle/>
                    <a:p>
                      <a:endParaRPr lang="en-US" dirty="0"/>
                    </a:p>
                  </a:txBody>
                  <a:tcPr/>
                </a:tc>
                <a:tc>
                  <a:txBody>
                    <a:bodyPr/>
                    <a:lstStyle/>
                    <a:p>
                      <a:pPr algn="ctr"/>
                      <a:r>
                        <a:rPr lang="en-US" b="1" dirty="0" smtClean="0"/>
                        <a:t>Total</a:t>
                      </a:r>
                      <a:endParaRPr lang="en-US" b="1" dirty="0"/>
                    </a:p>
                  </a:txBody>
                  <a:tcPr/>
                </a:tc>
                <a:tc>
                  <a:txBody>
                    <a:bodyPr/>
                    <a:lstStyle/>
                    <a:p>
                      <a:pPr marL="0" marR="0" algn="r">
                        <a:lnSpc>
                          <a:spcPct val="115000"/>
                        </a:lnSpc>
                        <a:spcBef>
                          <a:spcPts val="0"/>
                        </a:spcBef>
                        <a:spcAft>
                          <a:spcPts val="0"/>
                        </a:spcAft>
                      </a:pPr>
                      <a:r>
                        <a:rPr lang="id-ID" sz="2000" b="1" dirty="0">
                          <a:solidFill>
                            <a:srgbClr val="000000"/>
                          </a:solidFill>
                          <a:latin typeface="Calibri"/>
                          <a:ea typeface="Calibri"/>
                          <a:cs typeface="Calibri"/>
                        </a:rPr>
                        <a:t>10.400</a:t>
                      </a:r>
                      <a:endParaRPr lang="en-US" sz="3600" dirty="0">
                        <a:latin typeface="Calibri"/>
                        <a:ea typeface="Calibri"/>
                        <a:cs typeface="Times New Roman"/>
                      </a:endParaRPr>
                    </a:p>
                  </a:txBody>
                  <a:tcPr marL="68580" marR="68580" marT="0" marB="0" anchor="b"/>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21936"/>
          </a:xfrm>
        </p:spPr>
        <p:txBody>
          <a:bodyPr/>
          <a:lstStyle/>
          <a:p>
            <a:pPr>
              <a:buNone/>
            </a:pPr>
            <a:r>
              <a:rPr lang="en-US" sz="1600" b="1" dirty="0" err="1" smtClean="0"/>
              <a:t>Lanjutan</a:t>
            </a:r>
            <a:r>
              <a:rPr lang="en-US" sz="1600" b="1" dirty="0" smtClean="0"/>
              <a:t> </a:t>
            </a:r>
            <a:r>
              <a:rPr lang="id-ID" sz="1600" b="1" dirty="0" smtClean="0"/>
              <a:t>Jawaban</a:t>
            </a:r>
            <a:r>
              <a:rPr lang="en-US" sz="1600" b="1" dirty="0" smtClean="0"/>
              <a:t> Slide 21</a:t>
            </a:r>
            <a:r>
              <a:rPr lang="id-ID" sz="1600" b="1" dirty="0" smtClean="0"/>
              <a:t>:</a:t>
            </a:r>
            <a:endParaRPr lang="en-US" sz="1600" dirty="0" smtClean="0"/>
          </a:p>
          <a:p>
            <a:pPr marL="452628" indent="-342900">
              <a:buAutoNum type="arabicPeriod"/>
            </a:pPr>
            <a:r>
              <a:rPr lang="id-ID" sz="1600" b="1" dirty="0" smtClean="0"/>
              <a:t>Membuat Kartu Biaya Pesanan </a:t>
            </a:r>
            <a:endParaRPr lang="en-US" sz="1600" dirty="0" smtClean="0"/>
          </a:p>
          <a:p>
            <a:pPr marL="624078" indent="-514350">
              <a:buNone/>
            </a:pPr>
            <a:endParaRPr lang="en-US" dirty="0"/>
          </a:p>
        </p:txBody>
      </p:sp>
      <p:sp>
        <p:nvSpPr>
          <p:cNvPr id="9" name="Title 1"/>
          <p:cNvSpPr>
            <a:spLocks noGrp="1"/>
          </p:cNvSpPr>
          <p:nvPr>
            <p:ph type="title"/>
          </p:nvPr>
        </p:nvSpPr>
        <p:spPr>
          <a:xfrm>
            <a:off x="457200" y="609600"/>
            <a:ext cx="8229600" cy="1066800"/>
          </a:xfrm>
        </p:spPr>
        <p:txBody>
          <a:bodyPr>
            <a:normAutofit/>
          </a:bodyPr>
          <a:lstStyle/>
          <a:p>
            <a:pPr algn="ctr"/>
            <a:r>
              <a:rPr lang="en-US" b="1" dirty="0" smtClean="0"/>
              <a:t>Job order costing </a:t>
            </a:r>
            <a:br>
              <a:rPr lang="en-US" b="1" dirty="0" smtClean="0"/>
            </a:br>
            <a:r>
              <a:rPr lang="id-ID" sz="2400" b="1" dirty="0" smtClean="0"/>
              <a:t>Contoh Komprehensif</a:t>
            </a:r>
            <a:endParaRPr lang="en-US" sz="2400" dirty="0"/>
          </a:p>
        </p:txBody>
      </p:sp>
      <p:graphicFrame>
        <p:nvGraphicFramePr>
          <p:cNvPr id="4" name="Table 3"/>
          <p:cNvGraphicFramePr>
            <a:graphicFrameLocks noGrp="1"/>
          </p:cNvGraphicFramePr>
          <p:nvPr/>
        </p:nvGraphicFramePr>
        <p:xfrm>
          <a:off x="685801" y="2438400"/>
          <a:ext cx="8053975" cy="3943574"/>
        </p:xfrm>
        <a:graphic>
          <a:graphicData uri="http://schemas.openxmlformats.org/drawingml/2006/table">
            <a:tbl>
              <a:tblPr firstRow="1" bandRow="1">
                <a:tableStyleId>{5C22544A-7EE6-4342-B048-85BDC9FD1C3A}</a:tableStyleId>
              </a:tblPr>
              <a:tblGrid>
                <a:gridCol w="1066799"/>
                <a:gridCol w="762000"/>
                <a:gridCol w="435429"/>
                <a:gridCol w="1132114"/>
                <a:gridCol w="794657"/>
                <a:gridCol w="337457"/>
                <a:gridCol w="116840"/>
                <a:gridCol w="208280"/>
                <a:gridCol w="936171"/>
                <a:gridCol w="1132114"/>
                <a:gridCol w="1132114"/>
              </a:tblGrid>
              <a:tr h="433087">
                <a:tc gridSpan="3">
                  <a:txBody>
                    <a:bodyPr/>
                    <a:lstStyle/>
                    <a:p>
                      <a:pPr marL="0" marR="0" algn="ctr">
                        <a:lnSpc>
                          <a:spcPct val="115000"/>
                        </a:lnSpc>
                        <a:spcBef>
                          <a:spcPts val="0"/>
                        </a:spcBef>
                        <a:spcAft>
                          <a:spcPts val="0"/>
                        </a:spcAft>
                      </a:pPr>
                      <a:r>
                        <a:rPr lang="en-US" sz="2000" dirty="0">
                          <a:solidFill>
                            <a:schemeClr val="bg1"/>
                          </a:solidFill>
                          <a:latin typeface="Cooper Black"/>
                          <a:ea typeface="Calibri"/>
                          <a:cs typeface="Times New Roman"/>
                        </a:rPr>
                        <a:t>CLOTING</a:t>
                      </a:r>
                      <a:r>
                        <a:rPr lang="id-ID" sz="2000" dirty="0">
                          <a:solidFill>
                            <a:schemeClr val="bg1"/>
                          </a:solidFill>
                          <a:latin typeface="Cooper Black"/>
                          <a:ea typeface="Calibri"/>
                          <a:cs typeface="Times New Roman"/>
                        </a:rPr>
                        <a:t> Inc.</a:t>
                      </a:r>
                      <a:endParaRPr lang="en-US" sz="2000" dirty="0">
                        <a:solidFill>
                          <a:schemeClr val="bg1"/>
                        </a:solidFill>
                        <a:latin typeface="Calibri"/>
                        <a:ea typeface="Calibri"/>
                        <a:cs typeface="Times New Roman"/>
                      </a:endParaRPr>
                    </a:p>
                  </a:txBody>
                  <a:tcPr marL="68580" marR="68580" marT="0" marB="0" anchor="b"/>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nchor="b"/>
                </a:tc>
                <a:tc hMerge="1">
                  <a:txBody>
                    <a:bodyPr/>
                    <a:lstStyle/>
                    <a:p>
                      <a:endParaRPr lang="en-US"/>
                    </a:p>
                  </a:txBody>
                  <a:tcPr/>
                </a:tc>
                <a:tc>
                  <a:txBody>
                    <a:bodyPr/>
                    <a:lstStyle/>
                    <a:p>
                      <a:pPr>
                        <a:lnSpc>
                          <a:spcPct val="115000"/>
                        </a:lnSpc>
                      </a:pPr>
                      <a:endParaRPr lang="en-US" sz="1100" dirty="0">
                        <a:solidFill>
                          <a:schemeClr val="bg1"/>
                        </a:solidFill>
                        <a:latin typeface="Calibri"/>
                        <a:ea typeface="Times New Roman"/>
                        <a:cs typeface="Times New Roman"/>
                      </a:endParaRPr>
                    </a:p>
                  </a:txBody>
                  <a:tcPr marL="68580" marR="68580" marT="0" marB="0" anchor="b"/>
                </a:tc>
                <a:tc gridSpan="2">
                  <a:txBody>
                    <a:bodyPr/>
                    <a:lstStyle/>
                    <a:p>
                      <a:pPr>
                        <a:lnSpc>
                          <a:spcPct val="115000"/>
                        </a:lnSpc>
                      </a:pPr>
                      <a:endParaRPr lang="en-US" sz="1100" dirty="0">
                        <a:solidFill>
                          <a:schemeClr val="bg1"/>
                        </a:solidFill>
                        <a:latin typeface="Calibri"/>
                        <a:ea typeface="Times New Roman"/>
                        <a:cs typeface="Times New Roman"/>
                      </a:endParaRPr>
                    </a:p>
                  </a:txBody>
                  <a:tcPr marL="68580" marR="68580" marT="0" marB="0" anchor="b"/>
                </a:tc>
                <a:tc hMerge="1">
                  <a:txBody>
                    <a:bodyPr/>
                    <a:lstStyle/>
                    <a:p>
                      <a:endParaRPr lang="en-US"/>
                    </a:p>
                  </a:txBody>
                  <a:tcPr/>
                </a:tc>
                <a:tc gridSpan="4">
                  <a:txBody>
                    <a:bodyPr/>
                    <a:lstStyle/>
                    <a:p>
                      <a:pPr marL="0" marR="0" algn="ctr">
                        <a:lnSpc>
                          <a:spcPct val="115000"/>
                        </a:lnSpc>
                        <a:spcBef>
                          <a:spcPts val="0"/>
                        </a:spcBef>
                        <a:spcAft>
                          <a:spcPts val="0"/>
                        </a:spcAft>
                      </a:pPr>
                      <a:r>
                        <a:rPr lang="id-ID" sz="800" b="1" dirty="0">
                          <a:solidFill>
                            <a:schemeClr val="bg1"/>
                          </a:solidFill>
                          <a:latin typeface="Calibri"/>
                          <a:ea typeface="Calibri"/>
                          <a:cs typeface="Calibri"/>
                        </a:rPr>
                        <a:t> </a:t>
                      </a:r>
                      <a:r>
                        <a:rPr lang="id-ID" sz="1600" b="1" dirty="0">
                          <a:solidFill>
                            <a:schemeClr val="bg1"/>
                          </a:solidFill>
                          <a:latin typeface="Calibri"/>
                          <a:ea typeface="Calibri"/>
                          <a:cs typeface="Calibri"/>
                        </a:rPr>
                        <a:t>Pesanan No</a:t>
                      </a:r>
                      <a:r>
                        <a:rPr lang="id-ID" sz="1600" dirty="0">
                          <a:solidFill>
                            <a:schemeClr val="bg1"/>
                          </a:solidFill>
                          <a:latin typeface="Calibri"/>
                          <a:ea typeface="Calibri"/>
                          <a:cs typeface="Calibri"/>
                        </a:rPr>
                        <a:t>. </a:t>
                      </a:r>
                      <a:r>
                        <a:rPr lang="id-ID" sz="2800" b="1" dirty="0" smtClean="0">
                          <a:solidFill>
                            <a:schemeClr val="bg1"/>
                          </a:solidFill>
                          <a:latin typeface="Calibri"/>
                          <a:ea typeface="Calibri"/>
                          <a:cs typeface="Calibri"/>
                        </a:rPr>
                        <a:t>62</a:t>
                      </a:r>
                      <a:r>
                        <a:rPr lang="en-US" sz="2800" b="1" dirty="0" smtClean="0">
                          <a:solidFill>
                            <a:schemeClr val="bg1"/>
                          </a:solidFill>
                          <a:latin typeface="Calibri"/>
                          <a:ea typeface="Calibri"/>
                          <a:cs typeface="Calibri"/>
                        </a:rPr>
                        <a:t>2</a:t>
                      </a:r>
                      <a:endParaRPr lang="en-US" sz="1100" dirty="0">
                        <a:solidFill>
                          <a:schemeClr val="bg1"/>
                        </a:solidFill>
                        <a:latin typeface="Calibri"/>
                        <a:ea typeface="Calibri"/>
                        <a:cs typeface="Times New Roman"/>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pPr>
                        <a:lnSpc>
                          <a:spcPct val="115000"/>
                        </a:lnSpc>
                      </a:pPr>
                      <a:endParaRPr lang="en-US" sz="1100"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endParaRPr lang="en-US" sz="1100" dirty="0">
                        <a:solidFill>
                          <a:schemeClr val="bg1"/>
                        </a:solidFill>
                        <a:latin typeface="Calibri"/>
                        <a:ea typeface="Calibri"/>
                        <a:cs typeface="Times New Roman"/>
                      </a:endParaRPr>
                    </a:p>
                  </a:txBody>
                  <a:tcPr marL="68580" marR="68580" marT="0" marB="0" anchor="b"/>
                </a:tc>
              </a:tr>
              <a:tr h="342945">
                <a:tc gridSpan="11">
                  <a:txBody>
                    <a:bodyPr/>
                    <a:lstStyle/>
                    <a:p>
                      <a:pPr algn="ctr"/>
                      <a:r>
                        <a:rPr kumimoji="0" lang="en-US" sz="1800" b="1" kern="1200" dirty="0" smtClean="0">
                          <a:solidFill>
                            <a:schemeClr val="dk1"/>
                          </a:solidFill>
                          <a:latin typeface="+mn-lt"/>
                          <a:ea typeface="+mn-ea"/>
                          <a:cs typeface="+mn-cs"/>
                        </a:rPr>
                        <a:t>TENAGA KERJA</a:t>
                      </a:r>
                      <a:r>
                        <a:rPr kumimoji="0" lang="id-ID" sz="1800" b="1" kern="1200" dirty="0" smtClean="0">
                          <a:solidFill>
                            <a:schemeClr val="dk1"/>
                          </a:solidFill>
                          <a:latin typeface="+mn-lt"/>
                          <a:ea typeface="+mn-ea"/>
                          <a:cs typeface="+mn-cs"/>
                        </a:rPr>
                        <a:t> LANGSUNG</a:t>
                      </a:r>
                      <a:endParaRPr lang="en-US" dirty="0"/>
                    </a:p>
                  </a:txBody>
                  <a:tcPr>
                    <a:solidFill>
                      <a:schemeClr val="accent3">
                        <a:lumMod val="20000"/>
                        <a:lumOff val="80000"/>
                      </a:schemeClr>
                    </a:solidFill>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r>
              <a:tr h="510368">
                <a:tc>
                  <a:txBody>
                    <a:bodyPr/>
                    <a:lstStyle/>
                    <a:p>
                      <a:pPr marL="0" marR="0" algn="ctr">
                        <a:lnSpc>
                          <a:spcPct val="115000"/>
                        </a:lnSpc>
                        <a:spcBef>
                          <a:spcPts val="0"/>
                        </a:spcBef>
                        <a:spcAft>
                          <a:spcPts val="0"/>
                        </a:spcAft>
                      </a:pPr>
                      <a:r>
                        <a:rPr lang="id-ID" sz="1600" b="1" dirty="0">
                          <a:solidFill>
                            <a:srgbClr val="000000"/>
                          </a:solidFill>
                          <a:latin typeface="Calibri"/>
                          <a:ea typeface="Calibri"/>
                          <a:cs typeface="Calibri"/>
                        </a:rPr>
                        <a:t>Tgl.</a:t>
                      </a:r>
                      <a:endParaRPr lang="en-US" sz="2800" dirty="0">
                        <a:latin typeface="Calibri"/>
                        <a:ea typeface="Calibri"/>
                        <a:cs typeface="Times New Roman"/>
                      </a:endParaRPr>
                    </a:p>
                  </a:txBody>
                  <a:tcPr marL="68580" marR="68580" marT="0" marB="0" anchor="b">
                    <a:solidFill>
                      <a:srgbClr val="00B0F0"/>
                    </a:solidFill>
                  </a:tcPr>
                </a:tc>
                <a:tc gridSpan="2">
                  <a:txBody>
                    <a:bodyPr/>
                    <a:lstStyle/>
                    <a:p>
                      <a:pPr marL="0" marR="0" algn="ctr">
                        <a:lnSpc>
                          <a:spcPct val="115000"/>
                        </a:lnSpc>
                        <a:spcBef>
                          <a:spcPts val="0"/>
                        </a:spcBef>
                        <a:spcAft>
                          <a:spcPts val="0"/>
                        </a:spcAft>
                      </a:pPr>
                      <a:r>
                        <a:rPr lang="id-ID" sz="1600" b="1" dirty="0">
                          <a:solidFill>
                            <a:srgbClr val="000000"/>
                          </a:solidFill>
                          <a:latin typeface="Calibri"/>
                          <a:ea typeface="Calibri"/>
                          <a:cs typeface="Calibri"/>
                        </a:rPr>
                        <a:t>No. Bukti</a:t>
                      </a:r>
                      <a:endParaRPr lang="en-US" sz="2800" dirty="0">
                        <a:latin typeface="Calibri"/>
                        <a:ea typeface="Calibri"/>
                        <a:cs typeface="Times New Roman"/>
                      </a:endParaRPr>
                    </a:p>
                  </a:txBody>
                  <a:tcPr marL="68580" marR="68580" marT="0" marB="0" anchor="b">
                    <a:solidFill>
                      <a:srgbClr val="00B0F0"/>
                    </a:solidFill>
                  </a:tcPr>
                </a:tc>
                <a:tc hMerge="1">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b"/>
                </a:tc>
                <a:tc gridSpan="4">
                  <a:txBody>
                    <a:bodyPr/>
                    <a:lstStyle/>
                    <a:p>
                      <a:pPr marL="0" marR="0" algn="ctr">
                        <a:lnSpc>
                          <a:spcPct val="115000"/>
                        </a:lnSpc>
                        <a:spcBef>
                          <a:spcPts val="0"/>
                        </a:spcBef>
                        <a:spcAft>
                          <a:spcPts val="0"/>
                        </a:spcAft>
                      </a:pPr>
                      <a:r>
                        <a:rPr lang="id-ID" sz="1600" b="1" dirty="0">
                          <a:solidFill>
                            <a:srgbClr val="000000"/>
                          </a:solidFill>
                          <a:latin typeface="Calibri"/>
                          <a:ea typeface="Calibri"/>
                          <a:cs typeface="Calibri"/>
                        </a:rPr>
                        <a:t>Keterangan </a:t>
                      </a:r>
                      <a:endParaRPr lang="en-US" sz="2800" dirty="0">
                        <a:latin typeface="Calibri"/>
                        <a:ea typeface="Calibri"/>
                        <a:cs typeface="Times New Roman"/>
                      </a:endParaRPr>
                    </a:p>
                  </a:txBody>
                  <a:tcPr marL="68580" marR="68580" marT="0" marB="0" anchor="b">
                    <a:solidFill>
                      <a:srgbClr val="00B0F0"/>
                    </a:solidFill>
                  </a:tcPr>
                </a:tc>
                <a:tc hMerge="1">
                  <a:txBody>
                    <a:bodyPr/>
                    <a:lstStyle/>
                    <a:p>
                      <a:pPr marL="0" marR="0" algn="ctr">
                        <a:lnSpc>
                          <a:spcPct val="115000"/>
                        </a:lnSpc>
                        <a:spcBef>
                          <a:spcPts val="0"/>
                        </a:spcBef>
                        <a:spcAft>
                          <a:spcPts val="0"/>
                        </a:spcAft>
                      </a:pPr>
                      <a:endParaRPr lang="en-US" sz="3600" dirty="0">
                        <a:latin typeface="Calibri"/>
                        <a:ea typeface="Calibri"/>
                        <a:cs typeface="Times New Roman"/>
                      </a:endParaRPr>
                    </a:p>
                  </a:txBody>
                  <a:tcPr/>
                </a:tc>
                <a:tc hMerge="1">
                  <a:txBody>
                    <a:bodyPr/>
                    <a:lstStyle/>
                    <a:p>
                      <a:pPr marL="0" marR="0" algn="ctr">
                        <a:lnSpc>
                          <a:spcPct val="115000"/>
                        </a:lnSpc>
                        <a:spcBef>
                          <a:spcPts val="0"/>
                        </a:spcBef>
                        <a:spcAft>
                          <a:spcPts val="0"/>
                        </a:spcAft>
                      </a:pPr>
                      <a:endParaRPr lang="en-US" sz="3600" dirty="0">
                        <a:latin typeface="Calibri"/>
                        <a:ea typeface="Calibri"/>
                        <a:cs typeface="Times New Roman"/>
                      </a:endParaRPr>
                    </a:p>
                  </a:txBody>
                  <a:tcPr/>
                </a:tc>
                <a:tc hMerge="1">
                  <a:txBody>
                    <a:bodyPr/>
                    <a:lstStyle/>
                    <a:p>
                      <a:pPr marL="0" marR="0" algn="ctr">
                        <a:lnSpc>
                          <a:spcPct val="115000"/>
                        </a:lnSpc>
                        <a:spcBef>
                          <a:spcPts val="0"/>
                        </a:spcBef>
                        <a:spcAft>
                          <a:spcPts val="0"/>
                        </a:spcAft>
                      </a:pPr>
                      <a:endParaRPr lang="en-US" sz="1100" dirty="0">
                        <a:latin typeface="Calibri"/>
                        <a:ea typeface="Calibri"/>
                        <a:cs typeface="Times New Roman"/>
                      </a:endParaRPr>
                    </a:p>
                  </a:txBody>
                  <a:tcPr marL="68580" marR="68580" marT="0" marB="0" anchor="b"/>
                </a:tc>
                <a:tc gridSpan="2">
                  <a:txBody>
                    <a:bodyPr/>
                    <a:lstStyle/>
                    <a:p>
                      <a:pPr marL="0" marR="0" algn="ctr">
                        <a:lnSpc>
                          <a:spcPct val="115000"/>
                        </a:lnSpc>
                        <a:spcBef>
                          <a:spcPts val="0"/>
                        </a:spcBef>
                        <a:spcAft>
                          <a:spcPts val="0"/>
                        </a:spcAft>
                      </a:pPr>
                      <a:r>
                        <a:rPr lang="id-ID" sz="2000" b="1" dirty="0">
                          <a:solidFill>
                            <a:srgbClr val="000000"/>
                          </a:solidFill>
                          <a:latin typeface="Calibri"/>
                          <a:ea typeface="Calibri"/>
                          <a:cs typeface="Calibri"/>
                        </a:rPr>
                        <a:t>Satuan</a:t>
                      </a:r>
                      <a:endParaRPr lang="en-US" sz="3600" dirty="0">
                        <a:latin typeface="Calibri"/>
                        <a:ea typeface="Calibri"/>
                        <a:cs typeface="Times New Roman"/>
                      </a:endParaRPr>
                    </a:p>
                  </a:txBody>
                  <a:tcPr>
                    <a:solidFill>
                      <a:srgbClr val="00B0F0"/>
                    </a:solidFill>
                  </a:tcPr>
                </a:tc>
                <a:tc hMerge="1">
                  <a:txBody>
                    <a:bodyPr/>
                    <a:lstStyle/>
                    <a:p>
                      <a:endParaRPr lang="en-US"/>
                    </a:p>
                  </a:txBody>
                  <a:tcPr/>
                </a:tc>
                <a:tc>
                  <a:txBody>
                    <a:bodyPr/>
                    <a:lstStyle/>
                    <a:p>
                      <a:pPr marL="0" marR="0" algn="ctr">
                        <a:lnSpc>
                          <a:spcPct val="115000"/>
                        </a:lnSpc>
                        <a:spcBef>
                          <a:spcPts val="0"/>
                        </a:spcBef>
                        <a:spcAft>
                          <a:spcPts val="0"/>
                        </a:spcAft>
                      </a:pPr>
                      <a:r>
                        <a:rPr lang="id-ID" sz="2000" b="1" dirty="0">
                          <a:solidFill>
                            <a:srgbClr val="000000"/>
                          </a:solidFill>
                          <a:latin typeface="Calibri"/>
                          <a:ea typeface="Calibri"/>
                          <a:cs typeface="Calibri"/>
                        </a:rPr>
                        <a:t>Biaya</a:t>
                      </a:r>
                      <a:endParaRPr lang="en-US" sz="3600" dirty="0">
                        <a:latin typeface="Calibri"/>
                        <a:ea typeface="Calibri"/>
                        <a:cs typeface="Times New Roman"/>
                      </a:endParaRPr>
                    </a:p>
                  </a:txBody>
                  <a:tcPr marL="68580" marR="68580" marT="0" marB="0" anchor="b">
                    <a:solidFill>
                      <a:srgbClr val="00B0F0"/>
                    </a:solidFill>
                  </a:tcPr>
                </a:tc>
                <a:tc>
                  <a:txBody>
                    <a:bodyPr/>
                    <a:lstStyle/>
                    <a:p>
                      <a:pPr marL="0" marR="0" algn="ctr">
                        <a:lnSpc>
                          <a:spcPct val="115000"/>
                        </a:lnSpc>
                        <a:spcBef>
                          <a:spcPts val="0"/>
                        </a:spcBef>
                        <a:spcAft>
                          <a:spcPts val="0"/>
                        </a:spcAft>
                      </a:pPr>
                      <a:r>
                        <a:rPr lang="id-ID" sz="2000" b="1" dirty="0">
                          <a:solidFill>
                            <a:srgbClr val="000000"/>
                          </a:solidFill>
                          <a:latin typeface="Calibri"/>
                          <a:ea typeface="Calibri"/>
                          <a:cs typeface="Calibri"/>
                        </a:rPr>
                        <a:t>Jumlah</a:t>
                      </a:r>
                      <a:endParaRPr lang="en-US" sz="3600" dirty="0">
                        <a:latin typeface="Calibri"/>
                        <a:ea typeface="Calibri"/>
                        <a:cs typeface="Times New Roman"/>
                      </a:endParaRPr>
                    </a:p>
                  </a:txBody>
                  <a:tcPr marL="68580" marR="68580" marT="0" marB="0" anchor="b">
                    <a:solidFill>
                      <a:srgbClr val="00B0F0"/>
                    </a:solidFill>
                  </a:tcPr>
                </a:tc>
              </a:tr>
              <a:tr h="371226">
                <a:tc>
                  <a:txBody>
                    <a:bodyPr/>
                    <a:lstStyle/>
                    <a:p>
                      <a:r>
                        <a:rPr kumimoji="0" lang="id-ID" sz="1200" kern="1200" dirty="0" smtClean="0">
                          <a:solidFill>
                            <a:schemeClr val="dk1"/>
                          </a:solidFill>
                          <a:latin typeface="+mn-lt"/>
                          <a:ea typeface="+mn-ea"/>
                          <a:cs typeface="+mn-cs"/>
                        </a:rPr>
                        <a:t>01/03/2009</a:t>
                      </a:r>
                      <a:endParaRPr lang="en-US" dirty="0"/>
                    </a:p>
                  </a:txBody>
                  <a:tcPr>
                    <a:solidFill>
                      <a:schemeClr val="bg1"/>
                    </a:solidFill>
                  </a:tcPr>
                </a:tc>
                <a:tc gridSpan="2">
                  <a:txBody>
                    <a:bodyPr/>
                    <a:lstStyle/>
                    <a:p>
                      <a:endParaRPr lang="en-US" dirty="0"/>
                    </a:p>
                  </a:txBody>
                  <a:tcPr>
                    <a:solidFill>
                      <a:schemeClr val="bg1"/>
                    </a:solidFill>
                  </a:tcPr>
                </a:tc>
                <a:tc hMerge="1">
                  <a:txBody>
                    <a:bodyPr/>
                    <a:lstStyle/>
                    <a:p>
                      <a:pPr marL="0" marR="0">
                        <a:lnSpc>
                          <a:spcPct val="115000"/>
                        </a:lnSpc>
                        <a:spcBef>
                          <a:spcPts val="0"/>
                        </a:spcBef>
                        <a:spcAft>
                          <a:spcPts val="0"/>
                        </a:spcAft>
                      </a:pPr>
                      <a:endParaRPr lang="en-US" sz="2400" dirty="0">
                        <a:latin typeface="Calibri"/>
                        <a:ea typeface="Calibri"/>
                        <a:cs typeface="Times New Roman"/>
                      </a:endParaRPr>
                    </a:p>
                  </a:txBody>
                  <a:tcPr marL="68580" marR="68580" marT="0" marB="0" anchor="b"/>
                </a:tc>
                <a:tc gridSpan="4">
                  <a:txBody>
                    <a:bodyPr/>
                    <a:lstStyle/>
                    <a:p>
                      <a:pPr marL="0" marR="0">
                        <a:lnSpc>
                          <a:spcPct val="115000"/>
                        </a:lnSpc>
                        <a:spcBef>
                          <a:spcPts val="0"/>
                        </a:spcBef>
                        <a:spcAft>
                          <a:spcPts val="0"/>
                        </a:spcAft>
                      </a:pPr>
                      <a:r>
                        <a:rPr lang="id-ID" sz="1400" dirty="0">
                          <a:solidFill>
                            <a:srgbClr val="000000"/>
                          </a:solidFill>
                          <a:latin typeface="Arial Narrow"/>
                          <a:ea typeface="Calibri"/>
                          <a:cs typeface="Times New Roman"/>
                        </a:rPr>
                        <a:t>Saldo Awal</a:t>
                      </a:r>
                      <a:endParaRPr lang="en-US" sz="2400" dirty="0">
                        <a:latin typeface="Calibri"/>
                        <a:ea typeface="Calibri"/>
                        <a:cs typeface="Times New Roman"/>
                      </a:endParaRPr>
                    </a:p>
                  </a:txBody>
                  <a:tcPr marL="68580" marR="68580" marT="0" marB="0" anchor="b">
                    <a:solidFill>
                      <a:schemeClr val="bg1"/>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pPr marL="0" marR="0" algn="r">
                        <a:lnSpc>
                          <a:spcPct val="115000"/>
                        </a:lnSpc>
                        <a:spcBef>
                          <a:spcPts val="0"/>
                        </a:spcBef>
                        <a:spcAft>
                          <a:spcPts val="0"/>
                        </a:spcAft>
                      </a:pPr>
                      <a:r>
                        <a:rPr lang="id-ID" sz="2000" dirty="0">
                          <a:latin typeface="Calibri"/>
                          <a:ea typeface="Calibri"/>
                          <a:cs typeface="Calibri"/>
                        </a:rPr>
                        <a:t>2.700</a:t>
                      </a:r>
                      <a:endParaRPr lang="en-US" sz="3600" dirty="0">
                        <a:latin typeface="Calibri"/>
                        <a:ea typeface="Calibri"/>
                        <a:cs typeface="Times New Roman"/>
                      </a:endParaRPr>
                    </a:p>
                  </a:txBody>
                  <a:tcPr marL="68580" marR="68580" marT="0" marB="0">
                    <a:solidFill>
                      <a:schemeClr val="bg1"/>
                    </a:solidFill>
                  </a:tcPr>
                </a:tc>
              </a:tr>
              <a:tr h="371226">
                <a:tc>
                  <a:txBody>
                    <a:bodyPr/>
                    <a:lstStyle/>
                    <a:p>
                      <a:r>
                        <a:rPr lang="en-US" dirty="0" smtClean="0"/>
                        <a:t>f)</a:t>
                      </a:r>
                      <a:endParaRPr lang="en-US" dirty="0"/>
                    </a:p>
                  </a:txBody>
                  <a:tcPr>
                    <a:solidFill>
                      <a:schemeClr val="bg1"/>
                    </a:solidFill>
                  </a:tcPr>
                </a:tc>
                <a:tc gridSpan="2">
                  <a:txBody>
                    <a:bodyPr/>
                    <a:lstStyle/>
                    <a:p>
                      <a:endParaRPr lang="en-US" dirty="0"/>
                    </a:p>
                  </a:txBody>
                  <a:tcPr>
                    <a:solidFill>
                      <a:schemeClr val="bg1"/>
                    </a:solidFill>
                  </a:tcPr>
                </a:tc>
                <a:tc hMerge="1">
                  <a:txBody>
                    <a:bodyPr/>
                    <a:lstStyle/>
                    <a:p>
                      <a:pPr marL="0" marR="0">
                        <a:lnSpc>
                          <a:spcPct val="115000"/>
                        </a:lnSpc>
                        <a:spcBef>
                          <a:spcPts val="0"/>
                        </a:spcBef>
                        <a:spcAft>
                          <a:spcPts val="0"/>
                        </a:spcAft>
                      </a:pPr>
                      <a:endParaRPr lang="en-US" sz="2400" dirty="0">
                        <a:latin typeface="Calibri"/>
                        <a:ea typeface="Calibri"/>
                        <a:cs typeface="Times New Roman"/>
                      </a:endParaRPr>
                    </a:p>
                  </a:txBody>
                  <a:tcPr marL="68580" marR="68580" marT="0" marB="0" anchor="b"/>
                </a:tc>
                <a:tc gridSpan="4">
                  <a:txBody>
                    <a:bodyPr/>
                    <a:lstStyle/>
                    <a:p>
                      <a:pPr marL="0" marR="0">
                        <a:lnSpc>
                          <a:spcPct val="115000"/>
                        </a:lnSpc>
                        <a:spcBef>
                          <a:spcPts val="0"/>
                        </a:spcBef>
                        <a:spcAft>
                          <a:spcPts val="0"/>
                        </a:spcAft>
                      </a:pPr>
                      <a:r>
                        <a:rPr kumimoji="0" lang="id-ID" sz="1400" kern="1200" dirty="0" smtClean="0">
                          <a:solidFill>
                            <a:schemeClr val="dk1"/>
                          </a:solidFill>
                          <a:latin typeface="+mn-lt"/>
                          <a:ea typeface="+mn-ea"/>
                          <a:cs typeface="+mn-cs"/>
                        </a:rPr>
                        <a:t>Pembebanan gaji dan upah</a:t>
                      </a:r>
                      <a:r>
                        <a:rPr lang="id-ID" sz="1400" dirty="0" smtClean="0">
                          <a:solidFill>
                            <a:srgbClr val="000000"/>
                          </a:solidFill>
                          <a:latin typeface="Arial Narrow"/>
                          <a:ea typeface="Calibri"/>
                          <a:cs typeface="Times New Roman"/>
                        </a:rPr>
                        <a:t> </a:t>
                      </a:r>
                      <a:endParaRPr lang="en-US" sz="2400" dirty="0">
                        <a:latin typeface="Calibri"/>
                        <a:ea typeface="Calibri"/>
                        <a:cs typeface="Times New Roman"/>
                      </a:endParaRPr>
                    </a:p>
                  </a:txBody>
                  <a:tcPr marL="68580" marR="68580" marT="0" marB="0" anchor="b">
                    <a:solidFill>
                      <a:schemeClr val="bg1"/>
                    </a:solidFill>
                  </a:tcPr>
                </a:tc>
                <a:tc hMerge="1">
                  <a:txBody>
                    <a:bodyPr/>
                    <a:lstStyle/>
                    <a:p>
                      <a:endParaRPr lang="en-US"/>
                    </a:p>
                  </a:txBody>
                  <a:tcPr/>
                </a:tc>
                <a:tc hMerge="1">
                  <a:txBody>
                    <a:bodyPr/>
                    <a:lstStyle/>
                    <a:p>
                      <a:endParaRPr lang="en-US" dirty="0"/>
                    </a:p>
                  </a:txBody>
                  <a:tcPr/>
                </a:tc>
                <a:tc hMerge="1">
                  <a:txBody>
                    <a:bodyPr/>
                    <a:lstStyle/>
                    <a:p>
                      <a:endParaRPr lang="en-US" dirty="0"/>
                    </a:p>
                  </a:txBody>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pPr marL="0" marR="0" algn="r">
                        <a:lnSpc>
                          <a:spcPct val="115000"/>
                        </a:lnSpc>
                        <a:spcBef>
                          <a:spcPts val="0"/>
                        </a:spcBef>
                        <a:spcAft>
                          <a:spcPts val="0"/>
                        </a:spcAft>
                      </a:pPr>
                      <a:r>
                        <a:rPr lang="id-ID" sz="2000" dirty="0">
                          <a:latin typeface="Calibri"/>
                          <a:ea typeface="Calibri"/>
                          <a:cs typeface="Times New Roman"/>
                        </a:rPr>
                        <a:t>8.430</a:t>
                      </a:r>
                      <a:endParaRPr lang="en-US" sz="3600" dirty="0">
                        <a:latin typeface="Calibri"/>
                        <a:ea typeface="Calibri"/>
                        <a:cs typeface="Times New Roman"/>
                      </a:endParaRPr>
                    </a:p>
                  </a:txBody>
                  <a:tcPr marL="68580" marR="68580" marT="0" marB="0">
                    <a:solidFill>
                      <a:schemeClr val="bg1"/>
                    </a:solidFill>
                  </a:tcPr>
                </a:tc>
              </a:tr>
              <a:tr h="371226">
                <a:tc>
                  <a:txBody>
                    <a:bodyPr/>
                    <a:lstStyle/>
                    <a:p>
                      <a:endParaRPr lang="en-US" dirty="0"/>
                    </a:p>
                  </a:txBody>
                  <a:tcPr/>
                </a:tc>
                <a:tc gridSpan="2">
                  <a:txBody>
                    <a:bodyPr/>
                    <a:lstStyle/>
                    <a:p>
                      <a:endParaRPr lang="en-US" dirty="0"/>
                    </a:p>
                  </a:txBody>
                  <a:tcPr/>
                </a:tc>
                <a:tc hMerge="1">
                  <a:txBody>
                    <a:bodyPr/>
                    <a:lstStyle/>
                    <a:p>
                      <a:endParaRPr lang="en-US" dirty="0"/>
                    </a:p>
                  </a:txBody>
                  <a:tcPr/>
                </a:tc>
                <a:tc gridSpan="4">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a:txBody>
                    <a:bodyPr/>
                    <a:lstStyle/>
                    <a:p>
                      <a:endParaRPr lang="en-US"/>
                    </a:p>
                  </a:txBody>
                  <a:tcPr/>
                </a:tc>
                <a:tc>
                  <a:txBody>
                    <a:bodyPr/>
                    <a:lstStyle/>
                    <a:p>
                      <a:endParaRPr lang="en-US" dirty="0"/>
                    </a:p>
                  </a:txBody>
                  <a:tcPr/>
                </a:tc>
                <a:tc>
                  <a:txBody>
                    <a:bodyPr/>
                    <a:lstStyle/>
                    <a:p>
                      <a:pPr algn="ctr"/>
                      <a:r>
                        <a:rPr lang="en-US" b="1" dirty="0" smtClean="0"/>
                        <a:t>Total</a:t>
                      </a:r>
                      <a:endParaRPr lang="en-US" b="1" dirty="0"/>
                    </a:p>
                  </a:txBody>
                  <a:tcPr/>
                </a:tc>
                <a:tc>
                  <a:txBody>
                    <a:bodyPr/>
                    <a:lstStyle/>
                    <a:p>
                      <a:pPr marL="0" marR="0" algn="r">
                        <a:lnSpc>
                          <a:spcPct val="115000"/>
                        </a:lnSpc>
                        <a:spcBef>
                          <a:spcPts val="0"/>
                        </a:spcBef>
                        <a:spcAft>
                          <a:spcPts val="0"/>
                        </a:spcAft>
                      </a:pPr>
                      <a:r>
                        <a:rPr lang="id-ID" sz="2000" b="1" dirty="0">
                          <a:solidFill>
                            <a:srgbClr val="000000"/>
                          </a:solidFill>
                          <a:latin typeface="Calibri"/>
                          <a:ea typeface="Calibri"/>
                          <a:cs typeface="Calibri"/>
                        </a:rPr>
                        <a:t>11.130</a:t>
                      </a:r>
                      <a:endParaRPr lang="en-US" sz="3600" dirty="0">
                        <a:latin typeface="Calibri"/>
                        <a:ea typeface="Calibri"/>
                        <a:cs typeface="Times New Roman"/>
                      </a:endParaRPr>
                    </a:p>
                  </a:txBody>
                  <a:tcPr marL="68580" marR="68580" marT="0" marB="0" anchor="b"/>
                </a:tc>
              </a:tr>
              <a:tr h="342945">
                <a:tc gridSpan="11">
                  <a:txBody>
                    <a:bodyPr/>
                    <a:lstStyle/>
                    <a:p>
                      <a:pPr algn="ctr"/>
                      <a:r>
                        <a:rPr kumimoji="0" lang="id-ID" sz="1800" b="1" kern="1200" dirty="0" smtClean="0">
                          <a:solidFill>
                            <a:schemeClr val="dk1"/>
                          </a:solidFill>
                          <a:latin typeface="+mn-lt"/>
                          <a:ea typeface="+mn-ea"/>
                          <a:cs typeface="+mn-cs"/>
                        </a:rPr>
                        <a:t>OVERHEAD PABRIK DIBEBANKAN</a:t>
                      </a:r>
                      <a:endParaRPr lang="en-US" dirty="0"/>
                    </a:p>
                  </a:txBody>
                  <a:tcPr>
                    <a:solidFill>
                      <a:schemeClr val="accent3">
                        <a:lumMod val="20000"/>
                        <a:lumOff val="80000"/>
                      </a:schemeClr>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pPr algn="ctr"/>
                      <a:endParaRPr lang="en-US" b="1" dirty="0"/>
                    </a:p>
                  </a:txBody>
                  <a:tcPr/>
                </a:tc>
                <a:tc hMerge="1">
                  <a:txBody>
                    <a:bodyPr/>
                    <a:lstStyle/>
                    <a:p>
                      <a:pPr marL="0" marR="0" algn="r">
                        <a:lnSpc>
                          <a:spcPct val="115000"/>
                        </a:lnSpc>
                        <a:spcBef>
                          <a:spcPts val="0"/>
                        </a:spcBef>
                        <a:spcAft>
                          <a:spcPts val="0"/>
                        </a:spcAft>
                      </a:pPr>
                      <a:endParaRPr lang="en-US" sz="4000" dirty="0">
                        <a:latin typeface="Calibri"/>
                        <a:ea typeface="Calibri"/>
                        <a:cs typeface="Times New Roman"/>
                      </a:endParaRPr>
                    </a:p>
                  </a:txBody>
                  <a:tcPr marL="68580" marR="68580" marT="0" marB="0" anchor="b"/>
                </a:tc>
              </a:tr>
              <a:tr h="342945">
                <a:tc>
                  <a:txBody>
                    <a:bodyPr/>
                    <a:lstStyle/>
                    <a:p>
                      <a:r>
                        <a:rPr kumimoji="0" lang="id-ID" sz="1200" kern="1200" dirty="0" smtClean="0">
                          <a:solidFill>
                            <a:schemeClr val="dk1"/>
                          </a:solidFill>
                          <a:latin typeface="+mn-lt"/>
                          <a:ea typeface="+mn-ea"/>
                          <a:cs typeface="+mn-cs"/>
                        </a:rPr>
                        <a:t>01/03/2009</a:t>
                      </a:r>
                      <a:endParaRPr lang="en-US" dirty="0"/>
                    </a:p>
                  </a:txBody>
                  <a:tcPr>
                    <a:solidFill>
                      <a:schemeClr val="bg1"/>
                    </a:solidFill>
                  </a:tcPr>
                </a:tc>
                <a:tc>
                  <a:txBody>
                    <a:bodyPr/>
                    <a:lstStyle/>
                    <a:p>
                      <a:endParaRPr lang="en-US" dirty="0"/>
                    </a:p>
                  </a:txBody>
                  <a:tcPr>
                    <a:solidFill>
                      <a:schemeClr val="bg1"/>
                    </a:solidFill>
                  </a:tcPr>
                </a:tc>
                <a:tc gridSpan="3">
                  <a:txBody>
                    <a:bodyPr/>
                    <a:lstStyle/>
                    <a:p>
                      <a:pPr marL="0" marR="0">
                        <a:lnSpc>
                          <a:spcPct val="115000"/>
                        </a:lnSpc>
                        <a:spcBef>
                          <a:spcPts val="0"/>
                        </a:spcBef>
                        <a:spcAft>
                          <a:spcPts val="0"/>
                        </a:spcAft>
                      </a:pPr>
                      <a:r>
                        <a:rPr lang="id-ID" sz="1400" dirty="0">
                          <a:solidFill>
                            <a:srgbClr val="000000"/>
                          </a:solidFill>
                          <a:latin typeface="Arial Narrow"/>
                          <a:ea typeface="Calibri"/>
                          <a:cs typeface="Times New Roman"/>
                        </a:rPr>
                        <a:t>Saldo Awal</a:t>
                      </a:r>
                      <a:endParaRPr lang="en-US" sz="2400" dirty="0">
                        <a:latin typeface="Calibri"/>
                        <a:ea typeface="Calibri"/>
                        <a:cs typeface="Times New Roman"/>
                      </a:endParaRPr>
                    </a:p>
                  </a:txBody>
                  <a:tcPr marL="68580" marR="68580" marT="0" marB="0" anchor="b">
                    <a:solidFill>
                      <a:schemeClr val="bg1"/>
                    </a:solidFill>
                  </a:tcPr>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nchor="b"/>
                </a:tc>
                <a:tc hMerge="1">
                  <a:txBody>
                    <a:bodyPr/>
                    <a:lstStyle/>
                    <a:p>
                      <a:endParaRPr lang="en-US" dirty="0"/>
                    </a:p>
                  </a:txBody>
                  <a:tcPr/>
                </a:tc>
                <a:tc gridSpan="3">
                  <a:txBody>
                    <a:bodyPr/>
                    <a:lstStyle/>
                    <a:p>
                      <a:endParaRPr lang="en-US" dirty="0"/>
                    </a:p>
                  </a:txBody>
                  <a:tcPr>
                    <a:solidFill>
                      <a:schemeClr val="bg1"/>
                    </a:solidFill>
                  </a:tcPr>
                </a:tc>
                <a:tc hMerge="1">
                  <a:txBody>
                    <a:bodyPr/>
                    <a:lstStyle/>
                    <a:p>
                      <a:endParaRPr lang="en-US"/>
                    </a:p>
                  </a:txBody>
                  <a:tcPr/>
                </a:tc>
                <a:tc hMerge="1">
                  <a:txBody>
                    <a:bodyPr/>
                    <a:lstStyle/>
                    <a:p>
                      <a:endParaRPr lang="en-US"/>
                    </a:p>
                  </a:txBody>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pPr marL="0" marR="0" algn="r">
                        <a:lnSpc>
                          <a:spcPct val="115000"/>
                        </a:lnSpc>
                        <a:spcBef>
                          <a:spcPts val="0"/>
                        </a:spcBef>
                        <a:spcAft>
                          <a:spcPts val="0"/>
                        </a:spcAft>
                      </a:pPr>
                      <a:r>
                        <a:rPr lang="id-ID" sz="2000" dirty="0">
                          <a:latin typeface="Calibri"/>
                          <a:ea typeface="Calibri"/>
                          <a:cs typeface="Calibri"/>
                        </a:rPr>
                        <a:t>2.160</a:t>
                      </a:r>
                      <a:endParaRPr lang="en-US" sz="3600" dirty="0">
                        <a:latin typeface="Calibri"/>
                        <a:ea typeface="Calibri"/>
                        <a:cs typeface="Times New Roman"/>
                      </a:endParaRPr>
                    </a:p>
                  </a:txBody>
                  <a:tcPr marL="68580" marR="68580" marT="0" marB="0">
                    <a:solidFill>
                      <a:schemeClr val="bg1"/>
                    </a:solidFill>
                  </a:tcPr>
                </a:tc>
              </a:tr>
              <a:tr h="342945">
                <a:tc>
                  <a:txBody>
                    <a:bodyPr/>
                    <a:lstStyle/>
                    <a:p>
                      <a:r>
                        <a:rPr lang="en-US" dirty="0" smtClean="0"/>
                        <a:t>h)</a:t>
                      </a:r>
                      <a:endParaRPr lang="en-US" dirty="0"/>
                    </a:p>
                  </a:txBody>
                  <a:tcPr>
                    <a:solidFill>
                      <a:schemeClr val="bg1"/>
                    </a:solidFill>
                  </a:tcPr>
                </a:tc>
                <a:tc>
                  <a:txBody>
                    <a:bodyPr/>
                    <a:lstStyle/>
                    <a:p>
                      <a:endParaRPr lang="en-US" dirty="0"/>
                    </a:p>
                  </a:txBody>
                  <a:tcPr>
                    <a:solidFill>
                      <a:schemeClr val="bg1"/>
                    </a:solidFill>
                  </a:tcPr>
                </a:tc>
                <a:tc gridSpan="3">
                  <a:txBody>
                    <a:bodyPr/>
                    <a:lstStyle/>
                    <a:p>
                      <a:r>
                        <a:rPr kumimoji="0" lang="id-ID" sz="1100" kern="1200" dirty="0" smtClean="0">
                          <a:solidFill>
                            <a:schemeClr val="dk1"/>
                          </a:solidFill>
                          <a:latin typeface="+mn-lt"/>
                          <a:ea typeface="+mn-ea"/>
                          <a:cs typeface="+mn-cs"/>
                        </a:rPr>
                        <a:t>Pembebanan BOP 80% dari TKL</a:t>
                      </a:r>
                      <a:endParaRPr lang="en-US" dirty="0"/>
                    </a:p>
                  </a:txBody>
                  <a:tcPr>
                    <a:solidFill>
                      <a:schemeClr val="bg1"/>
                    </a:solidFill>
                  </a:tcPr>
                </a:tc>
                <a:tc hMerge="1">
                  <a:txBody>
                    <a:bodyPr/>
                    <a:lstStyle/>
                    <a:p>
                      <a:endParaRPr lang="en-US"/>
                    </a:p>
                  </a:txBody>
                  <a:tcPr/>
                </a:tc>
                <a:tc hMerge="1">
                  <a:txBody>
                    <a:bodyPr/>
                    <a:lstStyle/>
                    <a:p>
                      <a:endParaRPr lang="en-US"/>
                    </a:p>
                  </a:txBody>
                  <a:tcPr/>
                </a:tc>
                <a:tc gridSpan="3">
                  <a:txBody>
                    <a:bodyPr/>
                    <a:lstStyle/>
                    <a:p>
                      <a:endParaRPr lang="en-US" dirty="0"/>
                    </a:p>
                  </a:txBody>
                  <a:tcPr>
                    <a:solidFill>
                      <a:schemeClr val="bg1"/>
                    </a:solidFill>
                  </a:tcPr>
                </a:tc>
                <a:tc hMerge="1">
                  <a:txBody>
                    <a:bodyPr/>
                    <a:lstStyle/>
                    <a:p>
                      <a:endParaRPr lang="en-US" dirty="0"/>
                    </a:p>
                  </a:txBody>
                  <a:tcPr/>
                </a:tc>
                <a:tc hMerge="1">
                  <a:txBody>
                    <a:bodyPr/>
                    <a:lstStyle/>
                    <a:p>
                      <a:endParaRPr lang="en-US"/>
                    </a:p>
                  </a:txBody>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pPr marL="0" marR="0" algn="r">
                        <a:lnSpc>
                          <a:spcPct val="115000"/>
                        </a:lnSpc>
                        <a:spcBef>
                          <a:spcPts val="0"/>
                        </a:spcBef>
                        <a:spcAft>
                          <a:spcPts val="0"/>
                        </a:spcAft>
                      </a:pPr>
                      <a:r>
                        <a:rPr lang="id-ID" sz="2000" dirty="0">
                          <a:solidFill>
                            <a:srgbClr val="000000"/>
                          </a:solidFill>
                          <a:latin typeface="Calibri"/>
                          <a:ea typeface="Calibri"/>
                          <a:cs typeface="Calibri"/>
                        </a:rPr>
                        <a:t>6.744</a:t>
                      </a:r>
                      <a:endParaRPr lang="en-US" sz="3600" dirty="0">
                        <a:latin typeface="Calibri"/>
                        <a:ea typeface="Calibri"/>
                        <a:cs typeface="Times New Roman"/>
                      </a:endParaRPr>
                    </a:p>
                  </a:txBody>
                  <a:tcPr marL="68580" marR="68580" marT="0" marB="0" anchor="b">
                    <a:solidFill>
                      <a:schemeClr val="bg1"/>
                    </a:solidFill>
                  </a:tcPr>
                </a:tc>
              </a:tr>
              <a:tr h="342945">
                <a:tc>
                  <a:txBody>
                    <a:bodyPr/>
                    <a:lstStyle/>
                    <a:p>
                      <a:endParaRPr lang="en-US" dirty="0"/>
                    </a:p>
                  </a:txBody>
                  <a:tcPr/>
                </a:tc>
                <a:tc>
                  <a:txBody>
                    <a:bodyPr/>
                    <a:lstStyle/>
                    <a:p>
                      <a:endParaRPr lang="en-US" dirty="0"/>
                    </a:p>
                  </a:txBody>
                  <a:tcPr/>
                </a:tc>
                <a:tc gridSpan="3">
                  <a:txBody>
                    <a:bodyPr/>
                    <a:lstStyle/>
                    <a:p>
                      <a:endParaRPr lang="en-US" dirty="0"/>
                    </a:p>
                  </a:txBody>
                  <a:tcPr/>
                </a:tc>
                <a:tc hMerge="1">
                  <a:txBody>
                    <a:bodyPr/>
                    <a:lstStyle/>
                    <a:p>
                      <a:endParaRPr lang="en-US"/>
                    </a:p>
                  </a:txBody>
                  <a:tcPr/>
                </a:tc>
                <a:tc hMerge="1">
                  <a:txBody>
                    <a:bodyPr/>
                    <a:lstStyle/>
                    <a:p>
                      <a:endParaRPr lang="en-US"/>
                    </a:p>
                  </a:txBody>
                  <a:tcPr/>
                </a:tc>
                <a:tc gridSpan="3">
                  <a:txBody>
                    <a:bodyPr/>
                    <a:lstStyle/>
                    <a:p>
                      <a:endParaRPr lang="en-US" dirty="0"/>
                    </a:p>
                  </a:txBody>
                  <a:tcPr/>
                </a:tc>
                <a:tc hMerge="1">
                  <a:txBody>
                    <a:bodyPr/>
                    <a:lstStyle/>
                    <a:p>
                      <a:endParaRPr lang="en-US"/>
                    </a:p>
                  </a:txBody>
                  <a:tcPr/>
                </a:tc>
                <a:tc hMerge="1">
                  <a:txBody>
                    <a:bodyPr/>
                    <a:lstStyle/>
                    <a:p>
                      <a:endParaRPr lang="en-US"/>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Total</a:t>
                      </a:r>
                    </a:p>
                  </a:txBody>
                  <a:tcPr/>
                </a:tc>
                <a:tc>
                  <a:txBody>
                    <a:bodyPr/>
                    <a:lstStyle/>
                    <a:p>
                      <a:pPr marL="0" marR="0" algn="r">
                        <a:lnSpc>
                          <a:spcPct val="115000"/>
                        </a:lnSpc>
                        <a:spcBef>
                          <a:spcPts val="0"/>
                        </a:spcBef>
                        <a:spcAft>
                          <a:spcPts val="0"/>
                        </a:spcAft>
                      </a:pPr>
                      <a:r>
                        <a:rPr lang="id-ID" sz="2000" b="1" dirty="0">
                          <a:solidFill>
                            <a:srgbClr val="000000"/>
                          </a:solidFill>
                          <a:latin typeface="Calibri"/>
                          <a:ea typeface="Calibri"/>
                          <a:cs typeface="Calibri"/>
                        </a:rPr>
                        <a:t>8.904</a:t>
                      </a:r>
                      <a:endParaRPr lang="en-US" sz="3600" dirty="0">
                        <a:latin typeface="Calibri"/>
                        <a:ea typeface="Calibri"/>
                        <a:cs typeface="Times New Roman"/>
                      </a:endParaRPr>
                    </a:p>
                  </a:txBody>
                  <a:tcPr marL="68580" marR="68580" marT="0" marB="0" anchor="b"/>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21936"/>
          </a:xfrm>
        </p:spPr>
        <p:txBody>
          <a:bodyPr/>
          <a:lstStyle/>
          <a:p>
            <a:pPr>
              <a:buNone/>
            </a:pPr>
            <a:r>
              <a:rPr lang="en-US" sz="1600" b="1" dirty="0" err="1" smtClean="0"/>
              <a:t>Lanjutan</a:t>
            </a:r>
            <a:r>
              <a:rPr lang="en-US" sz="1600" b="1" dirty="0" smtClean="0"/>
              <a:t> </a:t>
            </a:r>
            <a:r>
              <a:rPr lang="id-ID" sz="1600" b="1" dirty="0" smtClean="0"/>
              <a:t>Jawaban</a:t>
            </a:r>
            <a:r>
              <a:rPr lang="en-US" sz="1600" b="1" dirty="0" smtClean="0"/>
              <a:t> (slide 22)</a:t>
            </a:r>
            <a:r>
              <a:rPr lang="id-ID" sz="1600" b="1" dirty="0" smtClean="0"/>
              <a:t>:</a:t>
            </a:r>
            <a:endParaRPr lang="en-US" sz="1600" dirty="0" smtClean="0"/>
          </a:p>
          <a:p>
            <a:pPr>
              <a:buNone/>
            </a:pPr>
            <a:r>
              <a:rPr lang="id-ID" sz="1600" b="1" dirty="0" smtClean="0"/>
              <a:t>1. Membuat Kartu Biaya Pesanan </a:t>
            </a:r>
            <a:endParaRPr lang="en-US" sz="1600" dirty="0" smtClean="0"/>
          </a:p>
          <a:p>
            <a:pPr>
              <a:buNone/>
            </a:pPr>
            <a:r>
              <a:rPr lang="en-US" sz="1600" dirty="0" err="1" smtClean="0"/>
              <a:t>Rekapitulasi</a:t>
            </a:r>
            <a:r>
              <a:rPr lang="en-US" sz="1600" dirty="0" smtClean="0"/>
              <a:t>:</a:t>
            </a:r>
          </a:p>
          <a:p>
            <a:pPr>
              <a:buFontTx/>
              <a:buChar char="-"/>
            </a:pPr>
            <a:r>
              <a:rPr lang="en-US" sz="1600" dirty="0" err="1" smtClean="0"/>
              <a:t>Bahan</a:t>
            </a:r>
            <a:r>
              <a:rPr lang="en-US" sz="1600" dirty="0" smtClean="0"/>
              <a:t> Baku </a:t>
            </a:r>
            <a:r>
              <a:rPr lang="en-US" sz="1600" dirty="0" err="1" smtClean="0"/>
              <a:t>Lansung</a:t>
            </a:r>
            <a:r>
              <a:rPr lang="en-US" sz="1600" dirty="0" smtClean="0"/>
              <a:t>		</a:t>
            </a:r>
            <a:r>
              <a:rPr lang="en-US" sz="1600" dirty="0" err="1" smtClean="0"/>
              <a:t>Rp</a:t>
            </a:r>
            <a:r>
              <a:rPr lang="en-US" sz="1600" dirty="0" smtClean="0"/>
              <a:t>.  10.400</a:t>
            </a:r>
          </a:p>
          <a:p>
            <a:pPr>
              <a:buFontTx/>
              <a:buChar char="-"/>
            </a:pPr>
            <a:r>
              <a:rPr lang="en-US" sz="1600" dirty="0" err="1" smtClean="0"/>
              <a:t>Tenaga</a:t>
            </a:r>
            <a:r>
              <a:rPr lang="en-US" sz="1600" dirty="0" smtClean="0"/>
              <a:t> </a:t>
            </a:r>
            <a:r>
              <a:rPr lang="en-US" sz="1600" dirty="0" err="1" smtClean="0"/>
              <a:t>Kerja</a:t>
            </a:r>
            <a:r>
              <a:rPr lang="en-US" sz="1600" dirty="0" smtClean="0"/>
              <a:t> </a:t>
            </a:r>
            <a:r>
              <a:rPr lang="en-US" sz="1600" dirty="0" err="1" smtClean="0"/>
              <a:t>Langsung</a:t>
            </a:r>
            <a:r>
              <a:rPr lang="en-US" sz="1600" dirty="0" smtClean="0"/>
              <a:t>		</a:t>
            </a:r>
            <a:r>
              <a:rPr lang="en-US" sz="1600" dirty="0" err="1" smtClean="0"/>
              <a:t>Rp</a:t>
            </a:r>
            <a:r>
              <a:rPr lang="en-US" sz="1600" dirty="0" smtClean="0"/>
              <a:t>.    11.130</a:t>
            </a:r>
          </a:p>
          <a:p>
            <a:pPr>
              <a:buFontTx/>
              <a:buChar char="-"/>
            </a:pPr>
            <a:r>
              <a:rPr lang="en-US" sz="1600" dirty="0" smtClean="0"/>
              <a:t>Overhead </a:t>
            </a:r>
            <a:r>
              <a:rPr lang="en-US" sz="1600" dirty="0" err="1" smtClean="0"/>
              <a:t>Dibebankan</a:t>
            </a:r>
            <a:r>
              <a:rPr lang="en-US" sz="1600" dirty="0" smtClean="0"/>
              <a:t> 		</a:t>
            </a:r>
            <a:r>
              <a:rPr lang="en-US" sz="1600" u="sng" dirty="0" err="1" smtClean="0"/>
              <a:t>Rp</a:t>
            </a:r>
            <a:r>
              <a:rPr lang="en-US" sz="1600" u="sng" dirty="0" smtClean="0"/>
              <a:t>.     8.904</a:t>
            </a:r>
            <a:r>
              <a:rPr lang="en-US" sz="1600" dirty="0" smtClean="0"/>
              <a:t> +</a:t>
            </a:r>
          </a:p>
          <a:p>
            <a:pPr>
              <a:buFontTx/>
              <a:buChar char="-"/>
            </a:pPr>
            <a:r>
              <a:rPr lang="en-US" sz="1600" dirty="0" smtClean="0"/>
              <a:t>Total </a:t>
            </a:r>
            <a:r>
              <a:rPr lang="en-US" sz="1600" dirty="0" err="1" smtClean="0"/>
              <a:t>Biaya</a:t>
            </a:r>
            <a:r>
              <a:rPr lang="en-US" sz="1600" dirty="0" smtClean="0"/>
              <a:t> </a:t>
            </a:r>
            <a:r>
              <a:rPr lang="en-US" sz="1600" dirty="0" err="1" smtClean="0"/>
              <a:t>Produksi</a:t>
            </a:r>
            <a:r>
              <a:rPr lang="en-US" sz="1600" dirty="0" smtClean="0"/>
              <a:t>                             </a:t>
            </a:r>
            <a:r>
              <a:rPr lang="en-US" sz="1600" dirty="0" err="1" smtClean="0"/>
              <a:t>Rp</a:t>
            </a:r>
            <a:r>
              <a:rPr lang="en-US" sz="1600" dirty="0" smtClean="0"/>
              <a:t>.  30.434</a:t>
            </a:r>
          </a:p>
          <a:p>
            <a:pPr>
              <a:buFontTx/>
              <a:buChar char="-"/>
            </a:pPr>
            <a:endParaRPr lang="en-US" dirty="0"/>
          </a:p>
        </p:txBody>
      </p:sp>
      <p:sp>
        <p:nvSpPr>
          <p:cNvPr id="9" name="Title 1"/>
          <p:cNvSpPr>
            <a:spLocks noGrp="1"/>
          </p:cNvSpPr>
          <p:nvPr>
            <p:ph type="title"/>
          </p:nvPr>
        </p:nvSpPr>
        <p:spPr>
          <a:xfrm>
            <a:off x="457200" y="609600"/>
            <a:ext cx="8229600" cy="1066800"/>
          </a:xfrm>
        </p:spPr>
        <p:txBody>
          <a:bodyPr>
            <a:normAutofit/>
          </a:bodyPr>
          <a:lstStyle/>
          <a:p>
            <a:pPr algn="ctr"/>
            <a:r>
              <a:rPr lang="en-US" b="1" dirty="0" smtClean="0"/>
              <a:t>Job order costing </a:t>
            </a:r>
            <a:br>
              <a:rPr lang="en-US" b="1" dirty="0" smtClean="0"/>
            </a:br>
            <a:r>
              <a:rPr lang="id-ID" sz="2400" b="1" dirty="0" smtClean="0"/>
              <a:t>Contoh Komprehensif</a:t>
            </a:r>
            <a:endParaRPr lang="en-US" sz="2400" dirty="0"/>
          </a:p>
        </p:txBody>
      </p:sp>
      <p:graphicFrame>
        <p:nvGraphicFramePr>
          <p:cNvPr id="4" name="Table 3"/>
          <p:cNvGraphicFramePr>
            <a:graphicFrameLocks noGrp="1"/>
          </p:cNvGraphicFramePr>
          <p:nvPr/>
        </p:nvGraphicFramePr>
        <p:xfrm>
          <a:off x="685801" y="3671668"/>
          <a:ext cx="7924798" cy="2416048"/>
        </p:xfrm>
        <a:graphic>
          <a:graphicData uri="http://schemas.openxmlformats.org/drawingml/2006/table">
            <a:tbl>
              <a:tblPr firstRow="1" bandRow="1">
                <a:tableStyleId>{5C22544A-7EE6-4342-B048-85BDC9FD1C3A}</a:tableStyleId>
              </a:tblPr>
              <a:tblGrid>
                <a:gridCol w="990599"/>
                <a:gridCol w="1273629"/>
                <a:gridCol w="174171"/>
                <a:gridCol w="957943"/>
                <a:gridCol w="923834"/>
                <a:gridCol w="208280"/>
                <a:gridCol w="1132114"/>
                <a:gridCol w="1132114"/>
                <a:gridCol w="1132114"/>
              </a:tblGrid>
              <a:tr h="370840">
                <a:tc gridSpan="2">
                  <a:txBody>
                    <a:bodyPr/>
                    <a:lstStyle/>
                    <a:p>
                      <a:pPr marL="0" marR="0" algn="ctr">
                        <a:lnSpc>
                          <a:spcPct val="115000"/>
                        </a:lnSpc>
                        <a:spcBef>
                          <a:spcPts val="0"/>
                        </a:spcBef>
                        <a:spcAft>
                          <a:spcPts val="0"/>
                        </a:spcAft>
                      </a:pPr>
                      <a:r>
                        <a:rPr lang="en-US" sz="2000" dirty="0">
                          <a:solidFill>
                            <a:schemeClr val="bg1"/>
                          </a:solidFill>
                          <a:latin typeface="Cooper Black"/>
                          <a:ea typeface="Calibri"/>
                          <a:cs typeface="Times New Roman"/>
                        </a:rPr>
                        <a:t>CLOTING</a:t>
                      </a:r>
                      <a:r>
                        <a:rPr lang="id-ID" sz="2000" dirty="0">
                          <a:solidFill>
                            <a:schemeClr val="bg1"/>
                          </a:solidFill>
                          <a:latin typeface="Cooper Black"/>
                          <a:ea typeface="Calibri"/>
                          <a:cs typeface="Times New Roman"/>
                        </a:rPr>
                        <a:t> Inc.</a:t>
                      </a:r>
                      <a:endParaRPr lang="en-US" sz="2000" dirty="0">
                        <a:solidFill>
                          <a:schemeClr val="bg1"/>
                        </a:solidFill>
                        <a:latin typeface="Calibri"/>
                        <a:ea typeface="Calibri"/>
                        <a:cs typeface="Times New Roman"/>
                      </a:endParaRPr>
                    </a:p>
                  </a:txBody>
                  <a:tcPr marL="68580" marR="68580" marT="0" marB="0" anchor="b"/>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nchor="b"/>
                </a:tc>
                <a:tc gridSpan="2">
                  <a:txBody>
                    <a:bodyPr/>
                    <a:lstStyle/>
                    <a:p>
                      <a:pPr>
                        <a:lnSpc>
                          <a:spcPct val="115000"/>
                        </a:lnSpc>
                      </a:pPr>
                      <a:endParaRPr lang="en-US" sz="1100" dirty="0">
                        <a:solidFill>
                          <a:schemeClr val="bg1"/>
                        </a:solidFill>
                        <a:latin typeface="Calibri"/>
                        <a:ea typeface="Times New Roman"/>
                        <a:cs typeface="Times New Roman"/>
                      </a:endParaRPr>
                    </a:p>
                  </a:txBody>
                  <a:tcPr marL="68580" marR="68580" marT="0" marB="0" anchor="b"/>
                </a:tc>
                <a:tc hMerge="1">
                  <a:txBody>
                    <a:bodyPr/>
                    <a:lstStyle/>
                    <a:p>
                      <a:endParaRPr lang="en-US"/>
                    </a:p>
                  </a:txBody>
                  <a:tcPr/>
                </a:tc>
                <a:tc gridSpan="2">
                  <a:txBody>
                    <a:bodyPr/>
                    <a:lstStyle/>
                    <a:p>
                      <a:pPr>
                        <a:lnSpc>
                          <a:spcPct val="115000"/>
                        </a:lnSpc>
                      </a:pPr>
                      <a:endParaRPr lang="en-US" sz="1100" dirty="0">
                        <a:solidFill>
                          <a:schemeClr val="bg1"/>
                        </a:solidFill>
                        <a:latin typeface="Calibri"/>
                        <a:ea typeface="Times New Roman"/>
                        <a:cs typeface="Times New Roman"/>
                      </a:endParaRPr>
                    </a:p>
                  </a:txBody>
                  <a:tcPr marL="68580" marR="68580" marT="0" marB="0" anchor="b"/>
                </a:tc>
                <a:tc hMerge="1">
                  <a:txBody>
                    <a:bodyPr/>
                    <a:lstStyle/>
                    <a:p>
                      <a:endParaRPr lang="en-US"/>
                    </a:p>
                  </a:txBody>
                  <a:tcPr/>
                </a:tc>
                <a:tc gridSpan="2">
                  <a:txBody>
                    <a:bodyPr/>
                    <a:lstStyle/>
                    <a:p>
                      <a:pPr marL="0" marR="0" algn="ctr">
                        <a:lnSpc>
                          <a:spcPct val="115000"/>
                        </a:lnSpc>
                        <a:spcBef>
                          <a:spcPts val="0"/>
                        </a:spcBef>
                        <a:spcAft>
                          <a:spcPts val="0"/>
                        </a:spcAft>
                      </a:pPr>
                      <a:r>
                        <a:rPr lang="id-ID" sz="800" b="1" dirty="0">
                          <a:solidFill>
                            <a:schemeClr val="bg1"/>
                          </a:solidFill>
                          <a:latin typeface="Calibri"/>
                          <a:ea typeface="Calibri"/>
                          <a:cs typeface="Calibri"/>
                        </a:rPr>
                        <a:t> </a:t>
                      </a:r>
                      <a:r>
                        <a:rPr lang="id-ID" sz="1600" b="1" dirty="0">
                          <a:solidFill>
                            <a:schemeClr val="bg1"/>
                          </a:solidFill>
                          <a:latin typeface="Calibri"/>
                          <a:ea typeface="Calibri"/>
                          <a:cs typeface="Calibri"/>
                        </a:rPr>
                        <a:t>Pesanan No</a:t>
                      </a:r>
                      <a:r>
                        <a:rPr lang="id-ID" sz="1600" dirty="0">
                          <a:solidFill>
                            <a:schemeClr val="bg1"/>
                          </a:solidFill>
                          <a:latin typeface="Calibri"/>
                          <a:ea typeface="Calibri"/>
                          <a:cs typeface="Calibri"/>
                        </a:rPr>
                        <a:t>. </a:t>
                      </a:r>
                      <a:r>
                        <a:rPr lang="id-ID" sz="2800" b="1" dirty="0" smtClean="0">
                          <a:solidFill>
                            <a:schemeClr val="bg1"/>
                          </a:solidFill>
                          <a:latin typeface="Calibri"/>
                          <a:ea typeface="Calibri"/>
                          <a:cs typeface="Calibri"/>
                        </a:rPr>
                        <a:t>62</a:t>
                      </a:r>
                      <a:r>
                        <a:rPr lang="en-US" sz="2800" b="1" dirty="0" smtClean="0">
                          <a:solidFill>
                            <a:schemeClr val="bg1"/>
                          </a:solidFill>
                          <a:latin typeface="Calibri"/>
                          <a:ea typeface="Calibri"/>
                          <a:cs typeface="Calibri"/>
                        </a:rPr>
                        <a:t>3</a:t>
                      </a:r>
                      <a:endParaRPr lang="en-US" sz="1100" dirty="0">
                        <a:solidFill>
                          <a:schemeClr val="bg1"/>
                        </a:solidFill>
                        <a:latin typeface="Calibri"/>
                        <a:ea typeface="Calibri"/>
                        <a:cs typeface="Times New Roman"/>
                      </a:endParaRPr>
                    </a:p>
                  </a:txBody>
                  <a:tcPr marL="68580" marR="68580" marT="0" marB="0" anchor="b"/>
                </a:tc>
                <a:tc hMerge="1">
                  <a:txBody>
                    <a:bodyPr/>
                    <a:lstStyle/>
                    <a:p>
                      <a:pPr>
                        <a:lnSpc>
                          <a:spcPct val="115000"/>
                        </a:lnSpc>
                      </a:pPr>
                      <a:endParaRPr lang="en-US" sz="1100"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endParaRPr lang="en-US" sz="1100" dirty="0">
                        <a:solidFill>
                          <a:schemeClr val="bg1"/>
                        </a:solidFill>
                        <a:latin typeface="Calibri"/>
                        <a:ea typeface="Calibri"/>
                        <a:cs typeface="Times New Roman"/>
                      </a:endParaRPr>
                    </a:p>
                  </a:txBody>
                  <a:tcPr marL="68580" marR="68580" marT="0" marB="0" anchor="b"/>
                </a:tc>
              </a:tr>
              <a:tr h="370840">
                <a:tc gridSpan="9">
                  <a:txBody>
                    <a:bodyPr/>
                    <a:lstStyle/>
                    <a:p>
                      <a:pPr algn="ctr"/>
                      <a:r>
                        <a:rPr kumimoji="0" lang="id-ID" sz="1800" b="1" kern="1200" dirty="0" smtClean="0">
                          <a:solidFill>
                            <a:schemeClr val="dk1"/>
                          </a:solidFill>
                          <a:latin typeface="+mn-lt"/>
                          <a:ea typeface="+mn-ea"/>
                          <a:cs typeface="+mn-cs"/>
                        </a:rPr>
                        <a:t>BAHAN BAKU LANGSUNG</a:t>
                      </a:r>
                      <a:endParaRPr lang="en-US" dirty="0"/>
                    </a:p>
                  </a:txBody>
                  <a:tcPr>
                    <a:solidFill>
                      <a:schemeClr val="accent3">
                        <a:lumMod val="20000"/>
                        <a:lumOff val="80000"/>
                      </a:schemeClr>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marL="0" marR="0" algn="ctr">
                        <a:lnSpc>
                          <a:spcPct val="115000"/>
                        </a:lnSpc>
                        <a:spcBef>
                          <a:spcPts val="0"/>
                        </a:spcBef>
                        <a:spcAft>
                          <a:spcPts val="0"/>
                        </a:spcAft>
                      </a:pPr>
                      <a:r>
                        <a:rPr lang="id-ID" sz="1600" b="1" dirty="0">
                          <a:solidFill>
                            <a:srgbClr val="000000"/>
                          </a:solidFill>
                          <a:latin typeface="Calibri"/>
                          <a:ea typeface="Calibri"/>
                          <a:cs typeface="Calibri"/>
                        </a:rPr>
                        <a:t>Tgl.</a:t>
                      </a:r>
                      <a:endParaRPr lang="en-US" sz="2800" dirty="0">
                        <a:latin typeface="Calibri"/>
                        <a:ea typeface="Calibri"/>
                        <a:cs typeface="Times New Roman"/>
                      </a:endParaRPr>
                    </a:p>
                  </a:txBody>
                  <a:tcPr marL="68580" marR="68580" marT="0" marB="0" anchor="b">
                    <a:solidFill>
                      <a:srgbClr val="00B0F0"/>
                    </a:solidFill>
                  </a:tcPr>
                </a:tc>
                <a:tc gridSpan="2">
                  <a:txBody>
                    <a:bodyPr/>
                    <a:lstStyle/>
                    <a:p>
                      <a:pPr marL="0" marR="0" algn="ctr">
                        <a:lnSpc>
                          <a:spcPct val="115000"/>
                        </a:lnSpc>
                        <a:spcBef>
                          <a:spcPts val="0"/>
                        </a:spcBef>
                        <a:spcAft>
                          <a:spcPts val="0"/>
                        </a:spcAft>
                      </a:pPr>
                      <a:r>
                        <a:rPr lang="id-ID" sz="1600" b="1" dirty="0">
                          <a:solidFill>
                            <a:srgbClr val="000000"/>
                          </a:solidFill>
                          <a:latin typeface="Calibri"/>
                          <a:ea typeface="Calibri"/>
                          <a:cs typeface="Calibri"/>
                        </a:rPr>
                        <a:t>No. Bukti</a:t>
                      </a:r>
                      <a:endParaRPr lang="en-US" sz="2800" dirty="0">
                        <a:latin typeface="Calibri"/>
                        <a:ea typeface="Calibri"/>
                        <a:cs typeface="Times New Roman"/>
                      </a:endParaRPr>
                    </a:p>
                  </a:txBody>
                  <a:tcPr marL="68580" marR="68580" marT="0" marB="0" anchor="b">
                    <a:solidFill>
                      <a:srgbClr val="00B0F0"/>
                    </a:solidFill>
                  </a:tcPr>
                </a:tc>
                <a:tc hMerge="1">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b"/>
                </a:tc>
                <a:tc gridSpan="2">
                  <a:txBody>
                    <a:bodyPr/>
                    <a:lstStyle/>
                    <a:p>
                      <a:pPr marL="0" marR="0" algn="ctr">
                        <a:lnSpc>
                          <a:spcPct val="115000"/>
                        </a:lnSpc>
                        <a:spcBef>
                          <a:spcPts val="0"/>
                        </a:spcBef>
                        <a:spcAft>
                          <a:spcPts val="0"/>
                        </a:spcAft>
                      </a:pPr>
                      <a:r>
                        <a:rPr lang="id-ID" sz="1600" b="1" dirty="0">
                          <a:solidFill>
                            <a:srgbClr val="000000"/>
                          </a:solidFill>
                          <a:latin typeface="Calibri"/>
                          <a:ea typeface="Calibri"/>
                          <a:cs typeface="Calibri"/>
                        </a:rPr>
                        <a:t>Keterangan </a:t>
                      </a:r>
                      <a:endParaRPr lang="en-US" sz="2800" dirty="0">
                        <a:latin typeface="Calibri"/>
                        <a:ea typeface="Calibri"/>
                        <a:cs typeface="Times New Roman"/>
                      </a:endParaRPr>
                    </a:p>
                  </a:txBody>
                  <a:tcPr marL="68580" marR="68580" marT="0" marB="0" anchor="b">
                    <a:solidFill>
                      <a:srgbClr val="00B0F0"/>
                    </a:solidFill>
                  </a:tcPr>
                </a:tc>
                <a:tc hMerge="1">
                  <a:txBody>
                    <a:bodyPr/>
                    <a:lstStyle/>
                    <a:p>
                      <a:pPr marL="0" marR="0" algn="ctr">
                        <a:lnSpc>
                          <a:spcPct val="115000"/>
                        </a:lnSpc>
                        <a:spcBef>
                          <a:spcPts val="0"/>
                        </a:spcBef>
                        <a:spcAft>
                          <a:spcPts val="0"/>
                        </a:spcAft>
                      </a:pPr>
                      <a:endParaRPr lang="en-US" sz="3600" dirty="0">
                        <a:latin typeface="Calibri"/>
                        <a:ea typeface="Calibri"/>
                        <a:cs typeface="Times New Roman"/>
                      </a:endParaRPr>
                    </a:p>
                  </a:txBody>
                  <a:tcPr/>
                </a:tc>
                <a:tc gridSpan="2">
                  <a:txBody>
                    <a:bodyPr/>
                    <a:lstStyle/>
                    <a:p>
                      <a:pPr marL="0" marR="0" algn="ctr">
                        <a:lnSpc>
                          <a:spcPct val="115000"/>
                        </a:lnSpc>
                        <a:spcBef>
                          <a:spcPts val="0"/>
                        </a:spcBef>
                        <a:spcAft>
                          <a:spcPts val="0"/>
                        </a:spcAft>
                      </a:pPr>
                      <a:r>
                        <a:rPr lang="id-ID" sz="2000" b="1" dirty="0">
                          <a:solidFill>
                            <a:srgbClr val="000000"/>
                          </a:solidFill>
                          <a:latin typeface="Calibri"/>
                          <a:ea typeface="Calibri"/>
                          <a:cs typeface="Calibri"/>
                        </a:rPr>
                        <a:t>Satuan</a:t>
                      </a:r>
                      <a:endParaRPr lang="en-US" sz="3600" dirty="0">
                        <a:latin typeface="Calibri"/>
                        <a:ea typeface="Calibri"/>
                        <a:cs typeface="Times New Roman"/>
                      </a:endParaRPr>
                    </a:p>
                  </a:txBody>
                  <a:tcPr>
                    <a:solidFill>
                      <a:srgbClr val="00B0F0"/>
                    </a:solidFill>
                  </a:tcPr>
                </a:tc>
                <a:tc hMerge="1">
                  <a:txBody>
                    <a:bodyPr/>
                    <a:lstStyle/>
                    <a:p>
                      <a:pPr marL="0" marR="0" algn="ctr">
                        <a:lnSpc>
                          <a:spcPct val="115000"/>
                        </a:lnSpc>
                        <a:spcBef>
                          <a:spcPts val="0"/>
                        </a:spcBef>
                        <a:spcAft>
                          <a:spcPts val="0"/>
                        </a:spcAft>
                      </a:pP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id-ID" sz="2000" b="1" dirty="0">
                          <a:solidFill>
                            <a:srgbClr val="000000"/>
                          </a:solidFill>
                          <a:latin typeface="Calibri"/>
                          <a:ea typeface="Calibri"/>
                          <a:cs typeface="Calibri"/>
                        </a:rPr>
                        <a:t>Biaya</a:t>
                      </a:r>
                      <a:endParaRPr lang="en-US" sz="3600" dirty="0">
                        <a:latin typeface="Calibri"/>
                        <a:ea typeface="Calibri"/>
                        <a:cs typeface="Times New Roman"/>
                      </a:endParaRPr>
                    </a:p>
                  </a:txBody>
                  <a:tcPr marL="68580" marR="68580" marT="0" marB="0" anchor="b">
                    <a:solidFill>
                      <a:srgbClr val="00B0F0"/>
                    </a:solidFill>
                  </a:tcPr>
                </a:tc>
                <a:tc>
                  <a:txBody>
                    <a:bodyPr/>
                    <a:lstStyle/>
                    <a:p>
                      <a:pPr marL="0" marR="0" algn="ctr">
                        <a:lnSpc>
                          <a:spcPct val="115000"/>
                        </a:lnSpc>
                        <a:spcBef>
                          <a:spcPts val="0"/>
                        </a:spcBef>
                        <a:spcAft>
                          <a:spcPts val="0"/>
                        </a:spcAft>
                      </a:pPr>
                      <a:r>
                        <a:rPr lang="id-ID" sz="2000" b="1" dirty="0">
                          <a:solidFill>
                            <a:srgbClr val="000000"/>
                          </a:solidFill>
                          <a:latin typeface="Calibri"/>
                          <a:ea typeface="Calibri"/>
                          <a:cs typeface="Calibri"/>
                        </a:rPr>
                        <a:t>Jumlah</a:t>
                      </a:r>
                      <a:endParaRPr lang="en-US" sz="3600" dirty="0">
                        <a:latin typeface="Calibri"/>
                        <a:ea typeface="Calibri"/>
                        <a:cs typeface="Times New Roman"/>
                      </a:endParaRPr>
                    </a:p>
                  </a:txBody>
                  <a:tcPr marL="68580" marR="68580" marT="0" marB="0" anchor="b">
                    <a:solidFill>
                      <a:srgbClr val="00B0F0"/>
                    </a:solidFill>
                  </a:tcPr>
                </a:tc>
              </a:tr>
              <a:tr h="370840">
                <a:tc>
                  <a:txBody>
                    <a:bodyPr/>
                    <a:lstStyle/>
                    <a:p>
                      <a:r>
                        <a:rPr lang="en-US" sz="1400" dirty="0" smtClean="0"/>
                        <a:t>01-03-09</a:t>
                      </a:r>
                      <a:endParaRPr lang="en-US" dirty="0"/>
                    </a:p>
                  </a:txBody>
                  <a:tcPr>
                    <a:solidFill>
                      <a:schemeClr val="bg1"/>
                    </a:solidFill>
                  </a:tcPr>
                </a:tc>
                <a:tc gridSpan="2">
                  <a:txBody>
                    <a:bodyPr/>
                    <a:lstStyle/>
                    <a:p>
                      <a:endParaRPr lang="en-US" dirty="0"/>
                    </a:p>
                  </a:txBody>
                  <a:tcPr>
                    <a:solidFill>
                      <a:schemeClr val="bg1"/>
                    </a:solidFill>
                  </a:tcPr>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nchor="b"/>
                </a:tc>
                <a:tc gridSpan="2">
                  <a:txBody>
                    <a:bodyPr/>
                    <a:lstStyle/>
                    <a:p>
                      <a:pPr marL="0" marR="0">
                        <a:lnSpc>
                          <a:spcPct val="115000"/>
                        </a:lnSpc>
                        <a:spcBef>
                          <a:spcPts val="0"/>
                        </a:spcBef>
                        <a:spcAft>
                          <a:spcPts val="0"/>
                        </a:spcAft>
                      </a:pPr>
                      <a:r>
                        <a:rPr lang="id-ID" sz="1400" dirty="0">
                          <a:solidFill>
                            <a:srgbClr val="000000"/>
                          </a:solidFill>
                          <a:latin typeface="Arial Narrow"/>
                          <a:ea typeface="Calibri"/>
                          <a:cs typeface="Times New Roman"/>
                        </a:rPr>
                        <a:t>Saldo Awal</a:t>
                      </a:r>
                      <a:endParaRPr lang="en-US" sz="2400" dirty="0">
                        <a:latin typeface="Calibri"/>
                        <a:ea typeface="Calibri"/>
                        <a:cs typeface="Times New Roman"/>
                      </a:endParaRPr>
                    </a:p>
                  </a:txBody>
                  <a:tcPr marL="68580" marR="68580" marT="0" marB="0" anchor="b">
                    <a:solidFill>
                      <a:schemeClr val="bg1"/>
                    </a:solidFill>
                  </a:tcPr>
                </a:tc>
                <a:tc hMerge="1">
                  <a:txBody>
                    <a:bodyPr/>
                    <a:lstStyle/>
                    <a:p>
                      <a:endParaRPr lang="en-US" dirty="0"/>
                    </a:p>
                  </a:txBody>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pPr marL="0" marR="0" algn="r">
                        <a:lnSpc>
                          <a:spcPct val="115000"/>
                        </a:lnSpc>
                        <a:spcBef>
                          <a:spcPts val="0"/>
                        </a:spcBef>
                        <a:spcAft>
                          <a:spcPts val="0"/>
                        </a:spcAft>
                      </a:pPr>
                      <a:r>
                        <a:rPr lang="id-ID" sz="2000" dirty="0">
                          <a:latin typeface="Calibri"/>
                          <a:ea typeface="Calibri"/>
                          <a:cs typeface="Calibri"/>
                        </a:rPr>
                        <a:t>1.800</a:t>
                      </a:r>
                      <a:endParaRPr lang="en-US" sz="3600" dirty="0">
                        <a:latin typeface="Calibri"/>
                        <a:ea typeface="Calibri"/>
                        <a:cs typeface="Times New Roman"/>
                      </a:endParaRPr>
                    </a:p>
                  </a:txBody>
                  <a:tcPr marL="68580" marR="68580" marT="0" marB="0">
                    <a:solidFill>
                      <a:schemeClr val="bg1"/>
                    </a:solidFill>
                  </a:tcPr>
                </a:tc>
              </a:tr>
              <a:tr h="370840">
                <a:tc>
                  <a:txBody>
                    <a:bodyPr/>
                    <a:lstStyle/>
                    <a:p>
                      <a:pPr marL="0" marR="0" algn="ctr">
                        <a:lnSpc>
                          <a:spcPct val="115000"/>
                        </a:lnSpc>
                        <a:spcBef>
                          <a:spcPts val="0"/>
                        </a:spcBef>
                        <a:spcAft>
                          <a:spcPts val="0"/>
                        </a:spcAft>
                      </a:pPr>
                      <a:r>
                        <a:rPr lang="id-ID" sz="2000" dirty="0">
                          <a:solidFill>
                            <a:srgbClr val="000000"/>
                          </a:solidFill>
                          <a:latin typeface="Calibri"/>
                          <a:ea typeface="Calibri"/>
                          <a:cs typeface="Calibri"/>
                        </a:rPr>
                        <a:t>b)</a:t>
                      </a:r>
                      <a:endParaRPr lang="en-US" sz="3600" dirty="0">
                        <a:latin typeface="Calibri"/>
                        <a:ea typeface="Calibri"/>
                        <a:cs typeface="Times New Roman"/>
                      </a:endParaRPr>
                    </a:p>
                  </a:txBody>
                  <a:tcPr marL="68580" marR="68580" marT="0" marB="0" anchor="b">
                    <a:solidFill>
                      <a:schemeClr val="bg1"/>
                    </a:solidFill>
                  </a:tcPr>
                </a:tc>
                <a:tc gridSpan="2">
                  <a:txBody>
                    <a:bodyPr/>
                    <a:lstStyle/>
                    <a:p>
                      <a:endParaRPr lang="en-US" dirty="0"/>
                    </a:p>
                  </a:txBody>
                  <a:tcPr>
                    <a:solidFill>
                      <a:schemeClr val="bg1"/>
                    </a:solidFill>
                  </a:tcPr>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nchor="b"/>
                </a:tc>
                <a:tc gridSpan="2">
                  <a:txBody>
                    <a:bodyPr/>
                    <a:lstStyle/>
                    <a:p>
                      <a:pPr marL="0" marR="0">
                        <a:lnSpc>
                          <a:spcPct val="115000"/>
                        </a:lnSpc>
                        <a:spcBef>
                          <a:spcPts val="0"/>
                        </a:spcBef>
                        <a:spcAft>
                          <a:spcPts val="0"/>
                        </a:spcAft>
                      </a:pPr>
                      <a:r>
                        <a:rPr lang="id-ID" sz="1400" dirty="0">
                          <a:solidFill>
                            <a:srgbClr val="000000"/>
                          </a:solidFill>
                          <a:latin typeface="Arial Narrow"/>
                          <a:ea typeface="Calibri"/>
                          <a:cs typeface="Times New Roman"/>
                        </a:rPr>
                        <a:t>Pemakaian bahan baku </a:t>
                      </a:r>
                      <a:endParaRPr lang="en-US" sz="2400" dirty="0">
                        <a:latin typeface="Calibri"/>
                        <a:ea typeface="Calibri"/>
                        <a:cs typeface="Times New Roman"/>
                      </a:endParaRPr>
                    </a:p>
                  </a:txBody>
                  <a:tcPr marL="68580" marR="68580" marT="0" marB="0" anchor="b">
                    <a:solidFill>
                      <a:schemeClr val="bg1"/>
                    </a:solidFill>
                  </a:tcPr>
                </a:tc>
                <a:tc hMerge="1">
                  <a:txBody>
                    <a:bodyPr/>
                    <a:lstStyle/>
                    <a:p>
                      <a:endParaRPr lang="en-US"/>
                    </a:p>
                  </a:txBody>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pPr marL="0" marR="0" algn="r">
                        <a:lnSpc>
                          <a:spcPct val="115000"/>
                        </a:lnSpc>
                        <a:spcBef>
                          <a:spcPts val="0"/>
                        </a:spcBef>
                        <a:spcAft>
                          <a:spcPts val="0"/>
                        </a:spcAft>
                      </a:pPr>
                      <a:r>
                        <a:rPr lang="id-ID" sz="2000" dirty="0">
                          <a:latin typeface="Calibri"/>
                          <a:ea typeface="Calibri"/>
                          <a:cs typeface="Calibri"/>
                        </a:rPr>
                        <a:t>5.900</a:t>
                      </a:r>
                      <a:endParaRPr lang="en-US" sz="3600" dirty="0">
                        <a:latin typeface="Calibri"/>
                        <a:ea typeface="Calibri"/>
                        <a:cs typeface="Times New Roman"/>
                      </a:endParaRPr>
                    </a:p>
                  </a:txBody>
                  <a:tcPr marL="68580" marR="68580" marT="0" marB="0">
                    <a:solidFill>
                      <a:schemeClr val="bg1"/>
                    </a:solidFill>
                  </a:tcPr>
                </a:tc>
              </a:tr>
              <a:tr h="370840">
                <a:tc>
                  <a:txBody>
                    <a:bodyPr/>
                    <a:lstStyle/>
                    <a:p>
                      <a:endParaRPr lang="en-US" dirty="0"/>
                    </a:p>
                  </a:txBody>
                  <a:tcPr/>
                </a:tc>
                <a:tc gridSpan="2">
                  <a:txBody>
                    <a:bodyPr/>
                    <a:lstStyle/>
                    <a:p>
                      <a:endParaRPr lang="en-US" dirty="0"/>
                    </a:p>
                  </a:txBody>
                  <a:tcPr/>
                </a:tc>
                <a:tc hMerge="1">
                  <a:txBody>
                    <a:bodyPr/>
                    <a:lstStyle/>
                    <a:p>
                      <a:endParaRPr lang="en-US"/>
                    </a:p>
                  </a:txBody>
                  <a:tcPr/>
                </a:tc>
                <a:tc gridSpan="2">
                  <a:txBody>
                    <a:bodyPr/>
                    <a:lstStyle/>
                    <a:p>
                      <a:endParaRPr lang="en-US"/>
                    </a:p>
                  </a:txBody>
                  <a:tcPr/>
                </a:tc>
                <a:tc hMerge="1">
                  <a:txBody>
                    <a:bodyPr/>
                    <a:lstStyle/>
                    <a:p>
                      <a:endParaRPr lang="en-US"/>
                    </a:p>
                  </a:txBody>
                  <a:tcPr/>
                </a:tc>
                <a:tc>
                  <a:txBody>
                    <a:bodyPr/>
                    <a:lstStyle/>
                    <a:p>
                      <a:endParaRPr lang="en-US" dirty="0"/>
                    </a:p>
                  </a:txBody>
                  <a:tcPr/>
                </a:tc>
                <a:tc>
                  <a:txBody>
                    <a:bodyPr/>
                    <a:lstStyle/>
                    <a:p>
                      <a:endParaRPr lang="en-US" dirty="0"/>
                    </a:p>
                  </a:txBody>
                  <a:tcPr/>
                </a:tc>
                <a:tc>
                  <a:txBody>
                    <a:bodyPr/>
                    <a:lstStyle/>
                    <a:p>
                      <a:pPr algn="ctr"/>
                      <a:r>
                        <a:rPr lang="en-US" b="1" dirty="0" smtClean="0"/>
                        <a:t>Total</a:t>
                      </a:r>
                      <a:endParaRPr lang="en-US" b="1" dirty="0"/>
                    </a:p>
                  </a:txBody>
                  <a:tcPr/>
                </a:tc>
                <a:tc>
                  <a:txBody>
                    <a:bodyPr/>
                    <a:lstStyle/>
                    <a:p>
                      <a:pPr marL="0" marR="0" algn="r">
                        <a:lnSpc>
                          <a:spcPct val="115000"/>
                        </a:lnSpc>
                        <a:spcBef>
                          <a:spcPts val="0"/>
                        </a:spcBef>
                        <a:spcAft>
                          <a:spcPts val="0"/>
                        </a:spcAft>
                      </a:pPr>
                      <a:r>
                        <a:rPr lang="id-ID" sz="2000" b="1" dirty="0">
                          <a:solidFill>
                            <a:srgbClr val="000000"/>
                          </a:solidFill>
                          <a:latin typeface="Calibri"/>
                          <a:ea typeface="Calibri"/>
                          <a:cs typeface="Calibri"/>
                        </a:rPr>
                        <a:t>7.700</a:t>
                      </a:r>
                      <a:endParaRPr lang="en-US" sz="3600" dirty="0">
                        <a:latin typeface="Calibri"/>
                        <a:ea typeface="Calibri"/>
                        <a:cs typeface="Times New Roman"/>
                      </a:endParaRPr>
                    </a:p>
                  </a:txBody>
                  <a:tcPr marL="68580" marR="68580" marT="0" marB="0" anchor="b"/>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21936"/>
          </a:xfrm>
        </p:spPr>
        <p:txBody>
          <a:bodyPr/>
          <a:lstStyle/>
          <a:p>
            <a:pPr>
              <a:buNone/>
            </a:pPr>
            <a:r>
              <a:rPr lang="en-US" sz="1600" b="1" dirty="0" err="1" smtClean="0"/>
              <a:t>Lanjutan</a:t>
            </a:r>
            <a:r>
              <a:rPr lang="en-US" sz="1600" b="1" dirty="0" smtClean="0"/>
              <a:t> </a:t>
            </a:r>
            <a:r>
              <a:rPr lang="id-ID" sz="1600" b="1" dirty="0" smtClean="0"/>
              <a:t>Jawaban</a:t>
            </a:r>
            <a:r>
              <a:rPr lang="en-US" sz="1600" b="1" dirty="0" smtClean="0"/>
              <a:t> Slide 23</a:t>
            </a:r>
            <a:r>
              <a:rPr lang="id-ID" sz="1600" b="1" dirty="0" smtClean="0"/>
              <a:t>:</a:t>
            </a:r>
            <a:endParaRPr lang="en-US" sz="1600" dirty="0" smtClean="0"/>
          </a:p>
          <a:p>
            <a:pPr marL="452628" indent="-342900">
              <a:buAutoNum type="arabicPeriod"/>
            </a:pPr>
            <a:r>
              <a:rPr lang="id-ID" sz="1600" b="1" dirty="0" smtClean="0"/>
              <a:t>Membuat Kartu Biaya Pesanan </a:t>
            </a:r>
            <a:endParaRPr lang="en-US" sz="1600" dirty="0" smtClean="0"/>
          </a:p>
          <a:p>
            <a:pPr marL="624078" indent="-514350">
              <a:buNone/>
            </a:pPr>
            <a:endParaRPr lang="en-US" dirty="0"/>
          </a:p>
        </p:txBody>
      </p:sp>
      <p:sp>
        <p:nvSpPr>
          <p:cNvPr id="9" name="Title 1"/>
          <p:cNvSpPr>
            <a:spLocks noGrp="1"/>
          </p:cNvSpPr>
          <p:nvPr>
            <p:ph type="title"/>
          </p:nvPr>
        </p:nvSpPr>
        <p:spPr>
          <a:xfrm>
            <a:off x="457200" y="609600"/>
            <a:ext cx="8229600" cy="1066800"/>
          </a:xfrm>
        </p:spPr>
        <p:txBody>
          <a:bodyPr>
            <a:normAutofit/>
          </a:bodyPr>
          <a:lstStyle/>
          <a:p>
            <a:pPr algn="ctr"/>
            <a:r>
              <a:rPr lang="en-US" b="1" dirty="0" smtClean="0"/>
              <a:t>Job order costing </a:t>
            </a:r>
            <a:br>
              <a:rPr lang="en-US" b="1" dirty="0" smtClean="0"/>
            </a:br>
            <a:r>
              <a:rPr lang="id-ID" sz="2400" b="1" dirty="0" smtClean="0"/>
              <a:t>Contoh Komprehensif</a:t>
            </a:r>
            <a:endParaRPr lang="en-US" sz="2400" dirty="0"/>
          </a:p>
        </p:txBody>
      </p:sp>
      <p:graphicFrame>
        <p:nvGraphicFramePr>
          <p:cNvPr id="4" name="Table 3"/>
          <p:cNvGraphicFramePr>
            <a:graphicFrameLocks noGrp="1"/>
          </p:cNvGraphicFramePr>
          <p:nvPr/>
        </p:nvGraphicFramePr>
        <p:xfrm>
          <a:off x="685801" y="2438400"/>
          <a:ext cx="8041638" cy="3943574"/>
        </p:xfrm>
        <a:graphic>
          <a:graphicData uri="http://schemas.openxmlformats.org/drawingml/2006/table">
            <a:tbl>
              <a:tblPr firstRow="1" bandRow="1">
                <a:tableStyleId>{5C22544A-7EE6-4342-B048-85BDC9FD1C3A}</a:tableStyleId>
              </a:tblPr>
              <a:tblGrid>
                <a:gridCol w="1066799"/>
                <a:gridCol w="762000"/>
                <a:gridCol w="435429"/>
                <a:gridCol w="1132114"/>
                <a:gridCol w="794657"/>
                <a:gridCol w="337457"/>
                <a:gridCol w="195943"/>
                <a:gridCol w="116840"/>
                <a:gridCol w="140063"/>
                <a:gridCol w="796108"/>
                <a:gridCol w="1132114"/>
                <a:gridCol w="1132114"/>
              </a:tblGrid>
              <a:tr h="433087">
                <a:tc gridSpan="3">
                  <a:txBody>
                    <a:bodyPr/>
                    <a:lstStyle/>
                    <a:p>
                      <a:pPr marL="0" marR="0" algn="ctr">
                        <a:lnSpc>
                          <a:spcPct val="115000"/>
                        </a:lnSpc>
                        <a:spcBef>
                          <a:spcPts val="0"/>
                        </a:spcBef>
                        <a:spcAft>
                          <a:spcPts val="0"/>
                        </a:spcAft>
                      </a:pPr>
                      <a:r>
                        <a:rPr lang="en-US" sz="2000" dirty="0">
                          <a:solidFill>
                            <a:schemeClr val="bg1"/>
                          </a:solidFill>
                          <a:latin typeface="Cooper Black"/>
                          <a:ea typeface="Calibri"/>
                          <a:cs typeface="Times New Roman"/>
                        </a:rPr>
                        <a:t>CLOTING</a:t>
                      </a:r>
                      <a:r>
                        <a:rPr lang="id-ID" sz="2000" dirty="0">
                          <a:solidFill>
                            <a:schemeClr val="bg1"/>
                          </a:solidFill>
                          <a:latin typeface="Cooper Black"/>
                          <a:ea typeface="Calibri"/>
                          <a:cs typeface="Times New Roman"/>
                        </a:rPr>
                        <a:t> Inc.</a:t>
                      </a:r>
                      <a:endParaRPr lang="en-US" sz="2000" dirty="0">
                        <a:solidFill>
                          <a:schemeClr val="bg1"/>
                        </a:solidFill>
                        <a:latin typeface="Calibri"/>
                        <a:ea typeface="Calibri"/>
                        <a:cs typeface="Times New Roman"/>
                      </a:endParaRPr>
                    </a:p>
                  </a:txBody>
                  <a:tcPr marL="68580" marR="68580" marT="0" marB="0" anchor="b"/>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nchor="b"/>
                </a:tc>
                <a:tc hMerge="1">
                  <a:txBody>
                    <a:bodyPr/>
                    <a:lstStyle/>
                    <a:p>
                      <a:endParaRPr lang="en-US"/>
                    </a:p>
                  </a:txBody>
                  <a:tcPr/>
                </a:tc>
                <a:tc>
                  <a:txBody>
                    <a:bodyPr/>
                    <a:lstStyle/>
                    <a:p>
                      <a:pPr>
                        <a:lnSpc>
                          <a:spcPct val="115000"/>
                        </a:lnSpc>
                      </a:pPr>
                      <a:endParaRPr lang="en-US" sz="1100" dirty="0">
                        <a:solidFill>
                          <a:schemeClr val="bg1"/>
                        </a:solidFill>
                        <a:latin typeface="Calibri"/>
                        <a:ea typeface="Times New Roman"/>
                        <a:cs typeface="Times New Roman"/>
                      </a:endParaRPr>
                    </a:p>
                  </a:txBody>
                  <a:tcPr marL="68580" marR="68580" marT="0" marB="0" anchor="b"/>
                </a:tc>
                <a:tc gridSpan="2">
                  <a:txBody>
                    <a:bodyPr/>
                    <a:lstStyle/>
                    <a:p>
                      <a:pPr>
                        <a:lnSpc>
                          <a:spcPct val="115000"/>
                        </a:lnSpc>
                      </a:pPr>
                      <a:endParaRPr lang="en-US" sz="1100" dirty="0">
                        <a:solidFill>
                          <a:schemeClr val="bg1"/>
                        </a:solidFill>
                        <a:latin typeface="Calibri"/>
                        <a:ea typeface="Times New Roman"/>
                        <a:cs typeface="Times New Roman"/>
                      </a:endParaRPr>
                    </a:p>
                  </a:txBody>
                  <a:tcPr marL="68580" marR="68580" marT="0" marB="0" anchor="b"/>
                </a:tc>
                <a:tc hMerge="1">
                  <a:txBody>
                    <a:bodyPr/>
                    <a:lstStyle/>
                    <a:p>
                      <a:endParaRPr lang="en-US"/>
                    </a:p>
                  </a:txBody>
                  <a:tcPr/>
                </a:tc>
                <a:tc gridSpan="5">
                  <a:txBody>
                    <a:bodyPr/>
                    <a:lstStyle/>
                    <a:p>
                      <a:pPr marL="0" marR="0" algn="ctr">
                        <a:lnSpc>
                          <a:spcPct val="115000"/>
                        </a:lnSpc>
                        <a:spcBef>
                          <a:spcPts val="0"/>
                        </a:spcBef>
                        <a:spcAft>
                          <a:spcPts val="0"/>
                        </a:spcAft>
                      </a:pPr>
                      <a:r>
                        <a:rPr lang="id-ID" sz="800" b="1" dirty="0">
                          <a:solidFill>
                            <a:schemeClr val="bg1"/>
                          </a:solidFill>
                          <a:latin typeface="Calibri"/>
                          <a:ea typeface="Calibri"/>
                          <a:cs typeface="Calibri"/>
                        </a:rPr>
                        <a:t> </a:t>
                      </a:r>
                      <a:r>
                        <a:rPr lang="id-ID" sz="1600" b="1" dirty="0">
                          <a:solidFill>
                            <a:schemeClr val="bg1"/>
                          </a:solidFill>
                          <a:latin typeface="Calibri"/>
                          <a:ea typeface="Calibri"/>
                          <a:cs typeface="Calibri"/>
                        </a:rPr>
                        <a:t>Pesanan No</a:t>
                      </a:r>
                      <a:r>
                        <a:rPr lang="id-ID" sz="1600" dirty="0">
                          <a:solidFill>
                            <a:schemeClr val="bg1"/>
                          </a:solidFill>
                          <a:latin typeface="Calibri"/>
                          <a:ea typeface="Calibri"/>
                          <a:cs typeface="Calibri"/>
                        </a:rPr>
                        <a:t>. </a:t>
                      </a:r>
                      <a:r>
                        <a:rPr lang="id-ID" sz="2800" b="1" dirty="0" smtClean="0">
                          <a:solidFill>
                            <a:schemeClr val="bg1"/>
                          </a:solidFill>
                          <a:latin typeface="Calibri"/>
                          <a:ea typeface="Calibri"/>
                          <a:cs typeface="Calibri"/>
                        </a:rPr>
                        <a:t>62</a:t>
                      </a:r>
                      <a:r>
                        <a:rPr lang="en-US" sz="2800" b="1" dirty="0" smtClean="0">
                          <a:solidFill>
                            <a:schemeClr val="bg1"/>
                          </a:solidFill>
                          <a:latin typeface="Calibri"/>
                          <a:ea typeface="Calibri"/>
                          <a:cs typeface="Calibri"/>
                        </a:rPr>
                        <a:t>3</a:t>
                      </a:r>
                      <a:endParaRPr lang="en-US" sz="1100" dirty="0">
                        <a:solidFill>
                          <a:schemeClr val="bg1"/>
                        </a:solidFill>
                        <a:latin typeface="Calibri"/>
                        <a:ea typeface="Calibri"/>
                        <a:cs typeface="Times New Roman"/>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nSpc>
                          <a:spcPct val="115000"/>
                        </a:lnSpc>
                      </a:pPr>
                      <a:endParaRPr lang="en-US" sz="1100"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endParaRPr lang="en-US" sz="1100" dirty="0">
                        <a:solidFill>
                          <a:schemeClr val="bg1"/>
                        </a:solidFill>
                        <a:latin typeface="Calibri"/>
                        <a:ea typeface="Calibri"/>
                        <a:cs typeface="Times New Roman"/>
                      </a:endParaRPr>
                    </a:p>
                  </a:txBody>
                  <a:tcPr marL="68580" marR="68580" marT="0" marB="0" anchor="b"/>
                </a:tc>
              </a:tr>
              <a:tr h="342945">
                <a:tc gridSpan="12">
                  <a:txBody>
                    <a:bodyPr/>
                    <a:lstStyle/>
                    <a:p>
                      <a:pPr algn="ctr"/>
                      <a:r>
                        <a:rPr kumimoji="0" lang="en-US" sz="1800" b="1" kern="1200" dirty="0" smtClean="0">
                          <a:solidFill>
                            <a:schemeClr val="dk1"/>
                          </a:solidFill>
                          <a:latin typeface="+mn-lt"/>
                          <a:ea typeface="+mn-ea"/>
                          <a:cs typeface="+mn-cs"/>
                        </a:rPr>
                        <a:t>TENAGA KERJA</a:t>
                      </a:r>
                      <a:r>
                        <a:rPr kumimoji="0" lang="id-ID" sz="1800" b="1" kern="1200" dirty="0" smtClean="0">
                          <a:solidFill>
                            <a:schemeClr val="dk1"/>
                          </a:solidFill>
                          <a:latin typeface="+mn-lt"/>
                          <a:ea typeface="+mn-ea"/>
                          <a:cs typeface="+mn-cs"/>
                        </a:rPr>
                        <a:t> LANGSUNG</a:t>
                      </a:r>
                      <a:endParaRPr lang="en-US" dirty="0"/>
                    </a:p>
                  </a:txBody>
                  <a:tcPr>
                    <a:solidFill>
                      <a:schemeClr val="accent3">
                        <a:lumMod val="20000"/>
                        <a:lumOff val="80000"/>
                      </a:schemeClr>
                    </a:solidFill>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r>
              <a:tr h="510368">
                <a:tc>
                  <a:txBody>
                    <a:bodyPr/>
                    <a:lstStyle/>
                    <a:p>
                      <a:pPr marL="0" marR="0" algn="ctr">
                        <a:lnSpc>
                          <a:spcPct val="115000"/>
                        </a:lnSpc>
                        <a:spcBef>
                          <a:spcPts val="0"/>
                        </a:spcBef>
                        <a:spcAft>
                          <a:spcPts val="0"/>
                        </a:spcAft>
                      </a:pPr>
                      <a:r>
                        <a:rPr lang="id-ID" sz="1600" b="1" dirty="0">
                          <a:solidFill>
                            <a:srgbClr val="000000"/>
                          </a:solidFill>
                          <a:latin typeface="Calibri"/>
                          <a:ea typeface="Calibri"/>
                          <a:cs typeface="Calibri"/>
                        </a:rPr>
                        <a:t>Tgl.</a:t>
                      </a:r>
                      <a:endParaRPr lang="en-US" sz="2800" dirty="0">
                        <a:latin typeface="Calibri"/>
                        <a:ea typeface="Calibri"/>
                        <a:cs typeface="Times New Roman"/>
                      </a:endParaRPr>
                    </a:p>
                  </a:txBody>
                  <a:tcPr marL="68580" marR="68580" marT="0" marB="0" anchor="b">
                    <a:solidFill>
                      <a:srgbClr val="00B0F0"/>
                    </a:solidFill>
                  </a:tcPr>
                </a:tc>
                <a:tc gridSpan="2">
                  <a:txBody>
                    <a:bodyPr/>
                    <a:lstStyle/>
                    <a:p>
                      <a:pPr marL="0" marR="0" algn="ctr">
                        <a:lnSpc>
                          <a:spcPct val="115000"/>
                        </a:lnSpc>
                        <a:spcBef>
                          <a:spcPts val="0"/>
                        </a:spcBef>
                        <a:spcAft>
                          <a:spcPts val="0"/>
                        </a:spcAft>
                      </a:pPr>
                      <a:r>
                        <a:rPr lang="id-ID" sz="1600" b="1" dirty="0">
                          <a:solidFill>
                            <a:srgbClr val="000000"/>
                          </a:solidFill>
                          <a:latin typeface="Calibri"/>
                          <a:ea typeface="Calibri"/>
                          <a:cs typeface="Calibri"/>
                        </a:rPr>
                        <a:t>No. Bukti</a:t>
                      </a:r>
                      <a:endParaRPr lang="en-US" sz="2800" dirty="0">
                        <a:latin typeface="Calibri"/>
                        <a:ea typeface="Calibri"/>
                        <a:cs typeface="Times New Roman"/>
                      </a:endParaRPr>
                    </a:p>
                  </a:txBody>
                  <a:tcPr marL="68580" marR="68580" marT="0" marB="0" anchor="b">
                    <a:solidFill>
                      <a:srgbClr val="00B0F0"/>
                    </a:solidFill>
                  </a:tcPr>
                </a:tc>
                <a:tc hMerge="1">
                  <a:txBody>
                    <a:bodyPr/>
                    <a:lstStyle/>
                    <a:p>
                      <a:pPr marL="0" marR="0" algn="ctr">
                        <a:lnSpc>
                          <a:spcPct val="115000"/>
                        </a:lnSpc>
                        <a:spcBef>
                          <a:spcPts val="0"/>
                        </a:spcBef>
                        <a:spcAft>
                          <a:spcPts val="0"/>
                        </a:spcAft>
                      </a:pPr>
                      <a:endParaRPr lang="en-US" sz="2800" dirty="0">
                        <a:latin typeface="Calibri"/>
                        <a:ea typeface="Calibri"/>
                        <a:cs typeface="Times New Roman"/>
                      </a:endParaRPr>
                    </a:p>
                  </a:txBody>
                  <a:tcPr marL="68580" marR="68580" marT="0" marB="0" anchor="b"/>
                </a:tc>
                <a:tc gridSpan="4">
                  <a:txBody>
                    <a:bodyPr/>
                    <a:lstStyle/>
                    <a:p>
                      <a:pPr marL="0" marR="0" algn="ctr">
                        <a:lnSpc>
                          <a:spcPct val="115000"/>
                        </a:lnSpc>
                        <a:spcBef>
                          <a:spcPts val="0"/>
                        </a:spcBef>
                        <a:spcAft>
                          <a:spcPts val="0"/>
                        </a:spcAft>
                      </a:pPr>
                      <a:r>
                        <a:rPr lang="id-ID" sz="1600" b="1" dirty="0">
                          <a:solidFill>
                            <a:srgbClr val="000000"/>
                          </a:solidFill>
                          <a:latin typeface="Calibri"/>
                          <a:ea typeface="Calibri"/>
                          <a:cs typeface="Calibri"/>
                        </a:rPr>
                        <a:t>Keterangan </a:t>
                      </a:r>
                      <a:endParaRPr lang="en-US" sz="2800" dirty="0">
                        <a:latin typeface="Calibri"/>
                        <a:ea typeface="Calibri"/>
                        <a:cs typeface="Times New Roman"/>
                      </a:endParaRPr>
                    </a:p>
                  </a:txBody>
                  <a:tcPr marL="68580" marR="68580" marT="0" marB="0" anchor="b">
                    <a:solidFill>
                      <a:srgbClr val="00B0F0"/>
                    </a:solidFill>
                  </a:tcPr>
                </a:tc>
                <a:tc hMerge="1">
                  <a:txBody>
                    <a:bodyPr/>
                    <a:lstStyle/>
                    <a:p>
                      <a:pPr marL="0" marR="0" algn="ctr">
                        <a:lnSpc>
                          <a:spcPct val="115000"/>
                        </a:lnSpc>
                        <a:spcBef>
                          <a:spcPts val="0"/>
                        </a:spcBef>
                        <a:spcAft>
                          <a:spcPts val="0"/>
                        </a:spcAft>
                      </a:pPr>
                      <a:endParaRPr lang="en-US" sz="3600" dirty="0">
                        <a:latin typeface="Calibri"/>
                        <a:ea typeface="Calibri"/>
                        <a:cs typeface="Times New Roman"/>
                      </a:endParaRPr>
                    </a:p>
                  </a:txBody>
                  <a:tcPr/>
                </a:tc>
                <a:tc hMerge="1">
                  <a:txBody>
                    <a:bodyPr/>
                    <a:lstStyle/>
                    <a:p>
                      <a:pPr marL="0" marR="0" algn="ctr">
                        <a:lnSpc>
                          <a:spcPct val="115000"/>
                        </a:lnSpc>
                        <a:spcBef>
                          <a:spcPts val="0"/>
                        </a:spcBef>
                        <a:spcAft>
                          <a:spcPts val="0"/>
                        </a:spcAft>
                      </a:pPr>
                      <a:endParaRPr lang="en-US" sz="3600" dirty="0">
                        <a:latin typeface="Calibri"/>
                        <a:ea typeface="Calibri"/>
                        <a:cs typeface="Times New Roman"/>
                      </a:endParaRPr>
                    </a:p>
                  </a:txBody>
                  <a:tcPr/>
                </a:tc>
                <a:tc hMerge="1">
                  <a:txBody>
                    <a:bodyPr/>
                    <a:lstStyle/>
                    <a:p>
                      <a:pPr marL="0" marR="0" algn="ctr">
                        <a:lnSpc>
                          <a:spcPct val="115000"/>
                        </a:lnSpc>
                        <a:spcBef>
                          <a:spcPts val="0"/>
                        </a:spcBef>
                        <a:spcAft>
                          <a:spcPts val="0"/>
                        </a:spcAft>
                      </a:pPr>
                      <a:endParaRPr lang="en-US" sz="3600" dirty="0">
                        <a:latin typeface="Calibri"/>
                        <a:ea typeface="Calibri"/>
                        <a:cs typeface="Times New Roman"/>
                      </a:endParaRPr>
                    </a:p>
                  </a:txBody>
                  <a:tcPr/>
                </a:tc>
                <a:tc gridSpan="3">
                  <a:txBody>
                    <a:bodyPr/>
                    <a:lstStyle/>
                    <a:p>
                      <a:pPr marL="0" marR="0" algn="ctr">
                        <a:lnSpc>
                          <a:spcPct val="115000"/>
                        </a:lnSpc>
                        <a:spcBef>
                          <a:spcPts val="0"/>
                        </a:spcBef>
                        <a:spcAft>
                          <a:spcPts val="0"/>
                        </a:spcAft>
                      </a:pPr>
                      <a:r>
                        <a:rPr lang="id-ID" sz="2000" b="1" dirty="0">
                          <a:solidFill>
                            <a:srgbClr val="000000"/>
                          </a:solidFill>
                          <a:latin typeface="Calibri"/>
                          <a:ea typeface="Calibri"/>
                          <a:cs typeface="Calibri"/>
                        </a:rPr>
                        <a:t>Satuan</a:t>
                      </a:r>
                      <a:endParaRPr lang="en-US" sz="3600" dirty="0">
                        <a:latin typeface="Calibri"/>
                        <a:ea typeface="Calibri"/>
                        <a:cs typeface="Times New Roman"/>
                      </a:endParaRPr>
                    </a:p>
                  </a:txBody>
                  <a:tcPr>
                    <a:solidFill>
                      <a:srgbClr val="00B0F0"/>
                    </a:solidFill>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id-ID" sz="2000" b="1" dirty="0">
                          <a:solidFill>
                            <a:srgbClr val="000000"/>
                          </a:solidFill>
                          <a:latin typeface="Calibri"/>
                          <a:ea typeface="Calibri"/>
                          <a:cs typeface="Calibri"/>
                        </a:rPr>
                        <a:t>Biaya</a:t>
                      </a:r>
                      <a:endParaRPr lang="en-US" sz="3600" dirty="0">
                        <a:latin typeface="Calibri"/>
                        <a:ea typeface="Calibri"/>
                        <a:cs typeface="Times New Roman"/>
                      </a:endParaRPr>
                    </a:p>
                  </a:txBody>
                  <a:tcPr marL="68580" marR="68580" marT="0" marB="0" anchor="b">
                    <a:solidFill>
                      <a:srgbClr val="00B0F0"/>
                    </a:solidFill>
                  </a:tcPr>
                </a:tc>
                <a:tc>
                  <a:txBody>
                    <a:bodyPr/>
                    <a:lstStyle/>
                    <a:p>
                      <a:pPr marL="0" marR="0" algn="ctr">
                        <a:lnSpc>
                          <a:spcPct val="115000"/>
                        </a:lnSpc>
                        <a:spcBef>
                          <a:spcPts val="0"/>
                        </a:spcBef>
                        <a:spcAft>
                          <a:spcPts val="0"/>
                        </a:spcAft>
                      </a:pPr>
                      <a:r>
                        <a:rPr lang="id-ID" sz="2000" b="1" dirty="0">
                          <a:solidFill>
                            <a:srgbClr val="000000"/>
                          </a:solidFill>
                          <a:latin typeface="Calibri"/>
                          <a:ea typeface="Calibri"/>
                          <a:cs typeface="Calibri"/>
                        </a:rPr>
                        <a:t>Jumlah</a:t>
                      </a:r>
                      <a:endParaRPr lang="en-US" sz="3600" dirty="0">
                        <a:latin typeface="Calibri"/>
                        <a:ea typeface="Calibri"/>
                        <a:cs typeface="Times New Roman"/>
                      </a:endParaRPr>
                    </a:p>
                  </a:txBody>
                  <a:tcPr marL="68580" marR="68580" marT="0" marB="0" anchor="b">
                    <a:solidFill>
                      <a:srgbClr val="00B0F0"/>
                    </a:solidFill>
                  </a:tcPr>
                </a:tc>
              </a:tr>
              <a:tr h="371226">
                <a:tc>
                  <a:txBody>
                    <a:bodyPr/>
                    <a:lstStyle/>
                    <a:p>
                      <a:r>
                        <a:rPr kumimoji="0" lang="id-ID" sz="1200" kern="1200" dirty="0" smtClean="0">
                          <a:solidFill>
                            <a:schemeClr val="dk1"/>
                          </a:solidFill>
                          <a:latin typeface="+mn-lt"/>
                          <a:ea typeface="+mn-ea"/>
                          <a:cs typeface="+mn-cs"/>
                        </a:rPr>
                        <a:t>01/03/2009</a:t>
                      </a:r>
                      <a:endParaRPr lang="en-US" dirty="0"/>
                    </a:p>
                  </a:txBody>
                  <a:tcPr>
                    <a:solidFill>
                      <a:schemeClr val="bg1"/>
                    </a:solidFill>
                  </a:tcPr>
                </a:tc>
                <a:tc gridSpan="2">
                  <a:txBody>
                    <a:bodyPr/>
                    <a:lstStyle/>
                    <a:p>
                      <a:endParaRPr lang="en-US" dirty="0"/>
                    </a:p>
                  </a:txBody>
                  <a:tcPr>
                    <a:solidFill>
                      <a:schemeClr val="bg1"/>
                    </a:solidFill>
                  </a:tcPr>
                </a:tc>
                <a:tc hMerge="1">
                  <a:txBody>
                    <a:bodyPr/>
                    <a:lstStyle/>
                    <a:p>
                      <a:pPr marL="0" marR="0">
                        <a:lnSpc>
                          <a:spcPct val="115000"/>
                        </a:lnSpc>
                        <a:spcBef>
                          <a:spcPts val="0"/>
                        </a:spcBef>
                        <a:spcAft>
                          <a:spcPts val="0"/>
                        </a:spcAft>
                      </a:pPr>
                      <a:endParaRPr lang="en-US" sz="2400" dirty="0">
                        <a:latin typeface="Calibri"/>
                        <a:ea typeface="Calibri"/>
                        <a:cs typeface="Times New Roman"/>
                      </a:endParaRPr>
                    </a:p>
                  </a:txBody>
                  <a:tcPr marL="68580" marR="68580" marT="0" marB="0" anchor="b"/>
                </a:tc>
                <a:tc gridSpan="4">
                  <a:txBody>
                    <a:bodyPr/>
                    <a:lstStyle/>
                    <a:p>
                      <a:pPr marL="0" marR="0">
                        <a:lnSpc>
                          <a:spcPct val="115000"/>
                        </a:lnSpc>
                        <a:spcBef>
                          <a:spcPts val="0"/>
                        </a:spcBef>
                        <a:spcAft>
                          <a:spcPts val="0"/>
                        </a:spcAft>
                      </a:pPr>
                      <a:r>
                        <a:rPr lang="id-ID" sz="1400" dirty="0">
                          <a:solidFill>
                            <a:srgbClr val="000000"/>
                          </a:solidFill>
                          <a:latin typeface="Arial Narrow"/>
                          <a:ea typeface="Calibri"/>
                          <a:cs typeface="Times New Roman"/>
                        </a:rPr>
                        <a:t>Saldo Awal</a:t>
                      </a:r>
                      <a:endParaRPr lang="en-US" sz="2400" dirty="0">
                        <a:latin typeface="Calibri"/>
                        <a:ea typeface="Calibri"/>
                        <a:cs typeface="Times New Roman"/>
                      </a:endParaRPr>
                    </a:p>
                  </a:txBody>
                  <a:tcPr marL="68580" marR="68580" marT="0" marB="0" anchor="b">
                    <a:solidFill>
                      <a:schemeClr val="bg1"/>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2">
                  <a:txBody>
                    <a:bodyPr/>
                    <a:lstStyle/>
                    <a:p>
                      <a:endParaRPr lang="en-US" dirty="0"/>
                    </a:p>
                  </a:txBody>
                  <a:tcPr>
                    <a:solidFill>
                      <a:schemeClr val="bg1"/>
                    </a:solidFill>
                  </a:tcPr>
                </a:tc>
                <a:tc hMerge="1">
                  <a:txBody>
                    <a:bodyPr/>
                    <a:lstStyle/>
                    <a:p>
                      <a:endParaRPr lang="en-US" dirty="0"/>
                    </a:p>
                  </a:txBody>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pPr marL="0" marR="0" algn="r">
                        <a:lnSpc>
                          <a:spcPct val="115000"/>
                        </a:lnSpc>
                        <a:spcBef>
                          <a:spcPts val="0"/>
                        </a:spcBef>
                        <a:spcAft>
                          <a:spcPts val="0"/>
                        </a:spcAft>
                      </a:pPr>
                      <a:r>
                        <a:rPr lang="id-ID" sz="2000" dirty="0">
                          <a:latin typeface="Calibri"/>
                          <a:ea typeface="Calibri"/>
                          <a:cs typeface="Calibri"/>
                        </a:rPr>
                        <a:t>1.350</a:t>
                      </a:r>
                      <a:endParaRPr lang="en-US" sz="3600" dirty="0">
                        <a:latin typeface="Calibri"/>
                        <a:ea typeface="Calibri"/>
                        <a:cs typeface="Times New Roman"/>
                      </a:endParaRPr>
                    </a:p>
                  </a:txBody>
                  <a:tcPr marL="68580" marR="68580" marT="0" marB="0">
                    <a:solidFill>
                      <a:schemeClr val="bg1"/>
                    </a:solidFill>
                  </a:tcPr>
                </a:tc>
              </a:tr>
              <a:tr h="371226">
                <a:tc>
                  <a:txBody>
                    <a:bodyPr/>
                    <a:lstStyle/>
                    <a:p>
                      <a:r>
                        <a:rPr lang="en-US" dirty="0" smtClean="0"/>
                        <a:t>f)</a:t>
                      </a:r>
                      <a:endParaRPr lang="en-US" dirty="0"/>
                    </a:p>
                  </a:txBody>
                  <a:tcPr>
                    <a:solidFill>
                      <a:schemeClr val="bg1"/>
                    </a:solidFill>
                  </a:tcPr>
                </a:tc>
                <a:tc gridSpan="2">
                  <a:txBody>
                    <a:bodyPr/>
                    <a:lstStyle/>
                    <a:p>
                      <a:endParaRPr lang="en-US" dirty="0"/>
                    </a:p>
                  </a:txBody>
                  <a:tcPr>
                    <a:solidFill>
                      <a:schemeClr val="bg1"/>
                    </a:solidFill>
                  </a:tcPr>
                </a:tc>
                <a:tc hMerge="1">
                  <a:txBody>
                    <a:bodyPr/>
                    <a:lstStyle/>
                    <a:p>
                      <a:pPr marL="0" marR="0">
                        <a:lnSpc>
                          <a:spcPct val="115000"/>
                        </a:lnSpc>
                        <a:spcBef>
                          <a:spcPts val="0"/>
                        </a:spcBef>
                        <a:spcAft>
                          <a:spcPts val="0"/>
                        </a:spcAft>
                      </a:pPr>
                      <a:endParaRPr lang="en-US" sz="2400" dirty="0">
                        <a:latin typeface="Calibri"/>
                        <a:ea typeface="Calibri"/>
                        <a:cs typeface="Times New Roman"/>
                      </a:endParaRPr>
                    </a:p>
                  </a:txBody>
                  <a:tcPr marL="68580" marR="68580" marT="0" marB="0" anchor="b"/>
                </a:tc>
                <a:tc gridSpan="4">
                  <a:txBody>
                    <a:bodyPr/>
                    <a:lstStyle/>
                    <a:p>
                      <a:pPr marL="0" marR="0">
                        <a:lnSpc>
                          <a:spcPct val="115000"/>
                        </a:lnSpc>
                        <a:spcBef>
                          <a:spcPts val="0"/>
                        </a:spcBef>
                        <a:spcAft>
                          <a:spcPts val="0"/>
                        </a:spcAft>
                      </a:pPr>
                      <a:r>
                        <a:rPr kumimoji="0" lang="id-ID" sz="1400" kern="1200" dirty="0" smtClean="0">
                          <a:solidFill>
                            <a:schemeClr val="dk1"/>
                          </a:solidFill>
                          <a:latin typeface="+mn-lt"/>
                          <a:ea typeface="+mn-ea"/>
                          <a:cs typeface="+mn-cs"/>
                        </a:rPr>
                        <a:t>Pembebanan gaji dan upah</a:t>
                      </a:r>
                      <a:r>
                        <a:rPr lang="id-ID" sz="1400" dirty="0" smtClean="0">
                          <a:solidFill>
                            <a:srgbClr val="000000"/>
                          </a:solidFill>
                          <a:latin typeface="Arial Narrow"/>
                          <a:ea typeface="Calibri"/>
                          <a:cs typeface="Times New Roman"/>
                        </a:rPr>
                        <a:t> </a:t>
                      </a:r>
                      <a:endParaRPr lang="en-US" sz="2400" dirty="0">
                        <a:latin typeface="Calibri"/>
                        <a:ea typeface="Calibri"/>
                        <a:cs typeface="Times New Roman"/>
                      </a:endParaRPr>
                    </a:p>
                  </a:txBody>
                  <a:tcPr marL="68580" marR="68580" marT="0" marB="0" anchor="b">
                    <a:solidFill>
                      <a:schemeClr val="bg1"/>
                    </a:solidFill>
                  </a:tcPr>
                </a:tc>
                <a:tc hMerge="1">
                  <a:txBody>
                    <a:bodyPr/>
                    <a:lstStyle/>
                    <a:p>
                      <a:endParaRPr lang="en-US"/>
                    </a:p>
                  </a:txBody>
                  <a:tcPr/>
                </a:tc>
                <a:tc hMerge="1">
                  <a:txBody>
                    <a:bodyPr/>
                    <a:lstStyle/>
                    <a:p>
                      <a:endParaRPr lang="en-US" dirty="0"/>
                    </a:p>
                  </a:txBody>
                  <a:tcPr/>
                </a:tc>
                <a:tc hMerge="1">
                  <a:txBody>
                    <a:bodyPr/>
                    <a:lstStyle/>
                    <a:p>
                      <a:endParaRPr lang="en-US" dirty="0"/>
                    </a:p>
                  </a:txBody>
                  <a:tcPr/>
                </a:tc>
                <a:tc gridSpan="2">
                  <a:txBody>
                    <a:bodyPr/>
                    <a:lstStyle/>
                    <a:p>
                      <a:endParaRPr lang="en-US" dirty="0"/>
                    </a:p>
                  </a:txBody>
                  <a:tcPr>
                    <a:solidFill>
                      <a:schemeClr val="bg1"/>
                    </a:solidFill>
                  </a:tcPr>
                </a:tc>
                <a:tc hMerge="1">
                  <a:txBody>
                    <a:bodyPr/>
                    <a:lstStyle/>
                    <a:p>
                      <a:endParaRPr lang="en-US"/>
                    </a:p>
                  </a:txBody>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pPr marL="0" marR="0" algn="r">
                        <a:lnSpc>
                          <a:spcPct val="115000"/>
                        </a:lnSpc>
                        <a:spcBef>
                          <a:spcPts val="0"/>
                        </a:spcBef>
                        <a:spcAft>
                          <a:spcPts val="0"/>
                        </a:spcAft>
                      </a:pPr>
                      <a:r>
                        <a:rPr lang="id-ID" sz="2000" dirty="0">
                          <a:latin typeface="Calibri"/>
                          <a:ea typeface="Calibri"/>
                          <a:cs typeface="Times New Roman"/>
                        </a:rPr>
                        <a:t>6.230</a:t>
                      </a:r>
                      <a:endParaRPr lang="en-US" sz="3600" dirty="0">
                        <a:latin typeface="Calibri"/>
                        <a:ea typeface="Calibri"/>
                        <a:cs typeface="Times New Roman"/>
                      </a:endParaRPr>
                    </a:p>
                  </a:txBody>
                  <a:tcPr marL="68580" marR="68580" marT="0" marB="0">
                    <a:solidFill>
                      <a:schemeClr val="bg1"/>
                    </a:solidFill>
                  </a:tcPr>
                </a:tc>
              </a:tr>
              <a:tr h="371226">
                <a:tc>
                  <a:txBody>
                    <a:bodyPr/>
                    <a:lstStyle/>
                    <a:p>
                      <a:endParaRPr lang="en-US" dirty="0"/>
                    </a:p>
                  </a:txBody>
                  <a:tcPr/>
                </a:tc>
                <a:tc gridSpan="2">
                  <a:txBody>
                    <a:bodyPr/>
                    <a:lstStyle/>
                    <a:p>
                      <a:endParaRPr lang="en-US" dirty="0"/>
                    </a:p>
                  </a:txBody>
                  <a:tcPr/>
                </a:tc>
                <a:tc hMerge="1">
                  <a:txBody>
                    <a:bodyPr/>
                    <a:lstStyle/>
                    <a:p>
                      <a:endParaRPr lang="en-US" dirty="0"/>
                    </a:p>
                  </a:txBody>
                  <a:tcPr/>
                </a:tc>
                <a:tc gridSpan="4">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gridSpan="2">
                  <a:txBody>
                    <a:bodyPr/>
                    <a:lstStyle/>
                    <a:p>
                      <a:endParaRPr lang="en-US"/>
                    </a:p>
                  </a:txBody>
                  <a:tcPr/>
                </a:tc>
                <a:tc hMerge="1">
                  <a:txBody>
                    <a:bodyPr/>
                    <a:lstStyle/>
                    <a:p>
                      <a:endParaRPr lang="en-US" dirty="0"/>
                    </a:p>
                  </a:txBody>
                  <a:tcPr/>
                </a:tc>
                <a:tc>
                  <a:txBody>
                    <a:bodyPr/>
                    <a:lstStyle/>
                    <a:p>
                      <a:endParaRPr lang="en-US"/>
                    </a:p>
                  </a:txBody>
                  <a:tcPr/>
                </a:tc>
                <a:tc>
                  <a:txBody>
                    <a:bodyPr/>
                    <a:lstStyle/>
                    <a:p>
                      <a:pPr algn="ctr"/>
                      <a:r>
                        <a:rPr lang="en-US" b="1" dirty="0" smtClean="0"/>
                        <a:t>Total</a:t>
                      </a:r>
                      <a:endParaRPr lang="en-US" b="1" dirty="0"/>
                    </a:p>
                  </a:txBody>
                  <a:tcPr/>
                </a:tc>
                <a:tc>
                  <a:txBody>
                    <a:bodyPr/>
                    <a:lstStyle/>
                    <a:p>
                      <a:pPr marL="0" marR="0" algn="r">
                        <a:lnSpc>
                          <a:spcPct val="115000"/>
                        </a:lnSpc>
                        <a:spcBef>
                          <a:spcPts val="0"/>
                        </a:spcBef>
                        <a:spcAft>
                          <a:spcPts val="0"/>
                        </a:spcAft>
                      </a:pPr>
                      <a:r>
                        <a:rPr lang="id-ID" sz="2000" b="1" dirty="0">
                          <a:solidFill>
                            <a:srgbClr val="000000"/>
                          </a:solidFill>
                          <a:latin typeface="Calibri"/>
                          <a:ea typeface="Calibri"/>
                          <a:cs typeface="Calibri"/>
                        </a:rPr>
                        <a:t>7.580</a:t>
                      </a:r>
                      <a:endParaRPr lang="en-US" sz="3600" dirty="0">
                        <a:latin typeface="Calibri"/>
                        <a:ea typeface="Calibri"/>
                        <a:cs typeface="Times New Roman"/>
                      </a:endParaRPr>
                    </a:p>
                  </a:txBody>
                  <a:tcPr marL="68580" marR="68580" marT="0" marB="0" anchor="b"/>
                </a:tc>
              </a:tr>
              <a:tr h="342945">
                <a:tc gridSpan="12">
                  <a:txBody>
                    <a:bodyPr/>
                    <a:lstStyle/>
                    <a:p>
                      <a:pPr algn="ctr"/>
                      <a:r>
                        <a:rPr kumimoji="0" lang="id-ID" sz="1800" b="1" kern="1200" dirty="0" smtClean="0">
                          <a:solidFill>
                            <a:schemeClr val="dk1"/>
                          </a:solidFill>
                          <a:latin typeface="+mn-lt"/>
                          <a:ea typeface="+mn-ea"/>
                          <a:cs typeface="+mn-cs"/>
                        </a:rPr>
                        <a:t>OVERHEAD PABRIK DIBEBANKAN</a:t>
                      </a:r>
                      <a:endParaRPr lang="en-US" dirty="0"/>
                    </a:p>
                  </a:txBody>
                  <a:tcPr>
                    <a:solidFill>
                      <a:schemeClr val="accent3">
                        <a:lumMod val="20000"/>
                        <a:lumOff val="80000"/>
                      </a:schemeClr>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b="1" dirty="0"/>
                    </a:p>
                  </a:txBody>
                  <a:tcPr/>
                </a:tc>
                <a:tc hMerge="1">
                  <a:txBody>
                    <a:bodyPr/>
                    <a:lstStyle/>
                    <a:p>
                      <a:pPr marL="0" marR="0" algn="r">
                        <a:lnSpc>
                          <a:spcPct val="115000"/>
                        </a:lnSpc>
                        <a:spcBef>
                          <a:spcPts val="0"/>
                        </a:spcBef>
                        <a:spcAft>
                          <a:spcPts val="0"/>
                        </a:spcAft>
                      </a:pPr>
                      <a:endParaRPr lang="en-US" sz="4000" dirty="0">
                        <a:latin typeface="Calibri"/>
                        <a:ea typeface="Calibri"/>
                        <a:cs typeface="Times New Roman"/>
                      </a:endParaRPr>
                    </a:p>
                  </a:txBody>
                  <a:tcPr marL="68580" marR="68580" marT="0" marB="0" anchor="b"/>
                </a:tc>
              </a:tr>
              <a:tr h="342945">
                <a:tc>
                  <a:txBody>
                    <a:bodyPr/>
                    <a:lstStyle/>
                    <a:p>
                      <a:r>
                        <a:rPr kumimoji="0" lang="id-ID" sz="1200" kern="1200" dirty="0" smtClean="0">
                          <a:solidFill>
                            <a:schemeClr val="dk1"/>
                          </a:solidFill>
                          <a:latin typeface="+mn-lt"/>
                          <a:ea typeface="+mn-ea"/>
                          <a:cs typeface="+mn-cs"/>
                        </a:rPr>
                        <a:t>01/03/2009</a:t>
                      </a:r>
                      <a:endParaRPr lang="en-US" dirty="0"/>
                    </a:p>
                  </a:txBody>
                  <a:tcPr>
                    <a:solidFill>
                      <a:schemeClr val="bg1"/>
                    </a:solidFill>
                  </a:tcPr>
                </a:tc>
                <a:tc>
                  <a:txBody>
                    <a:bodyPr/>
                    <a:lstStyle/>
                    <a:p>
                      <a:endParaRPr lang="en-US" dirty="0"/>
                    </a:p>
                  </a:txBody>
                  <a:tcPr>
                    <a:solidFill>
                      <a:schemeClr val="bg1"/>
                    </a:solidFill>
                  </a:tcPr>
                </a:tc>
                <a:tc gridSpan="3">
                  <a:txBody>
                    <a:bodyPr/>
                    <a:lstStyle/>
                    <a:p>
                      <a:pPr marL="0" marR="0">
                        <a:lnSpc>
                          <a:spcPct val="115000"/>
                        </a:lnSpc>
                        <a:spcBef>
                          <a:spcPts val="0"/>
                        </a:spcBef>
                        <a:spcAft>
                          <a:spcPts val="0"/>
                        </a:spcAft>
                      </a:pPr>
                      <a:r>
                        <a:rPr lang="id-ID" sz="1400" dirty="0">
                          <a:solidFill>
                            <a:srgbClr val="000000"/>
                          </a:solidFill>
                          <a:latin typeface="Arial Narrow"/>
                          <a:ea typeface="Calibri"/>
                          <a:cs typeface="Times New Roman"/>
                        </a:rPr>
                        <a:t>Saldo Awal</a:t>
                      </a:r>
                      <a:endParaRPr lang="en-US" sz="2400" dirty="0">
                        <a:latin typeface="Calibri"/>
                        <a:ea typeface="Calibri"/>
                        <a:cs typeface="Times New Roman"/>
                      </a:endParaRPr>
                    </a:p>
                  </a:txBody>
                  <a:tcPr marL="68580" marR="68580" marT="0" marB="0" anchor="b">
                    <a:solidFill>
                      <a:schemeClr val="bg1"/>
                    </a:solidFill>
                  </a:tcPr>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nchor="b"/>
                </a:tc>
                <a:tc hMerge="1">
                  <a:txBody>
                    <a:bodyPr/>
                    <a:lstStyle/>
                    <a:p>
                      <a:endParaRPr lang="en-US" dirty="0"/>
                    </a:p>
                  </a:txBody>
                  <a:tcPr/>
                </a:tc>
                <a:tc gridSpan="3">
                  <a:txBody>
                    <a:bodyPr/>
                    <a:lstStyle/>
                    <a:p>
                      <a:endParaRPr lang="en-US" dirty="0"/>
                    </a:p>
                  </a:txBody>
                  <a:tcPr>
                    <a:solidFill>
                      <a:schemeClr val="bg1"/>
                    </a:solidFill>
                  </a:tcPr>
                </a:tc>
                <a:tc hMerge="1">
                  <a:txBody>
                    <a:bodyPr/>
                    <a:lstStyle/>
                    <a:p>
                      <a:endParaRPr lang="en-US"/>
                    </a:p>
                  </a:txBody>
                  <a:tcPr/>
                </a:tc>
                <a:tc hMerge="1">
                  <a:txBody>
                    <a:bodyPr/>
                    <a:lstStyle/>
                    <a:p>
                      <a:endParaRPr lang="en-US"/>
                    </a:p>
                  </a:txBody>
                  <a:tcPr/>
                </a:tc>
                <a:tc gridSpan="2">
                  <a:txBody>
                    <a:bodyPr/>
                    <a:lstStyle/>
                    <a:p>
                      <a:endParaRPr lang="en-US" dirty="0"/>
                    </a:p>
                  </a:txBody>
                  <a:tcPr>
                    <a:solidFill>
                      <a:schemeClr val="bg1"/>
                    </a:solidFill>
                  </a:tcPr>
                </a:tc>
                <a:tc hMerge="1">
                  <a:txBody>
                    <a:bodyPr/>
                    <a:lstStyle/>
                    <a:p>
                      <a:endParaRPr lang="en-US"/>
                    </a:p>
                  </a:txBody>
                  <a:tcPr/>
                </a:tc>
                <a:tc>
                  <a:txBody>
                    <a:bodyPr/>
                    <a:lstStyle/>
                    <a:p>
                      <a:endParaRPr lang="en-US" dirty="0"/>
                    </a:p>
                  </a:txBody>
                  <a:tcPr>
                    <a:solidFill>
                      <a:schemeClr val="bg1"/>
                    </a:solidFill>
                  </a:tcPr>
                </a:tc>
                <a:tc>
                  <a:txBody>
                    <a:bodyPr/>
                    <a:lstStyle/>
                    <a:p>
                      <a:pPr marL="0" marR="0" algn="r">
                        <a:lnSpc>
                          <a:spcPct val="115000"/>
                        </a:lnSpc>
                        <a:spcBef>
                          <a:spcPts val="0"/>
                        </a:spcBef>
                        <a:spcAft>
                          <a:spcPts val="0"/>
                        </a:spcAft>
                      </a:pPr>
                      <a:r>
                        <a:rPr lang="id-ID" sz="2000" dirty="0">
                          <a:latin typeface="Calibri"/>
                          <a:ea typeface="Calibri"/>
                          <a:cs typeface="Calibri"/>
                        </a:rPr>
                        <a:t>1.080</a:t>
                      </a:r>
                      <a:endParaRPr lang="en-US" sz="3600" dirty="0">
                        <a:latin typeface="Calibri"/>
                        <a:ea typeface="Calibri"/>
                        <a:cs typeface="Times New Roman"/>
                      </a:endParaRPr>
                    </a:p>
                  </a:txBody>
                  <a:tcPr marL="68580" marR="68580" marT="0" marB="0">
                    <a:solidFill>
                      <a:schemeClr val="bg1"/>
                    </a:solidFill>
                  </a:tcPr>
                </a:tc>
              </a:tr>
              <a:tr h="342945">
                <a:tc>
                  <a:txBody>
                    <a:bodyPr/>
                    <a:lstStyle/>
                    <a:p>
                      <a:r>
                        <a:rPr lang="en-US" dirty="0" smtClean="0"/>
                        <a:t>h)</a:t>
                      </a:r>
                      <a:endParaRPr lang="en-US" dirty="0"/>
                    </a:p>
                  </a:txBody>
                  <a:tcPr>
                    <a:solidFill>
                      <a:schemeClr val="bg1"/>
                    </a:solidFill>
                  </a:tcPr>
                </a:tc>
                <a:tc>
                  <a:txBody>
                    <a:bodyPr/>
                    <a:lstStyle/>
                    <a:p>
                      <a:endParaRPr lang="en-US" dirty="0"/>
                    </a:p>
                  </a:txBody>
                  <a:tcPr>
                    <a:solidFill>
                      <a:schemeClr val="bg1"/>
                    </a:solidFill>
                  </a:tcPr>
                </a:tc>
                <a:tc gridSpan="3">
                  <a:txBody>
                    <a:bodyPr/>
                    <a:lstStyle/>
                    <a:p>
                      <a:r>
                        <a:rPr kumimoji="0" lang="id-ID" sz="1100" kern="1200" dirty="0" smtClean="0">
                          <a:solidFill>
                            <a:schemeClr val="dk1"/>
                          </a:solidFill>
                          <a:latin typeface="+mn-lt"/>
                          <a:ea typeface="+mn-ea"/>
                          <a:cs typeface="+mn-cs"/>
                        </a:rPr>
                        <a:t>Pembebanan BOP 80% dari TKL</a:t>
                      </a:r>
                      <a:endParaRPr lang="en-US" dirty="0"/>
                    </a:p>
                  </a:txBody>
                  <a:tcPr>
                    <a:solidFill>
                      <a:schemeClr val="bg1"/>
                    </a:solidFill>
                  </a:tcPr>
                </a:tc>
                <a:tc hMerge="1">
                  <a:txBody>
                    <a:bodyPr/>
                    <a:lstStyle/>
                    <a:p>
                      <a:endParaRPr lang="en-US"/>
                    </a:p>
                  </a:txBody>
                  <a:tcPr/>
                </a:tc>
                <a:tc hMerge="1">
                  <a:txBody>
                    <a:bodyPr/>
                    <a:lstStyle/>
                    <a:p>
                      <a:endParaRPr lang="en-US"/>
                    </a:p>
                  </a:txBody>
                  <a:tcPr/>
                </a:tc>
                <a:tc gridSpan="3">
                  <a:txBody>
                    <a:bodyPr/>
                    <a:lstStyle/>
                    <a:p>
                      <a:endParaRPr lang="en-US" dirty="0"/>
                    </a:p>
                  </a:txBody>
                  <a:tcPr>
                    <a:solidFill>
                      <a:schemeClr val="bg1"/>
                    </a:solidFill>
                  </a:tcPr>
                </a:tc>
                <a:tc hMerge="1">
                  <a:txBody>
                    <a:bodyPr/>
                    <a:lstStyle/>
                    <a:p>
                      <a:endParaRPr lang="en-US" dirty="0"/>
                    </a:p>
                  </a:txBody>
                  <a:tcPr/>
                </a:tc>
                <a:tc hMerge="1">
                  <a:txBody>
                    <a:bodyPr/>
                    <a:lstStyle/>
                    <a:p>
                      <a:endParaRPr lang="en-US"/>
                    </a:p>
                  </a:txBody>
                  <a:tcPr/>
                </a:tc>
                <a:tc gridSpan="2">
                  <a:txBody>
                    <a:bodyPr/>
                    <a:lstStyle/>
                    <a:p>
                      <a:endParaRPr lang="en-US" dirty="0"/>
                    </a:p>
                  </a:txBody>
                  <a:tcPr>
                    <a:solidFill>
                      <a:schemeClr val="bg1"/>
                    </a:solidFill>
                  </a:tcPr>
                </a:tc>
                <a:tc hMerge="1">
                  <a:txBody>
                    <a:bodyPr/>
                    <a:lstStyle/>
                    <a:p>
                      <a:endParaRPr lang="en-US"/>
                    </a:p>
                  </a:txBody>
                  <a:tcPr/>
                </a:tc>
                <a:tc>
                  <a:txBody>
                    <a:bodyPr/>
                    <a:lstStyle/>
                    <a:p>
                      <a:endParaRPr lang="en-US" dirty="0"/>
                    </a:p>
                  </a:txBody>
                  <a:tcPr>
                    <a:solidFill>
                      <a:schemeClr val="bg1"/>
                    </a:solidFill>
                  </a:tcPr>
                </a:tc>
                <a:tc>
                  <a:txBody>
                    <a:bodyPr/>
                    <a:lstStyle/>
                    <a:p>
                      <a:pPr marL="0" marR="0" algn="r">
                        <a:lnSpc>
                          <a:spcPct val="115000"/>
                        </a:lnSpc>
                        <a:spcBef>
                          <a:spcPts val="0"/>
                        </a:spcBef>
                        <a:spcAft>
                          <a:spcPts val="0"/>
                        </a:spcAft>
                      </a:pPr>
                      <a:r>
                        <a:rPr lang="id-ID" sz="2000" dirty="0">
                          <a:solidFill>
                            <a:srgbClr val="000000"/>
                          </a:solidFill>
                          <a:latin typeface="Calibri"/>
                          <a:ea typeface="Calibri"/>
                          <a:cs typeface="Calibri"/>
                        </a:rPr>
                        <a:t>4.984</a:t>
                      </a:r>
                      <a:endParaRPr lang="en-US" sz="3600" dirty="0">
                        <a:latin typeface="Calibri"/>
                        <a:ea typeface="Calibri"/>
                        <a:cs typeface="Times New Roman"/>
                      </a:endParaRPr>
                    </a:p>
                  </a:txBody>
                  <a:tcPr marL="68580" marR="68580" marT="0" marB="0" anchor="b">
                    <a:solidFill>
                      <a:schemeClr val="bg1"/>
                    </a:solidFill>
                  </a:tcPr>
                </a:tc>
              </a:tr>
              <a:tr h="342945">
                <a:tc>
                  <a:txBody>
                    <a:bodyPr/>
                    <a:lstStyle/>
                    <a:p>
                      <a:endParaRPr lang="en-US" dirty="0"/>
                    </a:p>
                  </a:txBody>
                  <a:tcPr/>
                </a:tc>
                <a:tc>
                  <a:txBody>
                    <a:bodyPr/>
                    <a:lstStyle/>
                    <a:p>
                      <a:endParaRPr lang="en-US" dirty="0"/>
                    </a:p>
                  </a:txBody>
                  <a:tcPr/>
                </a:tc>
                <a:tc gridSpan="3">
                  <a:txBody>
                    <a:bodyPr/>
                    <a:lstStyle/>
                    <a:p>
                      <a:endParaRPr lang="en-US" dirty="0"/>
                    </a:p>
                  </a:txBody>
                  <a:tcPr/>
                </a:tc>
                <a:tc hMerge="1">
                  <a:txBody>
                    <a:bodyPr/>
                    <a:lstStyle/>
                    <a:p>
                      <a:endParaRPr lang="en-US"/>
                    </a:p>
                  </a:txBody>
                  <a:tcPr/>
                </a:tc>
                <a:tc hMerge="1">
                  <a:txBody>
                    <a:bodyPr/>
                    <a:lstStyle/>
                    <a:p>
                      <a:endParaRPr lang="en-US"/>
                    </a:p>
                  </a:txBody>
                  <a:tcPr/>
                </a:tc>
                <a:tc gridSpan="3">
                  <a:txBody>
                    <a:bodyPr/>
                    <a:lstStyle/>
                    <a:p>
                      <a:endParaRPr lang="en-US" dirty="0"/>
                    </a:p>
                  </a:txBody>
                  <a:tcPr/>
                </a:tc>
                <a:tc hMerge="1">
                  <a:txBody>
                    <a:bodyPr/>
                    <a:lstStyle/>
                    <a:p>
                      <a:endParaRPr lang="en-US"/>
                    </a:p>
                  </a:txBody>
                  <a:tcPr/>
                </a:tc>
                <a:tc hMerge="1">
                  <a:txBody>
                    <a:bodyPr/>
                    <a:lstStyle/>
                    <a:p>
                      <a:endParaRPr lang="en-US"/>
                    </a:p>
                  </a:txBody>
                  <a:tcPr/>
                </a:tc>
                <a:tc gridSpan="2">
                  <a:txBody>
                    <a:bodyPr/>
                    <a:lstStyle/>
                    <a:p>
                      <a:endParaRPr lang="en-US" dirty="0"/>
                    </a:p>
                  </a:txBody>
                  <a:tcPr/>
                </a:tc>
                <a:tc h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Total</a:t>
                      </a:r>
                    </a:p>
                  </a:txBody>
                  <a:tcPr/>
                </a:tc>
                <a:tc>
                  <a:txBody>
                    <a:bodyPr/>
                    <a:lstStyle/>
                    <a:p>
                      <a:pPr marL="0" marR="0" algn="r">
                        <a:lnSpc>
                          <a:spcPct val="115000"/>
                        </a:lnSpc>
                        <a:spcBef>
                          <a:spcPts val="0"/>
                        </a:spcBef>
                        <a:spcAft>
                          <a:spcPts val="0"/>
                        </a:spcAft>
                      </a:pPr>
                      <a:r>
                        <a:rPr lang="id-ID" sz="2000" b="1" dirty="0">
                          <a:solidFill>
                            <a:srgbClr val="000000"/>
                          </a:solidFill>
                          <a:latin typeface="Calibri"/>
                          <a:ea typeface="Calibri"/>
                          <a:cs typeface="Calibri"/>
                        </a:rPr>
                        <a:t>6.064</a:t>
                      </a:r>
                      <a:endParaRPr lang="en-US" sz="3600" dirty="0">
                        <a:latin typeface="Calibri"/>
                        <a:ea typeface="Calibri"/>
                        <a:cs typeface="Times New Roman"/>
                      </a:endParaRPr>
                    </a:p>
                  </a:txBody>
                  <a:tcPr marL="68580" marR="68580" marT="0" marB="0" anchor="b"/>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21936"/>
          </a:xfrm>
        </p:spPr>
        <p:txBody>
          <a:bodyPr/>
          <a:lstStyle/>
          <a:p>
            <a:pPr>
              <a:buNone/>
            </a:pPr>
            <a:r>
              <a:rPr lang="en-US" sz="1600" b="1" dirty="0" err="1" smtClean="0"/>
              <a:t>Lanjutan</a:t>
            </a:r>
            <a:r>
              <a:rPr lang="en-US" sz="1600" b="1" dirty="0" smtClean="0"/>
              <a:t> </a:t>
            </a:r>
            <a:r>
              <a:rPr lang="id-ID" sz="1600" b="1" dirty="0" smtClean="0"/>
              <a:t>Jawaban</a:t>
            </a:r>
            <a:r>
              <a:rPr lang="en-US" sz="1600" b="1" dirty="0" smtClean="0"/>
              <a:t> (slide 24)</a:t>
            </a:r>
            <a:r>
              <a:rPr lang="id-ID" sz="1600" b="1" dirty="0" smtClean="0"/>
              <a:t>:</a:t>
            </a:r>
            <a:endParaRPr lang="en-US" sz="1600" dirty="0" smtClean="0"/>
          </a:p>
          <a:p>
            <a:pPr>
              <a:buNone/>
            </a:pPr>
            <a:r>
              <a:rPr lang="id-ID" sz="1600" b="1" dirty="0" smtClean="0"/>
              <a:t>1. Membuat Kartu Biaya Pesanan </a:t>
            </a:r>
            <a:endParaRPr lang="en-US" sz="1600" dirty="0" smtClean="0"/>
          </a:p>
          <a:p>
            <a:pPr>
              <a:buNone/>
            </a:pPr>
            <a:r>
              <a:rPr lang="en-US" sz="1600" dirty="0" err="1" smtClean="0"/>
              <a:t>Rekapitulasi</a:t>
            </a:r>
            <a:r>
              <a:rPr lang="en-US" sz="1600" dirty="0" smtClean="0"/>
              <a:t>:</a:t>
            </a:r>
          </a:p>
          <a:p>
            <a:pPr>
              <a:buFontTx/>
              <a:buChar char="-"/>
            </a:pPr>
            <a:r>
              <a:rPr lang="en-US" sz="1600" dirty="0" err="1" smtClean="0"/>
              <a:t>Bahan</a:t>
            </a:r>
            <a:r>
              <a:rPr lang="en-US" sz="1600" dirty="0" smtClean="0"/>
              <a:t> Baku </a:t>
            </a:r>
            <a:r>
              <a:rPr lang="en-US" sz="1600" dirty="0" err="1" smtClean="0"/>
              <a:t>Lansung</a:t>
            </a:r>
            <a:r>
              <a:rPr lang="en-US" sz="1600" dirty="0" smtClean="0"/>
              <a:t>		</a:t>
            </a:r>
            <a:r>
              <a:rPr lang="en-US" sz="1600" dirty="0" err="1" smtClean="0"/>
              <a:t>Rp</a:t>
            </a:r>
            <a:r>
              <a:rPr lang="en-US" sz="1600" dirty="0" smtClean="0"/>
              <a:t>.     7.700</a:t>
            </a:r>
          </a:p>
          <a:p>
            <a:pPr>
              <a:buFontTx/>
              <a:buChar char="-"/>
            </a:pPr>
            <a:r>
              <a:rPr lang="en-US" sz="1600" dirty="0" err="1" smtClean="0"/>
              <a:t>Tenaga</a:t>
            </a:r>
            <a:r>
              <a:rPr lang="en-US" sz="1600" dirty="0" smtClean="0"/>
              <a:t> </a:t>
            </a:r>
            <a:r>
              <a:rPr lang="en-US" sz="1600" dirty="0" err="1" smtClean="0"/>
              <a:t>Kerja</a:t>
            </a:r>
            <a:r>
              <a:rPr lang="en-US" sz="1600" dirty="0" smtClean="0"/>
              <a:t> </a:t>
            </a:r>
            <a:r>
              <a:rPr lang="en-US" sz="1600" dirty="0" err="1" smtClean="0"/>
              <a:t>Langsung</a:t>
            </a:r>
            <a:r>
              <a:rPr lang="en-US" sz="1600" dirty="0" smtClean="0"/>
              <a:t>		</a:t>
            </a:r>
            <a:r>
              <a:rPr lang="en-US" sz="1600" dirty="0" err="1" smtClean="0"/>
              <a:t>Rp</a:t>
            </a:r>
            <a:r>
              <a:rPr lang="en-US" sz="1600" dirty="0" smtClean="0"/>
              <a:t>.     7.580</a:t>
            </a:r>
          </a:p>
          <a:p>
            <a:pPr>
              <a:buFontTx/>
              <a:buChar char="-"/>
            </a:pPr>
            <a:r>
              <a:rPr lang="en-US" sz="1600" dirty="0" smtClean="0"/>
              <a:t>Overhead </a:t>
            </a:r>
            <a:r>
              <a:rPr lang="en-US" sz="1600" dirty="0" err="1" smtClean="0"/>
              <a:t>Dibebankan</a:t>
            </a:r>
            <a:r>
              <a:rPr lang="en-US" sz="1600" dirty="0" smtClean="0"/>
              <a:t> 		</a:t>
            </a:r>
            <a:r>
              <a:rPr lang="en-US" sz="1600" u="sng" dirty="0" err="1" smtClean="0"/>
              <a:t>Rp</a:t>
            </a:r>
            <a:r>
              <a:rPr lang="en-US" sz="1600" u="sng" dirty="0" smtClean="0"/>
              <a:t>.     6.064</a:t>
            </a:r>
            <a:r>
              <a:rPr lang="en-US" sz="1600" dirty="0" smtClean="0"/>
              <a:t> +</a:t>
            </a:r>
          </a:p>
          <a:p>
            <a:pPr>
              <a:buFontTx/>
              <a:buChar char="-"/>
            </a:pPr>
            <a:r>
              <a:rPr lang="en-US" sz="1600" dirty="0" smtClean="0"/>
              <a:t>Total </a:t>
            </a:r>
            <a:r>
              <a:rPr lang="en-US" sz="1600" dirty="0" err="1" smtClean="0"/>
              <a:t>Biaya</a:t>
            </a:r>
            <a:r>
              <a:rPr lang="en-US" sz="1600" dirty="0" smtClean="0"/>
              <a:t> </a:t>
            </a:r>
            <a:r>
              <a:rPr lang="en-US" sz="1600" dirty="0" err="1" smtClean="0"/>
              <a:t>Produksi</a:t>
            </a:r>
            <a:r>
              <a:rPr lang="en-US" sz="1600" dirty="0" smtClean="0"/>
              <a:t>                             </a:t>
            </a:r>
            <a:r>
              <a:rPr lang="en-US" sz="1600" dirty="0" err="1" smtClean="0"/>
              <a:t>Rp</a:t>
            </a:r>
            <a:r>
              <a:rPr lang="en-US" sz="1600" dirty="0" smtClean="0"/>
              <a:t>.    21.344</a:t>
            </a:r>
          </a:p>
          <a:p>
            <a:pPr>
              <a:buNone/>
            </a:pPr>
            <a:r>
              <a:rPr lang="id-ID" sz="1600" b="1" dirty="0" smtClean="0"/>
              <a:t>2. Mencatat transaksi-transaksi ke dalam jurnal umum. </a:t>
            </a:r>
            <a:endParaRPr lang="en-US" sz="1600" dirty="0" smtClean="0"/>
          </a:p>
          <a:p>
            <a:pPr>
              <a:buNone/>
            </a:pPr>
            <a:endParaRPr lang="en-US" dirty="0"/>
          </a:p>
        </p:txBody>
      </p:sp>
      <p:sp>
        <p:nvSpPr>
          <p:cNvPr id="9" name="Title 1"/>
          <p:cNvSpPr>
            <a:spLocks noGrp="1"/>
          </p:cNvSpPr>
          <p:nvPr>
            <p:ph type="title"/>
          </p:nvPr>
        </p:nvSpPr>
        <p:spPr>
          <a:xfrm>
            <a:off x="457200" y="609600"/>
            <a:ext cx="8229600" cy="1066800"/>
          </a:xfrm>
        </p:spPr>
        <p:txBody>
          <a:bodyPr>
            <a:normAutofit/>
          </a:bodyPr>
          <a:lstStyle/>
          <a:p>
            <a:pPr algn="ctr"/>
            <a:r>
              <a:rPr lang="en-US" b="1" dirty="0" smtClean="0"/>
              <a:t>Job order costing </a:t>
            </a:r>
            <a:br>
              <a:rPr lang="en-US" b="1" dirty="0" smtClean="0"/>
            </a:br>
            <a:r>
              <a:rPr lang="id-ID" sz="2400" b="1" dirty="0" smtClean="0"/>
              <a:t>Contoh Komprehensif</a:t>
            </a:r>
            <a:endParaRPr lang="en-US" sz="2400" dirty="0"/>
          </a:p>
        </p:txBody>
      </p:sp>
      <p:graphicFrame>
        <p:nvGraphicFramePr>
          <p:cNvPr id="5" name="Table 4"/>
          <p:cNvGraphicFramePr>
            <a:graphicFrameLocks noGrp="1"/>
          </p:cNvGraphicFramePr>
          <p:nvPr/>
        </p:nvGraphicFramePr>
        <p:xfrm>
          <a:off x="609600" y="4033520"/>
          <a:ext cx="8077200" cy="2704592"/>
        </p:xfrm>
        <a:graphic>
          <a:graphicData uri="http://schemas.openxmlformats.org/drawingml/2006/table">
            <a:tbl>
              <a:tblPr firstRow="1" bandRow="1">
                <a:tableStyleId>{5C22544A-7EE6-4342-B048-85BDC9FD1C3A}</a:tableStyleId>
              </a:tblPr>
              <a:tblGrid>
                <a:gridCol w="609600"/>
                <a:gridCol w="3886200"/>
                <a:gridCol w="1828800"/>
                <a:gridCol w="1752600"/>
              </a:tblGrid>
              <a:tr h="370840">
                <a:tc>
                  <a:txBody>
                    <a:bodyPr/>
                    <a:lstStyle/>
                    <a:p>
                      <a:pPr marL="0" marR="0" algn="ctr">
                        <a:lnSpc>
                          <a:spcPct val="115000"/>
                        </a:lnSpc>
                        <a:spcBef>
                          <a:spcPts val="0"/>
                        </a:spcBef>
                        <a:spcAft>
                          <a:spcPts val="0"/>
                        </a:spcAft>
                      </a:pPr>
                      <a:r>
                        <a:rPr lang="id-ID" sz="2400" b="1" dirty="0">
                          <a:latin typeface="Calibri"/>
                          <a:ea typeface="Calibri"/>
                          <a:cs typeface="Calibri"/>
                        </a:rPr>
                        <a:t>Tgl</a:t>
                      </a:r>
                      <a:endParaRPr lang="en-US" sz="24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id-ID" sz="2400" b="1" dirty="0">
                          <a:latin typeface="Calibri"/>
                          <a:ea typeface="Calibri"/>
                          <a:cs typeface="Calibri"/>
                        </a:rPr>
                        <a:t>Keterangan</a:t>
                      </a:r>
                      <a:endParaRPr lang="en-US" sz="24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id-ID" sz="2400" b="1" dirty="0">
                          <a:latin typeface="Calibri"/>
                          <a:ea typeface="Calibri"/>
                          <a:cs typeface="Calibri"/>
                        </a:rPr>
                        <a:t>Debit</a:t>
                      </a:r>
                      <a:endParaRPr lang="en-US" sz="24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id-ID" sz="2400" b="1" dirty="0">
                          <a:latin typeface="Calibri"/>
                          <a:ea typeface="Calibri"/>
                          <a:cs typeface="Calibri"/>
                        </a:rPr>
                        <a:t>Kredit</a:t>
                      </a:r>
                      <a:endParaRPr lang="en-US" sz="2400" dirty="0">
                        <a:latin typeface="Calibri"/>
                        <a:ea typeface="Calibri"/>
                        <a:cs typeface="Times New Roman"/>
                      </a:endParaRPr>
                    </a:p>
                  </a:txBody>
                  <a:tcPr marL="68580" marR="68580" marT="0" marB="0"/>
                </a:tc>
              </a:tr>
              <a:tr h="370840">
                <a:tc>
                  <a:txBody>
                    <a:bodyPr/>
                    <a:lstStyle/>
                    <a:p>
                      <a:pPr marL="0" marR="0" algn="ctr">
                        <a:lnSpc>
                          <a:spcPct val="115000"/>
                        </a:lnSpc>
                        <a:spcBef>
                          <a:spcPts val="0"/>
                        </a:spcBef>
                        <a:spcAft>
                          <a:spcPts val="0"/>
                        </a:spcAft>
                      </a:pPr>
                      <a:r>
                        <a:rPr lang="id-ID" sz="2000" dirty="0">
                          <a:latin typeface="Calibri"/>
                          <a:ea typeface="Calibri"/>
                          <a:cs typeface="Calibri"/>
                        </a:rPr>
                        <a:t>a)</a:t>
                      </a:r>
                      <a:endParaRPr lang="en-US" sz="3200" dirty="0">
                        <a:latin typeface="Calibri"/>
                        <a:ea typeface="Calibri"/>
                        <a:cs typeface="Times New Roman"/>
                      </a:endParaRPr>
                    </a:p>
                  </a:txBody>
                  <a:tcPr marL="68580" marR="68580" marT="0" marB="0">
                    <a:solidFill>
                      <a:schemeClr val="bg2"/>
                    </a:solidFill>
                  </a:tcPr>
                </a:tc>
                <a:tc>
                  <a:txBody>
                    <a:bodyPr/>
                    <a:lstStyle/>
                    <a:p>
                      <a:pPr marL="0" marR="0">
                        <a:lnSpc>
                          <a:spcPct val="115000"/>
                        </a:lnSpc>
                        <a:spcBef>
                          <a:spcPts val="0"/>
                        </a:spcBef>
                        <a:spcAft>
                          <a:spcPts val="0"/>
                        </a:spcAft>
                      </a:pPr>
                      <a:r>
                        <a:rPr lang="id-ID" sz="2000" dirty="0">
                          <a:latin typeface="Calibri"/>
                          <a:ea typeface="Calibri"/>
                          <a:cs typeface="Calibri"/>
                        </a:rPr>
                        <a:t>Persediaan bahan baku </a:t>
                      </a:r>
                      <a:endParaRPr lang="en-US" sz="3200" dirty="0">
                        <a:latin typeface="Calibri"/>
                        <a:ea typeface="Calibri"/>
                        <a:cs typeface="Times New Roman"/>
                      </a:endParaRPr>
                    </a:p>
                  </a:txBody>
                  <a:tcPr marL="68580" marR="68580" marT="0" marB="0">
                    <a:solidFill>
                      <a:schemeClr val="bg2"/>
                    </a:solidFill>
                  </a:tcPr>
                </a:tc>
                <a:tc>
                  <a:txBody>
                    <a:bodyPr/>
                    <a:lstStyle/>
                    <a:p>
                      <a:pPr algn="r"/>
                      <a:r>
                        <a:rPr lang="en-US" dirty="0" smtClean="0"/>
                        <a:t>22.000</a:t>
                      </a:r>
                      <a:endParaRPr lang="en-US" dirty="0"/>
                    </a:p>
                  </a:txBody>
                  <a:tcPr>
                    <a:solidFill>
                      <a:schemeClr val="bg2"/>
                    </a:solidFill>
                  </a:tcPr>
                </a:tc>
                <a:tc>
                  <a:txBody>
                    <a:bodyPr/>
                    <a:lstStyle/>
                    <a:p>
                      <a:pPr algn="r"/>
                      <a:endParaRPr lang="en-US" dirty="0"/>
                    </a:p>
                  </a:txBody>
                  <a:tcPr>
                    <a:solidFill>
                      <a:schemeClr val="bg2"/>
                    </a:solidFill>
                  </a:tcPr>
                </a:tc>
              </a:tr>
              <a:tr h="370840">
                <a:tc>
                  <a:txBody>
                    <a:bodyPr/>
                    <a:lstStyle/>
                    <a:p>
                      <a:pPr algn="ctr">
                        <a:lnSpc>
                          <a:spcPct val="115000"/>
                        </a:lnSpc>
                      </a:pPr>
                      <a:endParaRPr lang="en-US" sz="3200" dirty="0">
                        <a:latin typeface="Calibri"/>
                        <a:ea typeface="Times New Roman"/>
                        <a:cs typeface="Times New Roman"/>
                      </a:endParaRPr>
                    </a:p>
                  </a:txBody>
                  <a:tcPr marL="68580" marR="68580" marT="0" marB="0">
                    <a:solidFill>
                      <a:schemeClr val="bg2"/>
                    </a:solidFill>
                  </a:tcPr>
                </a:tc>
                <a:tc>
                  <a:txBody>
                    <a:bodyPr/>
                    <a:lstStyle/>
                    <a:p>
                      <a:pPr marL="0" marR="0">
                        <a:lnSpc>
                          <a:spcPct val="115000"/>
                        </a:lnSpc>
                        <a:spcBef>
                          <a:spcPts val="0"/>
                        </a:spcBef>
                        <a:spcAft>
                          <a:spcPts val="0"/>
                        </a:spcAft>
                      </a:pPr>
                      <a:r>
                        <a:rPr lang="id-ID" sz="2000" dirty="0">
                          <a:latin typeface="Calibri"/>
                          <a:ea typeface="Calibri"/>
                          <a:cs typeface="Calibri"/>
                        </a:rPr>
                        <a:t>Utang usaha</a:t>
                      </a:r>
                      <a:endParaRPr lang="en-US" sz="3200" dirty="0">
                        <a:latin typeface="Calibri"/>
                        <a:ea typeface="Calibri"/>
                        <a:cs typeface="Times New Roman"/>
                      </a:endParaRPr>
                    </a:p>
                  </a:txBody>
                  <a:tcPr marL="68580" marR="68580" marT="0" marB="0">
                    <a:solidFill>
                      <a:schemeClr val="bg2"/>
                    </a:solidFill>
                  </a:tcPr>
                </a:tc>
                <a:tc>
                  <a:txBody>
                    <a:bodyPr/>
                    <a:lstStyle/>
                    <a:p>
                      <a:pPr algn="r"/>
                      <a:endParaRPr lang="en-US" dirty="0"/>
                    </a:p>
                  </a:txBody>
                  <a:tcPr>
                    <a:solidFill>
                      <a:schemeClr val="bg2"/>
                    </a:solidFill>
                  </a:tcPr>
                </a:tc>
                <a:tc>
                  <a:txBody>
                    <a:bodyPr/>
                    <a:lstStyle/>
                    <a:p>
                      <a:pPr algn="r"/>
                      <a:r>
                        <a:rPr lang="en-US" dirty="0" smtClean="0"/>
                        <a:t>22.000</a:t>
                      </a:r>
                      <a:endParaRPr lang="en-US" dirty="0"/>
                    </a:p>
                  </a:txBody>
                  <a:tcPr>
                    <a:solidFill>
                      <a:schemeClr val="bg2"/>
                    </a:solidFill>
                  </a:tcPr>
                </a:tc>
              </a:tr>
              <a:tr h="370840">
                <a:tc>
                  <a:txBody>
                    <a:bodyPr/>
                    <a:lstStyle/>
                    <a:p>
                      <a:pPr marL="0" marR="0" algn="ctr">
                        <a:lnSpc>
                          <a:spcPct val="115000"/>
                        </a:lnSpc>
                        <a:spcBef>
                          <a:spcPts val="0"/>
                        </a:spcBef>
                        <a:spcAft>
                          <a:spcPts val="0"/>
                        </a:spcAft>
                      </a:pPr>
                      <a:r>
                        <a:rPr lang="id-ID" sz="1800" dirty="0">
                          <a:latin typeface="Calibri"/>
                          <a:ea typeface="Calibri"/>
                          <a:cs typeface="Calibri"/>
                        </a:rPr>
                        <a:t>b)</a:t>
                      </a:r>
                      <a:endParaRPr lang="en-US" sz="2800" dirty="0">
                        <a:latin typeface="Calibri"/>
                        <a:ea typeface="Calibri"/>
                        <a:cs typeface="Times New Roman"/>
                      </a:endParaRPr>
                    </a:p>
                  </a:txBody>
                  <a:tcPr marL="68580" marR="68580" marT="0" marB="0">
                    <a:solidFill>
                      <a:schemeClr val="bg1"/>
                    </a:solidFill>
                  </a:tcPr>
                </a:tc>
                <a:tc>
                  <a:txBody>
                    <a:bodyPr/>
                    <a:lstStyle/>
                    <a:p>
                      <a:pPr marL="0" marR="0">
                        <a:lnSpc>
                          <a:spcPct val="115000"/>
                        </a:lnSpc>
                        <a:spcBef>
                          <a:spcPts val="0"/>
                        </a:spcBef>
                        <a:spcAft>
                          <a:spcPts val="0"/>
                        </a:spcAft>
                      </a:pPr>
                      <a:r>
                        <a:rPr lang="id-ID" sz="1800">
                          <a:latin typeface="Calibri"/>
                          <a:ea typeface="Calibri"/>
                          <a:cs typeface="Calibri"/>
                        </a:rPr>
                        <a:t>Persediaan BDP </a:t>
                      </a:r>
                      <a:endParaRPr lang="en-US" sz="2800">
                        <a:latin typeface="Calibri"/>
                        <a:ea typeface="Calibri"/>
                        <a:cs typeface="Times New Roman"/>
                      </a:endParaRPr>
                    </a:p>
                  </a:txBody>
                  <a:tcPr marL="68580" marR="68580" marT="0" marB="0">
                    <a:solidFill>
                      <a:schemeClr val="bg1"/>
                    </a:solidFill>
                  </a:tcPr>
                </a:tc>
                <a:tc>
                  <a:txBody>
                    <a:bodyPr/>
                    <a:lstStyle/>
                    <a:p>
                      <a:pPr algn="r"/>
                      <a:r>
                        <a:rPr lang="en-US" dirty="0" smtClean="0"/>
                        <a:t>18.600</a:t>
                      </a:r>
                      <a:endParaRPr lang="en-US" dirty="0"/>
                    </a:p>
                  </a:txBody>
                  <a:tcPr>
                    <a:solidFill>
                      <a:schemeClr val="bg1"/>
                    </a:solidFill>
                  </a:tcPr>
                </a:tc>
                <a:tc>
                  <a:txBody>
                    <a:bodyPr/>
                    <a:lstStyle/>
                    <a:p>
                      <a:pPr algn="r"/>
                      <a:endParaRPr lang="en-US" dirty="0"/>
                    </a:p>
                  </a:txBody>
                  <a:tcPr>
                    <a:solidFill>
                      <a:schemeClr val="bg1"/>
                    </a:solidFill>
                  </a:tcPr>
                </a:tc>
              </a:tr>
              <a:tr h="415544">
                <a:tc>
                  <a:txBody>
                    <a:bodyPr/>
                    <a:lstStyle/>
                    <a:p>
                      <a:pPr>
                        <a:lnSpc>
                          <a:spcPct val="115000"/>
                        </a:lnSpc>
                      </a:pPr>
                      <a:endParaRPr lang="en-US" sz="2800" dirty="0">
                        <a:latin typeface="Calibri"/>
                        <a:ea typeface="Times New Roman"/>
                        <a:cs typeface="Times New Roman"/>
                      </a:endParaRPr>
                    </a:p>
                  </a:txBody>
                  <a:tcPr marL="68580" marR="68580" marT="0" marB="0">
                    <a:solidFill>
                      <a:schemeClr val="bg1"/>
                    </a:solidFill>
                  </a:tcPr>
                </a:tc>
                <a:tc>
                  <a:txBody>
                    <a:bodyPr/>
                    <a:lstStyle/>
                    <a:p>
                      <a:pPr marL="0" marR="0">
                        <a:lnSpc>
                          <a:spcPct val="115000"/>
                        </a:lnSpc>
                        <a:spcBef>
                          <a:spcPts val="0"/>
                        </a:spcBef>
                        <a:spcAft>
                          <a:spcPts val="0"/>
                        </a:spcAft>
                      </a:pPr>
                      <a:r>
                        <a:rPr lang="id-ID" sz="1800" dirty="0">
                          <a:latin typeface="Calibri"/>
                          <a:ea typeface="Calibri"/>
                          <a:cs typeface="Calibri"/>
                        </a:rPr>
                        <a:t>Pengendali overhead pabrik</a:t>
                      </a:r>
                      <a:endParaRPr lang="en-US" sz="2800" dirty="0">
                        <a:latin typeface="Calibri"/>
                        <a:ea typeface="Calibri"/>
                        <a:cs typeface="Times New Roman"/>
                      </a:endParaRPr>
                    </a:p>
                  </a:txBody>
                  <a:tcPr marL="68580" marR="68580" marT="0" marB="0">
                    <a:solidFill>
                      <a:schemeClr val="bg1"/>
                    </a:solidFill>
                  </a:tcPr>
                </a:tc>
                <a:tc>
                  <a:txBody>
                    <a:bodyPr/>
                    <a:lstStyle/>
                    <a:p>
                      <a:pPr algn="r"/>
                      <a:r>
                        <a:rPr lang="en-US" dirty="0" smtClean="0"/>
                        <a:t>2.400</a:t>
                      </a:r>
                      <a:endParaRPr lang="en-US" dirty="0"/>
                    </a:p>
                  </a:txBody>
                  <a:tcPr>
                    <a:solidFill>
                      <a:schemeClr val="bg1"/>
                    </a:solidFill>
                  </a:tcPr>
                </a:tc>
                <a:tc>
                  <a:txBody>
                    <a:bodyPr/>
                    <a:lstStyle/>
                    <a:p>
                      <a:pPr algn="r"/>
                      <a:endParaRPr lang="en-US" dirty="0"/>
                    </a:p>
                  </a:txBody>
                  <a:tcPr>
                    <a:solidFill>
                      <a:schemeClr val="bg1"/>
                    </a:solidFill>
                  </a:tcPr>
                </a:tc>
              </a:tr>
              <a:tr h="370840">
                <a:tc>
                  <a:txBody>
                    <a:bodyPr/>
                    <a:lstStyle/>
                    <a:p>
                      <a:pPr>
                        <a:lnSpc>
                          <a:spcPct val="115000"/>
                        </a:lnSpc>
                      </a:pPr>
                      <a:endParaRPr lang="en-US" sz="2800" dirty="0">
                        <a:latin typeface="Calibri"/>
                        <a:ea typeface="Times New Roman"/>
                        <a:cs typeface="Times New Roman"/>
                      </a:endParaRPr>
                    </a:p>
                  </a:txBody>
                  <a:tcPr marL="68580" marR="68580" marT="0" marB="0">
                    <a:solidFill>
                      <a:schemeClr val="bg1"/>
                    </a:solidFill>
                  </a:tcPr>
                </a:tc>
                <a:tc>
                  <a:txBody>
                    <a:bodyPr/>
                    <a:lstStyle/>
                    <a:p>
                      <a:pPr marL="0" marR="0">
                        <a:lnSpc>
                          <a:spcPct val="115000"/>
                        </a:lnSpc>
                        <a:spcBef>
                          <a:spcPts val="0"/>
                        </a:spcBef>
                        <a:spcAft>
                          <a:spcPts val="0"/>
                        </a:spcAft>
                      </a:pPr>
                      <a:r>
                        <a:rPr lang="id-ID" sz="1800" dirty="0">
                          <a:latin typeface="Calibri"/>
                          <a:ea typeface="Calibri"/>
                          <a:cs typeface="Calibri"/>
                        </a:rPr>
                        <a:t>Persediaan bahan baku </a:t>
                      </a:r>
                      <a:endParaRPr lang="en-US" sz="2800" dirty="0">
                        <a:latin typeface="Calibri"/>
                        <a:ea typeface="Calibri"/>
                        <a:cs typeface="Times New Roman"/>
                      </a:endParaRPr>
                    </a:p>
                  </a:txBody>
                  <a:tcPr marL="68580" marR="68580" marT="0" marB="0">
                    <a:solidFill>
                      <a:schemeClr val="bg1"/>
                    </a:solidFill>
                  </a:tcPr>
                </a:tc>
                <a:tc>
                  <a:txBody>
                    <a:bodyPr/>
                    <a:lstStyle/>
                    <a:p>
                      <a:pPr algn="r"/>
                      <a:endParaRPr lang="en-US" dirty="0"/>
                    </a:p>
                  </a:txBody>
                  <a:tcPr>
                    <a:solidFill>
                      <a:schemeClr val="bg1"/>
                    </a:solidFill>
                  </a:tcPr>
                </a:tc>
                <a:tc>
                  <a:txBody>
                    <a:bodyPr/>
                    <a:lstStyle/>
                    <a:p>
                      <a:pPr algn="r"/>
                      <a:r>
                        <a:rPr lang="en-US" dirty="0" smtClean="0"/>
                        <a:t>21.000</a:t>
                      </a:r>
                      <a:endParaRPr lang="en-US" dirty="0"/>
                    </a:p>
                  </a:txBody>
                  <a:tcPr>
                    <a:solidFill>
                      <a:schemeClr val="bg1"/>
                    </a:solidFill>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21936"/>
          </a:xfrm>
        </p:spPr>
        <p:txBody>
          <a:bodyPr/>
          <a:lstStyle/>
          <a:p>
            <a:pPr>
              <a:buNone/>
            </a:pPr>
            <a:r>
              <a:rPr lang="en-US" sz="1600" b="1" dirty="0" err="1" smtClean="0"/>
              <a:t>Lanjutan</a:t>
            </a:r>
            <a:r>
              <a:rPr lang="en-US" sz="1600" b="1" dirty="0" smtClean="0"/>
              <a:t> </a:t>
            </a:r>
            <a:r>
              <a:rPr lang="id-ID" sz="1600" b="1" dirty="0" smtClean="0"/>
              <a:t>Jawaban</a:t>
            </a:r>
            <a:r>
              <a:rPr lang="en-US" sz="1600" b="1" dirty="0" smtClean="0"/>
              <a:t> (slide 25)</a:t>
            </a:r>
            <a:r>
              <a:rPr lang="id-ID" sz="1600" b="1" dirty="0" smtClean="0"/>
              <a:t>:</a:t>
            </a:r>
            <a:endParaRPr lang="en-US" sz="1600" dirty="0" smtClean="0"/>
          </a:p>
          <a:p>
            <a:pPr>
              <a:buNone/>
            </a:pPr>
            <a:r>
              <a:rPr lang="id-ID" sz="1600" b="1" dirty="0" smtClean="0"/>
              <a:t>2. Mencatat transaksi-transaksi ke dalam jurnal umum. </a:t>
            </a:r>
            <a:endParaRPr lang="en-US" sz="1600" dirty="0" smtClean="0"/>
          </a:p>
          <a:p>
            <a:pPr>
              <a:buNone/>
            </a:pPr>
            <a:endParaRPr lang="en-US" dirty="0"/>
          </a:p>
        </p:txBody>
      </p:sp>
      <p:sp>
        <p:nvSpPr>
          <p:cNvPr id="9" name="Title 1"/>
          <p:cNvSpPr>
            <a:spLocks noGrp="1"/>
          </p:cNvSpPr>
          <p:nvPr>
            <p:ph type="title"/>
          </p:nvPr>
        </p:nvSpPr>
        <p:spPr>
          <a:xfrm>
            <a:off x="457200" y="609600"/>
            <a:ext cx="8229600" cy="1066800"/>
          </a:xfrm>
        </p:spPr>
        <p:txBody>
          <a:bodyPr>
            <a:normAutofit/>
          </a:bodyPr>
          <a:lstStyle/>
          <a:p>
            <a:pPr algn="ctr"/>
            <a:r>
              <a:rPr lang="en-US" b="1" dirty="0" smtClean="0"/>
              <a:t>Job order costing </a:t>
            </a:r>
            <a:br>
              <a:rPr lang="en-US" b="1" dirty="0" smtClean="0"/>
            </a:br>
            <a:r>
              <a:rPr lang="id-ID" sz="2400" b="1" dirty="0" smtClean="0"/>
              <a:t>Contoh Komprehensif</a:t>
            </a:r>
            <a:endParaRPr lang="en-US" sz="2400" dirty="0"/>
          </a:p>
        </p:txBody>
      </p:sp>
      <p:graphicFrame>
        <p:nvGraphicFramePr>
          <p:cNvPr id="6" name="Table 5"/>
          <p:cNvGraphicFramePr>
            <a:graphicFrameLocks noGrp="1"/>
          </p:cNvGraphicFramePr>
          <p:nvPr/>
        </p:nvGraphicFramePr>
        <p:xfrm>
          <a:off x="304800" y="2209800"/>
          <a:ext cx="8458200" cy="4758380"/>
        </p:xfrm>
        <a:graphic>
          <a:graphicData uri="http://schemas.openxmlformats.org/drawingml/2006/table">
            <a:tbl>
              <a:tblPr firstRow="1" bandRow="1">
                <a:tableStyleId>{5C22544A-7EE6-4342-B048-85BDC9FD1C3A}</a:tableStyleId>
              </a:tblPr>
              <a:tblGrid>
                <a:gridCol w="1018116"/>
                <a:gridCol w="3680883"/>
                <a:gridCol w="1957917"/>
                <a:gridCol w="1801284"/>
              </a:tblGrid>
              <a:tr h="407714">
                <a:tc>
                  <a:txBody>
                    <a:bodyPr/>
                    <a:lstStyle/>
                    <a:p>
                      <a:pPr marL="0" marR="0" algn="ctr">
                        <a:lnSpc>
                          <a:spcPct val="115000"/>
                        </a:lnSpc>
                        <a:spcBef>
                          <a:spcPts val="0"/>
                        </a:spcBef>
                        <a:spcAft>
                          <a:spcPts val="0"/>
                        </a:spcAft>
                      </a:pPr>
                      <a:r>
                        <a:rPr lang="id-ID" sz="2400" b="1" dirty="0">
                          <a:latin typeface="Calibri"/>
                          <a:ea typeface="Calibri"/>
                          <a:cs typeface="Calibri"/>
                        </a:rPr>
                        <a:t>Tgl</a:t>
                      </a:r>
                      <a:endParaRPr lang="en-US" sz="24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id-ID" sz="2400" b="1" dirty="0">
                          <a:latin typeface="Calibri"/>
                          <a:ea typeface="Calibri"/>
                          <a:cs typeface="Calibri"/>
                        </a:rPr>
                        <a:t>Keterangan</a:t>
                      </a:r>
                      <a:endParaRPr lang="en-US" sz="24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id-ID" sz="2400" b="1" dirty="0">
                          <a:latin typeface="Calibri"/>
                          <a:ea typeface="Calibri"/>
                          <a:cs typeface="Calibri"/>
                        </a:rPr>
                        <a:t>Debit</a:t>
                      </a:r>
                      <a:endParaRPr lang="en-US" sz="24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id-ID" sz="2400" b="1" dirty="0">
                          <a:latin typeface="Calibri"/>
                          <a:ea typeface="Calibri"/>
                          <a:cs typeface="Calibri"/>
                        </a:rPr>
                        <a:t>Kredit</a:t>
                      </a:r>
                      <a:endParaRPr lang="en-US" sz="2400" dirty="0">
                        <a:latin typeface="Calibri"/>
                        <a:ea typeface="Calibri"/>
                        <a:cs typeface="Times New Roman"/>
                      </a:endParaRPr>
                    </a:p>
                  </a:txBody>
                  <a:tcPr marL="68580" marR="68580" marT="0" marB="0"/>
                </a:tc>
              </a:tr>
              <a:tr h="327011">
                <a:tc>
                  <a:txBody>
                    <a:bodyPr/>
                    <a:lstStyle/>
                    <a:p>
                      <a:pPr marL="0" marR="0" algn="ctr">
                        <a:lnSpc>
                          <a:spcPct val="115000"/>
                        </a:lnSpc>
                        <a:spcBef>
                          <a:spcPts val="0"/>
                        </a:spcBef>
                        <a:spcAft>
                          <a:spcPts val="0"/>
                        </a:spcAft>
                      </a:pPr>
                      <a:r>
                        <a:rPr lang="id-ID" sz="1600" dirty="0">
                          <a:latin typeface="Calibri"/>
                          <a:ea typeface="Calibri"/>
                          <a:cs typeface="Calibri"/>
                        </a:rPr>
                        <a:t>c)</a:t>
                      </a:r>
                      <a:endParaRPr lang="en-US" sz="2400" dirty="0">
                        <a:latin typeface="Calibri"/>
                        <a:ea typeface="Calibri"/>
                        <a:cs typeface="Times New Roman"/>
                      </a:endParaRPr>
                    </a:p>
                  </a:txBody>
                  <a:tcPr marL="68580" marR="68580" marT="0" marB="0">
                    <a:solidFill>
                      <a:schemeClr val="bg1"/>
                    </a:solidFill>
                  </a:tcPr>
                </a:tc>
                <a:tc>
                  <a:txBody>
                    <a:bodyPr/>
                    <a:lstStyle/>
                    <a:p>
                      <a:pPr marL="0" marR="0">
                        <a:lnSpc>
                          <a:spcPct val="115000"/>
                        </a:lnSpc>
                        <a:spcBef>
                          <a:spcPts val="0"/>
                        </a:spcBef>
                        <a:spcAft>
                          <a:spcPts val="0"/>
                        </a:spcAft>
                      </a:pPr>
                      <a:r>
                        <a:rPr lang="id-ID" sz="1400" dirty="0">
                          <a:latin typeface="Calibri" pitchFamily="34" charset="0"/>
                          <a:ea typeface="Calibri"/>
                          <a:cs typeface="Calibri" pitchFamily="34" charset="0"/>
                        </a:rPr>
                        <a:t>Persediaan bahan baku </a:t>
                      </a:r>
                      <a:endParaRPr lang="en-US" sz="1400" dirty="0">
                        <a:latin typeface="Calibri" pitchFamily="34" charset="0"/>
                        <a:ea typeface="Calibri"/>
                        <a:cs typeface="Calibri" pitchFamily="34" charset="0"/>
                      </a:endParaRPr>
                    </a:p>
                  </a:txBody>
                  <a:tcPr marL="68580" marR="68580" marT="0" marB="0">
                    <a:solidFill>
                      <a:schemeClr val="bg1"/>
                    </a:solidFill>
                  </a:tcPr>
                </a:tc>
                <a:tc>
                  <a:txBody>
                    <a:bodyPr/>
                    <a:lstStyle/>
                    <a:p>
                      <a:pPr algn="r"/>
                      <a:r>
                        <a:rPr lang="en-US" sz="1400" dirty="0" smtClean="0"/>
                        <a:t>600</a:t>
                      </a:r>
                      <a:endParaRPr lang="en-US" sz="1400" dirty="0"/>
                    </a:p>
                  </a:txBody>
                  <a:tcPr>
                    <a:solidFill>
                      <a:schemeClr val="bg1"/>
                    </a:solidFill>
                  </a:tcPr>
                </a:tc>
                <a:tc>
                  <a:txBody>
                    <a:bodyPr/>
                    <a:lstStyle/>
                    <a:p>
                      <a:pPr algn="r"/>
                      <a:endParaRPr lang="en-US" sz="1400"/>
                    </a:p>
                  </a:txBody>
                  <a:tcPr>
                    <a:solidFill>
                      <a:schemeClr val="bg1"/>
                    </a:solidFill>
                  </a:tcPr>
                </a:tc>
              </a:tr>
              <a:tr h="407714">
                <a:tc>
                  <a:txBody>
                    <a:bodyPr/>
                    <a:lstStyle/>
                    <a:p>
                      <a:pPr algn="ctr">
                        <a:lnSpc>
                          <a:spcPct val="115000"/>
                        </a:lnSpc>
                      </a:pPr>
                      <a:endParaRPr lang="en-US" sz="2400" dirty="0">
                        <a:latin typeface="Calibri"/>
                        <a:ea typeface="Times New Roman"/>
                        <a:cs typeface="Times New Roman"/>
                      </a:endParaRPr>
                    </a:p>
                  </a:txBody>
                  <a:tcPr marL="68580" marR="68580" marT="0" marB="0">
                    <a:solidFill>
                      <a:schemeClr val="bg1"/>
                    </a:solidFill>
                  </a:tcPr>
                </a:tc>
                <a:tc>
                  <a:txBody>
                    <a:bodyPr/>
                    <a:lstStyle/>
                    <a:p>
                      <a:pPr marL="0" marR="0">
                        <a:lnSpc>
                          <a:spcPct val="115000"/>
                        </a:lnSpc>
                        <a:spcBef>
                          <a:spcPts val="0"/>
                        </a:spcBef>
                        <a:spcAft>
                          <a:spcPts val="0"/>
                        </a:spcAft>
                      </a:pPr>
                      <a:r>
                        <a:rPr lang="id-ID" sz="1400" dirty="0">
                          <a:latin typeface="Calibri" pitchFamily="34" charset="0"/>
                          <a:ea typeface="Calibri"/>
                          <a:cs typeface="Calibri" pitchFamily="34" charset="0"/>
                        </a:rPr>
                        <a:t>Pengendali overhead pabrik</a:t>
                      </a:r>
                      <a:endParaRPr lang="en-US" sz="1400" dirty="0">
                        <a:latin typeface="Calibri" pitchFamily="34" charset="0"/>
                        <a:ea typeface="Calibri"/>
                        <a:cs typeface="Calibri" pitchFamily="34" charset="0"/>
                      </a:endParaRPr>
                    </a:p>
                  </a:txBody>
                  <a:tcPr marL="68580" marR="68580" marT="0" marB="0">
                    <a:solidFill>
                      <a:schemeClr val="bg1"/>
                    </a:solidFill>
                  </a:tcPr>
                </a:tc>
                <a:tc>
                  <a:txBody>
                    <a:bodyPr/>
                    <a:lstStyle/>
                    <a:p>
                      <a:pPr algn="r"/>
                      <a:endParaRPr lang="en-US" sz="1400" dirty="0"/>
                    </a:p>
                  </a:txBody>
                  <a:tcPr>
                    <a:solidFill>
                      <a:schemeClr val="bg1"/>
                    </a:solidFill>
                  </a:tcPr>
                </a:tc>
                <a:tc>
                  <a:txBody>
                    <a:bodyPr/>
                    <a:lstStyle/>
                    <a:p>
                      <a:pPr algn="r"/>
                      <a:r>
                        <a:rPr lang="en-US" sz="1400" dirty="0" smtClean="0"/>
                        <a:t>200</a:t>
                      </a:r>
                      <a:endParaRPr lang="en-US" sz="1400" dirty="0"/>
                    </a:p>
                  </a:txBody>
                  <a:tcPr>
                    <a:solidFill>
                      <a:schemeClr val="bg1"/>
                    </a:solidFill>
                  </a:tcPr>
                </a:tc>
              </a:tr>
              <a:tr h="354534">
                <a:tc>
                  <a:txBody>
                    <a:bodyPr/>
                    <a:lstStyle/>
                    <a:p>
                      <a:pPr algn="ctr"/>
                      <a:endParaRPr lang="en-US" dirty="0"/>
                    </a:p>
                  </a:txBody>
                  <a:tcPr>
                    <a:solidFill>
                      <a:schemeClr val="bg1"/>
                    </a:solidFill>
                  </a:tcPr>
                </a:tc>
                <a:tc>
                  <a:txBody>
                    <a:bodyPr/>
                    <a:lstStyle/>
                    <a:p>
                      <a:r>
                        <a:rPr kumimoji="0" lang="id-ID" sz="1400" kern="1200" dirty="0" smtClean="0">
                          <a:solidFill>
                            <a:schemeClr val="dk1"/>
                          </a:solidFill>
                          <a:latin typeface="Calibri" pitchFamily="34" charset="0"/>
                          <a:ea typeface="+mn-ea"/>
                          <a:cs typeface="Calibri" pitchFamily="34" charset="0"/>
                        </a:rPr>
                        <a:t>Persediaan BDP</a:t>
                      </a:r>
                      <a:endParaRPr lang="en-US" sz="1400" dirty="0">
                        <a:latin typeface="Calibri" pitchFamily="34" charset="0"/>
                        <a:cs typeface="Calibri" pitchFamily="34" charset="0"/>
                      </a:endParaRPr>
                    </a:p>
                  </a:txBody>
                  <a:tcPr>
                    <a:solidFill>
                      <a:schemeClr val="bg1"/>
                    </a:solidFill>
                  </a:tcPr>
                </a:tc>
                <a:tc>
                  <a:txBody>
                    <a:bodyPr/>
                    <a:lstStyle/>
                    <a:p>
                      <a:pPr algn="r"/>
                      <a:endParaRPr lang="en-US" sz="1400" dirty="0"/>
                    </a:p>
                  </a:txBody>
                  <a:tcPr>
                    <a:solidFill>
                      <a:schemeClr val="bg1"/>
                    </a:solidFill>
                  </a:tcPr>
                </a:tc>
                <a:tc>
                  <a:txBody>
                    <a:bodyPr/>
                    <a:lstStyle/>
                    <a:p>
                      <a:pPr algn="r"/>
                      <a:r>
                        <a:rPr lang="en-US" sz="1400" dirty="0" smtClean="0"/>
                        <a:t>400</a:t>
                      </a:r>
                      <a:endParaRPr lang="en-US" sz="1400" dirty="0"/>
                    </a:p>
                  </a:txBody>
                  <a:tcPr>
                    <a:solidFill>
                      <a:schemeClr val="bg1"/>
                    </a:solidFill>
                  </a:tcPr>
                </a:tc>
              </a:tr>
              <a:tr h="327011">
                <a:tc>
                  <a:txBody>
                    <a:bodyPr/>
                    <a:lstStyle/>
                    <a:p>
                      <a:pPr marL="0" marR="0" algn="ctr">
                        <a:lnSpc>
                          <a:spcPct val="115000"/>
                        </a:lnSpc>
                        <a:spcBef>
                          <a:spcPts val="0"/>
                        </a:spcBef>
                        <a:spcAft>
                          <a:spcPts val="0"/>
                        </a:spcAft>
                      </a:pPr>
                      <a:r>
                        <a:rPr lang="id-ID" sz="1600" dirty="0">
                          <a:latin typeface="Calibri"/>
                          <a:ea typeface="Calibri"/>
                          <a:cs typeface="Calibri"/>
                        </a:rPr>
                        <a:t>d)</a:t>
                      </a:r>
                      <a:endParaRPr lang="en-US" sz="2400" dirty="0">
                        <a:latin typeface="Calibri"/>
                        <a:ea typeface="Calibri"/>
                        <a:cs typeface="Times New Roman"/>
                      </a:endParaRPr>
                    </a:p>
                  </a:txBody>
                  <a:tcPr marL="68580" marR="68580" marT="0" marB="0">
                    <a:solidFill>
                      <a:schemeClr val="bg2"/>
                    </a:solidFill>
                  </a:tcPr>
                </a:tc>
                <a:tc>
                  <a:txBody>
                    <a:bodyPr/>
                    <a:lstStyle/>
                    <a:p>
                      <a:pPr marL="0" marR="0">
                        <a:lnSpc>
                          <a:spcPct val="115000"/>
                        </a:lnSpc>
                        <a:spcBef>
                          <a:spcPts val="0"/>
                        </a:spcBef>
                        <a:spcAft>
                          <a:spcPts val="0"/>
                        </a:spcAft>
                      </a:pPr>
                      <a:r>
                        <a:rPr lang="id-ID" sz="1400">
                          <a:latin typeface="Calibri"/>
                          <a:ea typeface="Calibri"/>
                          <a:cs typeface="Calibri"/>
                        </a:rPr>
                        <a:t>Utang usaha</a:t>
                      </a:r>
                      <a:endParaRPr lang="en-US" sz="1400">
                        <a:latin typeface="Calibri"/>
                        <a:ea typeface="Calibri"/>
                        <a:cs typeface="Times New Roman"/>
                      </a:endParaRPr>
                    </a:p>
                  </a:txBody>
                  <a:tcPr marL="68580" marR="68580" marT="0" marB="0">
                    <a:solidFill>
                      <a:schemeClr val="bg2"/>
                    </a:solidFill>
                  </a:tcPr>
                </a:tc>
                <a:tc>
                  <a:txBody>
                    <a:bodyPr/>
                    <a:lstStyle/>
                    <a:p>
                      <a:pPr algn="r"/>
                      <a:r>
                        <a:rPr lang="en-US" sz="1400" dirty="0" smtClean="0"/>
                        <a:t>800</a:t>
                      </a:r>
                      <a:endParaRPr lang="en-US" sz="1400" dirty="0"/>
                    </a:p>
                  </a:txBody>
                  <a:tcPr>
                    <a:solidFill>
                      <a:schemeClr val="bg2"/>
                    </a:solidFill>
                  </a:tcPr>
                </a:tc>
                <a:tc>
                  <a:txBody>
                    <a:bodyPr/>
                    <a:lstStyle/>
                    <a:p>
                      <a:pPr algn="r"/>
                      <a:endParaRPr lang="en-US" sz="1400" dirty="0"/>
                    </a:p>
                  </a:txBody>
                  <a:tcPr>
                    <a:solidFill>
                      <a:schemeClr val="bg2"/>
                    </a:solidFill>
                  </a:tcPr>
                </a:tc>
              </a:tr>
              <a:tr h="407714">
                <a:tc>
                  <a:txBody>
                    <a:bodyPr/>
                    <a:lstStyle/>
                    <a:p>
                      <a:pPr algn="ctr">
                        <a:lnSpc>
                          <a:spcPct val="115000"/>
                        </a:lnSpc>
                      </a:pPr>
                      <a:endParaRPr lang="en-US" sz="2400" dirty="0">
                        <a:latin typeface="Calibri"/>
                        <a:ea typeface="Times New Roman"/>
                        <a:cs typeface="Times New Roman"/>
                      </a:endParaRPr>
                    </a:p>
                  </a:txBody>
                  <a:tcPr marL="68580" marR="68580" marT="0" marB="0">
                    <a:solidFill>
                      <a:schemeClr val="bg2"/>
                    </a:solidFill>
                  </a:tcPr>
                </a:tc>
                <a:tc>
                  <a:txBody>
                    <a:bodyPr/>
                    <a:lstStyle/>
                    <a:p>
                      <a:pPr marL="0" marR="0">
                        <a:lnSpc>
                          <a:spcPct val="115000"/>
                        </a:lnSpc>
                        <a:spcBef>
                          <a:spcPts val="0"/>
                        </a:spcBef>
                        <a:spcAft>
                          <a:spcPts val="0"/>
                        </a:spcAft>
                      </a:pPr>
                      <a:r>
                        <a:rPr lang="id-ID" sz="1400" dirty="0">
                          <a:latin typeface="Calibri"/>
                          <a:ea typeface="Calibri"/>
                          <a:cs typeface="Calibri"/>
                        </a:rPr>
                        <a:t>Persediaan bahan baku </a:t>
                      </a:r>
                      <a:endParaRPr lang="en-US" sz="1400" dirty="0">
                        <a:latin typeface="Calibri"/>
                        <a:ea typeface="Calibri"/>
                        <a:cs typeface="Times New Roman"/>
                      </a:endParaRPr>
                    </a:p>
                  </a:txBody>
                  <a:tcPr marL="68580" marR="68580" marT="0" marB="0">
                    <a:solidFill>
                      <a:schemeClr val="bg2"/>
                    </a:solidFill>
                  </a:tcPr>
                </a:tc>
                <a:tc>
                  <a:txBody>
                    <a:bodyPr/>
                    <a:lstStyle/>
                    <a:p>
                      <a:pPr algn="r"/>
                      <a:endParaRPr lang="en-US" sz="1400" dirty="0"/>
                    </a:p>
                  </a:txBody>
                  <a:tcPr>
                    <a:solidFill>
                      <a:schemeClr val="bg2"/>
                    </a:solidFill>
                  </a:tcPr>
                </a:tc>
                <a:tc>
                  <a:txBody>
                    <a:bodyPr/>
                    <a:lstStyle/>
                    <a:p>
                      <a:pPr algn="r"/>
                      <a:r>
                        <a:rPr lang="en-US" sz="1400" dirty="0" smtClean="0"/>
                        <a:t>800</a:t>
                      </a:r>
                      <a:endParaRPr lang="en-US" sz="1400" dirty="0"/>
                    </a:p>
                  </a:txBody>
                  <a:tcPr>
                    <a:solidFill>
                      <a:schemeClr val="bg2"/>
                    </a:solidFill>
                  </a:tcPr>
                </a:tc>
              </a:tr>
              <a:tr h="327011">
                <a:tc>
                  <a:txBody>
                    <a:bodyPr/>
                    <a:lstStyle/>
                    <a:p>
                      <a:pPr marL="0" marR="0" algn="ctr">
                        <a:lnSpc>
                          <a:spcPct val="115000"/>
                        </a:lnSpc>
                        <a:spcBef>
                          <a:spcPts val="0"/>
                        </a:spcBef>
                        <a:spcAft>
                          <a:spcPts val="0"/>
                        </a:spcAft>
                      </a:pPr>
                      <a:r>
                        <a:rPr lang="id-ID" sz="1600" dirty="0">
                          <a:latin typeface="Calibri"/>
                          <a:ea typeface="Calibri"/>
                          <a:cs typeface="Calibri"/>
                        </a:rPr>
                        <a:t>e)</a:t>
                      </a:r>
                      <a:endParaRPr lang="en-US" sz="2400" dirty="0">
                        <a:latin typeface="Calibri"/>
                        <a:ea typeface="Calibri"/>
                        <a:cs typeface="Times New Roman"/>
                      </a:endParaRPr>
                    </a:p>
                  </a:txBody>
                  <a:tcPr marL="68580" marR="68580" marT="0" marB="0">
                    <a:solidFill>
                      <a:schemeClr val="bg1"/>
                    </a:solidFill>
                  </a:tcPr>
                </a:tc>
                <a:tc>
                  <a:txBody>
                    <a:bodyPr/>
                    <a:lstStyle/>
                    <a:p>
                      <a:pPr marL="0" marR="0">
                        <a:lnSpc>
                          <a:spcPct val="115000"/>
                        </a:lnSpc>
                        <a:spcBef>
                          <a:spcPts val="0"/>
                        </a:spcBef>
                        <a:spcAft>
                          <a:spcPts val="0"/>
                        </a:spcAft>
                      </a:pPr>
                      <a:r>
                        <a:rPr lang="id-ID" sz="1400">
                          <a:latin typeface="Calibri"/>
                          <a:ea typeface="Calibri"/>
                          <a:cs typeface="Calibri"/>
                        </a:rPr>
                        <a:t>Beban gaji</a:t>
                      </a:r>
                      <a:endParaRPr lang="en-US" sz="1400">
                        <a:latin typeface="Calibri"/>
                        <a:ea typeface="Calibri"/>
                        <a:cs typeface="Times New Roman"/>
                      </a:endParaRPr>
                    </a:p>
                  </a:txBody>
                  <a:tcPr marL="68580" marR="68580" marT="0" marB="0">
                    <a:solidFill>
                      <a:schemeClr val="bg1"/>
                    </a:solidFill>
                  </a:tcPr>
                </a:tc>
                <a:tc>
                  <a:txBody>
                    <a:bodyPr/>
                    <a:lstStyle/>
                    <a:p>
                      <a:pPr algn="r"/>
                      <a:r>
                        <a:rPr lang="en-US" sz="1400" dirty="0" smtClean="0"/>
                        <a:t>38.000</a:t>
                      </a:r>
                      <a:endParaRPr lang="en-US" sz="1400" dirty="0"/>
                    </a:p>
                  </a:txBody>
                  <a:tcPr>
                    <a:solidFill>
                      <a:schemeClr val="bg1"/>
                    </a:solidFill>
                  </a:tcPr>
                </a:tc>
                <a:tc>
                  <a:txBody>
                    <a:bodyPr/>
                    <a:lstStyle/>
                    <a:p>
                      <a:pPr algn="r"/>
                      <a:endParaRPr lang="en-US" sz="1400"/>
                    </a:p>
                  </a:txBody>
                  <a:tcPr>
                    <a:solidFill>
                      <a:schemeClr val="bg1"/>
                    </a:solidFill>
                  </a:tcPr>
                </a:tc>
              </a:tr>
              <a:tr h="407714">
                <a:tc>
                  <a:txBody>
                    <a:bodyPr/>
                    <a:lstStyle/>
                    <a:p>
                      <a:pPr algn="ctr">
                        <a:lnSpc>
                          <a:spcPct val="115000"/>
                        </a:lnSpc>
                      </a:pPr>
                      <a:endParaRPr lang="en-US" sz="2400" dirty="0">
                        <a:latin typeface="Calibri"/>
                        <a:ea typeface="Times New Roman"/>
                        <a:cs typeface="Times New Roman"/>
                      </a:endParaRPr>
                    </a:p>
                  </a:txBody>
                  <a:tcPr marL="68580" marR="68580" marT="0" marB="0">
                    <a:solidFill>
                      <a:schemeClr val="bg1"/>
                    </a:solidFill>
                  </a:tcPr>
                </a:tc>
                <a:tc>
                  <a:txBody>
                    <a:bodyPr/>
                    <a:lstStyle/>
                    <a:p>
                      <a:pPr marL="0" marR="0">
                        <a:lnSpc>
                          <a:spcPct val="115000"/>
                        </a:lnSpc>
                        <a:spcBef>
                          <a:spcPts val="0"/>
                        </a:spcBef>
                        <a:spcAft>
                          <a:spcPts val="0"/>
                        </a:spcAft>
                      </a:pPr>
                      <a:r>
                        <a:rPr lang="id-ID" sz="1400" dirty="0">
                          <a:latin typeface="Calibri"/>
                          <a:ea typeface="Calibri"/>
                          <a:cs typeface="Calibri"/>
                        </a:rPr>
                        <a:t>Utang gaji</a:t>
                      </a:r>
                      <a:endParaRPr lang="en-US" sz="1400" dirty="0">
                        <a:latin typeface="Calibri"/>
                        <a:ea typeface="Calibri"/>
                        <a:cs typeface="Times New Roman"/>
                      </a:endParaRPr>
                    </a:p>
                  </a:txBody>
                  <a:tcPr marL="68580" marR="68580" marT="0" marB="0">
                    <a:solidFill>
                      <a:schemeClr val="bg1"/>
                    </a:solidFill>
                  </a:tcPr>
                </a:tc>
                <a:tc>
                  <a:txBody>
                    <a:bodyPr/>
                    <a:lstStyle/>
                    <a:p>
                      <a:pPr algn="r"/>
                      <a:endParaRPr lang="en-US" sz="1400" dirty="0"/>
                    </a:p>
                  </a:txBody>
                  <a:tcPr>
                    <a:solidFill>
                      <a:schemeClr val="bg1"/>
                    </a:solidFill>
                  </a:tcPr>
                </a:tc>
                <a:tc>
                  <a:txBody>
                    <a:bodyPr/>
                    <a:lstStyle/>
                    <a:p>
                      <a:pPr algn="r"/>
                      <a:r>
                        <a:rPr lang="en-US" sz="1400" dirty="0" smtClean="0"/>
                        <a:t>38.000</a:t>
                      </a:r>
                      <a:endParaRPr lang="en-US" sz="1400" dirty="0"/>
                    </a:p>
                  </a:txBody>
                  <a:tcPr>
                    <a:solidFill>
                      <a:schemeClr val="bg1"/>
                    </a:solidFill>
                  </a:tcPr>
                </a:tc>
              </a:tr>
              <a:tr h="327011">
                <a:tc>
                  <a:txBody>
                    <a:bodyPr/>
                    <a:lstStyle/>
                    <a:p>
                      <a:pPr marL="0" marR="0" algn="ctr">
                        <a:lnSpc>
                          <a:spcPct val="115000"/>
                        </a:lnSpc>
                        <a:spcBef>
                          <a:spcPts val="0"/>
                        </a:spcBef>
                        <a:spcAft>
                          <a:spcPts val="0"/>
                        </a:spcAft>
                      </a:pPr>
                      <a:r>
                        <a:rPr lang="id-ID" sz="1400" dirty="0">
                          <a:latin typeface="Calibri"/>
                          <a:ea typeface="Calibri"/>
                          <a:cs typeface="Calibri"/>
                        </a:rPr>
                        <a:t>f)</a:t>
                      </a:r>
                      <a:endParaRPr lang="en-US" sz="2000" dirty="0">
                        <a:latin typeface="Calibri"/>
                        <a:ea typeface="Calibri"/>
                        <a:cs typeface="Times New Roman"/>
                      </a:endParaRPr>
                    </a:p>
                  </a:txBody>
                  <a:tcPr marL="68580" marR="68580" marT="0" marB="0">
                    <a:solidFill>
                      <a:schemeClr val="bg2"/>
                    </a:solidFill>
                  </a:tcPr>
                </a:tc>
                <a:tc>
                  <a:txBody>
                    <a:bodyPr/>
                    <a:lstStyle/>
                    <a:p>
                      <a:pPr marL="0" marR="0">
                        <a:lnSpc>
                          <a:spcPct val="115000"/>
                        </a:lnSpc>
                        <a:spcBef>
                          <a:spcPts val="0"/>
                        </a:spcBef>
                        <a:spcAft>
                          <a:spcPts val="0"/>
                        </a:spcAft>
                      </a:pPr>
                      <a:r>
                        <a:rPr lang="id-ID" sz="1400">
                          <a:latin typeface="Calibri"/>
                          <a:ea typeface="Calibri"/>
                          <a:cs typeface="Calibri"/>
                        </a:rPr>
                        <a:t>Persediaan BDP </a:t>
                      </a:r>
                      <a:endParaRPr lang="en-US" sz="1400">
                        <a:latin typeface="Calibri"/>
                        <a:ea typeface="Calibri"/>
                        <a:cs typeface="Times New Roman"/>
                      </a:endParaRPr>
                    </a:p>
                  </a:txBody>
                  <a:tcPr marL="68580" marR="68580" marT="0" marB="0">
                    <a:solidFill>
                      <a:schemeClr val="bg2"/>
                    </a:solidFill>
                  </a:tcPr>
                </a:tc>
                <a:tc>
                  <a:txBody>
                    <a:bodyPr/>
                    <a:lstStyle/>
                    <a:p>
                      <a:pPr marL="0" marR="0" algn="r">
                        <a:lnSpc>
                          <a:spcPct val="115000"/>
                        </a:lnSpc>
                        <a:spcBef>
                          <a:spcPts val="0"/>
                        </a:spcBef>
                        <a:spcAft>
                          <a:spcPts val="0"/>
                        </a:spcAft>
                      </a:pPr>
                      <a:r>
                        <a:rPr lang="id-ID" sz="1400" dirty="0">
                          <a:latin typeface="Calibri"/>
                          <a:ea typeface="Calibri"/>
                          <a:cs typeface="Calibri"/>
                        </a:rPr>
                        <a:t>20.900,-</a:t>
                      </a:r>
                      <a:endParaRPr lang="en-US" sz="1400" dirty="0">
                        <a:latin typeface="Calibri"/>
                        <a:ea typeface="Calibri"/>
                        <a:cs typeface="Times New Roman"/>
                      </a:endParaRPr>
                    </a:p>
                  </a:txBody>
                  <a:tcPr marL="68580" marR="68580" marT="0" marB="0">
                    <a:solidFill>
                      <a:schemeClr val="bg2"/>
                    </a:solidFill>
                  </a:tcPr>
                </a:tc>
                <a:tc>
                  <a:txBody>
                    <a:bodyPr/>
                    <a:lstStyle/>
                    <a:p>
                      <a:pPr algn="r">
                        <a:lnSpc>
                          <a:spcPct val="115000"/>
                        </a:lnSpc>
                      </a:pPr>
                      <a:endParaRPr lang="en-US" sz="1400">
                        <a:latin typeface="Calibri"/>
                        <a:ea typeface="Times New Roman"/>
                        <a:cs typeface="Times New Roman"/>
                      </a:endParaRPr>
                    </a:p>
                  </a:txBody>
                  <a:tcPr marL="68580" marR="68580" marT="0" marB="0">
                    <a:solidFill>
                      <a:schemeClr val="bg2"/>
                    </a:solidFill>
                  </a:tcPr>
                </a:tc>
              </a:tr>
              <a:tr h="339762">
                <a:tc>
                  <a:txBody>
                    <a:bodyPr/>
                    <a:lstStyle/>
                    <a:p>
                      <a:pPr>
                        <a:lnSpc>
                          <a:spcPct val="115000"/>
                        </a:lnSpc>
                      </a:pPr>
                      <a:endParaRPr lang="en-US" sz="2000" dirty="0">
                        <a:latin typeface="Calibri"/>
                        <a:ea typeface="Times New Roman"/>
                        <a:cs typeface="Times New Roman"/>
                      </a:endParaRPr>
                    </a:p>
                  </a:txBody>
                  <a:tcPr marL="68580" marR="68580" marT="0" marB="0">
                    <a:solidFill>
                      <a:schemeClr val="bg2"/>
                    </a:solidFill>
                  </a:tcPr>
                </a:tc>
                <a:tc>
                  <a:txBody>
                    <a:bodyPr/>
                    <a:lstStyle/>
                    <a:p>
                      <a:pPr marL="0" marR="0">
                        <a:lnSpc>
                          <a:spcPct val="115000"/>
                        </a:lnSpc>
                        <a:spcBef>
                          <a:spcPts val="0"/>
                        </a:spcBef>
                        <a:spcAft>
                          <a:spcPts val="0"/>
                        </a:spcAft>
                      </a:pPr>
                      <a:r>
                        <a:rPr lang="id-ID" sz="1400">
                          <a:latin typeface="Calibri"/>
                          <a:ea typeface="Calibri"/>
                          <a:cs typeface="Calibri"/>
                        </a:rPr>
                        <a:t>Pengendali overhead pabrik</a:t>
                      </a:r>
                      <a:endParaRPr lang="en-US" sz="1400">
                        <a:latin typeface="Calibri"/>
                        <a:ea typeface="Calibri"/>
                        <a:cs typeface="Times New Roman"/>
                      </a:endParaRPr>
                    </a:p>
                  </a:txBody>
                  <a:tcPr marL="68580" marR="68580" marT="0" marB="0">
                    <a:solidFill>
                      <a:schemeClr val="bg2"/>
                    </a:solidFill>
                  </a:tcPr>
                </a:tc>
                <a:tc>
                  <a:txBody>
                    <a:bodyPr/>
                    <a:lstStyle/>
                    <a:p>
                      <a:pPr marL="0" marR="0" algn="r">
                        <a:lnSpc>
                          <a:spcPct val="115000"/>
                        </a:lnSpc>
                        <a:spcBef>
                          <a:spcPts val="0"/>
                        </a:spcBef>
                        <a:spcAft>
                          <a:spcPts val="0"/>
                        </a:spcAft>
                      </a:pPr>
                      <a:r>
                        <a:rPr lang="id-ID" sz="1400" dirty="0">
                          <a:latin typeface="Calibri"/>
                          <a:ea typeface="Calibri"/>
                          <a:cs typeface="Calibri"/>
                        </a:rPr>
                        <a:t>7.600,-</a:t>
                      </a:r>
                      <a:endParaRPr lang="en-US" sz="1400" dirty="0">
                        <a:latin typeface="Calibri"/>
                        <a:ea typeface="Calibri"/>
                        <a:cs typeface="Times New Roman"/>
                      </a:endParaRPr>
                    </a:p>
                  </a:txBody>
                  <a:tcPr marL="68580" marR="68580" marT="0" marB="0">
                    <a:solidFill>
                      <a:schemeClr val="bg2"/>
                    </a:solidFill>
                  </a:tcPr>
                </a:tc>
                <a:tc>
                  <a:txBody>
                    <a:bodyPr/>
                    <a:lstStyle/>
                    <a:p>
                      <a:pPr algn="r">
                        <a:lnSpc>
                          <a:spcPct val="115000"/>
                        </a:lnSpc>
                      </a:pPr>
                      <a:endParaRPr lang="en-US" sz="1400">
                        <a:latin typeface="Calibri"/>
                        <a:ea typeface="Times New Roman"/>
                        <a:cs typeface="Times New Roman"/>
                      </a:endParaRPr>
                    </a:p>
                  </a:txBody>
                  <a:tcPr marL="68580" marR="68580" marT="0" marB="0">
                    <a:solidFill>
                      <a:schemeClr val="bg2"/>
                    </a:solidFill>
                  </a:tcPr>
                </a:tc>
              </a:tr>
              <a:tr h="339762">
                <a:tc>
                  <a:txBody>
                    <a:bodyPr/>
                    <a:lstStyle/>
                    <a:p>
                      <a:pPr>
                        <a:lnSpc>
                          <a:spcPct val="115000"/>
                        </a:lnSpc>
                      </a:pPr>
                      <a:endParaRPr lang="en-US" sz="2000" dirty="0">
                        <a:latin typeface="Calibri"/>
                        <a:ea typeface="Times New Roman"/>
                        <a:cs typeface="Times New Roman"/>
                      </a:endParaRPr>
                    </a:p>
                  </a:txBody>
                  <a:tcPr marL="68580" marR="68580" marT="0" marB="0">
                    <a:solidFill>
                      <a:schemeClr val="bg2"/>
                    </a:solidFill>
                  </a:tcPr>
                </a:tc>
                <a:tc>
                  <a:txBody>
                    <a:bodyPr/>
                    <a:lstStyle/>
                    <a:p>
                      <a:pPr marL="0" marR="0">
                        <a:lnSpc>
                          <a:spcPct val="115000"/>
                        </a:lnSpc>
                        <a:spcBef>
                          <a:spcPts val="0"/>
                        </a:spcBef>
                        <a:spcAft>
                          <a:spcPts val="0"/>
                        </a:spcAft>
                      </a:pPr>
                      <a:r>
                        <a:rPr lang="id-ID" sz="1400">
                          <a:latin typeface="Calibri"/>
                          <a:ea typeface="Calibri"/>
                          <a:cs typeface="Calibri"/>
                        </a:rPr>
                        <a:t>Beban gaji Bagian Penjualan </a:t>
                      </a:r>
                      <a:endParaRPr lang="en-US" sz="1400">
                        <a:latin typeface="Calibri"/>
                        <a:ea typeface="Calibri"/>
                        <a:cs typeface="Times New Roman"/>
                      </a:endParaRPr>
                    </a:p>
                  </a:txBody>
                  <a:tcPr marL="68580" marR="68580" marT="0" marB="0">
                    <a:solidFill>
                      <a:schemeClr val="bg2"/>
                    </a:solidFill>
                  </a:tcPr>
                </a:tc>
                <a:tc>
                  <a:txBody>
                    <a:bodyPr/>
                    <a:lstStyle/>
                    <a:p>
                      <a:pPr marL="0" marR="0" algn="r">
                        <a:lnSpc>
                          <a:spcPct val="115000"/>
                        </a:lnSpc>
                        <a:spcBef>
                          <a:spcPts val="0"/>
                        </a:spcBef>
                        <a:spcAft>
                          <a:spcPts val="0"/>
                        </a:spcAft>
                      </a:pPr>
                      <a:r>
                        <a:rPr lang="id-ID" sz="1400" dirty="0">
                          <a:latin typeface="Calibri"/>
                          <a:ea typeface="Calibri"/>
                          <a:cs typeface="Calibri"/>
                        </a:rPr>
                        <a:t>5.700,-</a:t>
                      </a:r>
                      <a:endParaRPr lang="en-US" sz="1400" dirty="0">
                        <a:latin typeface="Calibri"/>
                        <a:ea typeface="Calibri"/>
                        <a:cs typeface="Times New Roman"/>
                      </a:endParaRPr>
                    </a:p>
                  </a:txBody>
                  <a:tcPr marL="68580" marR="68580" marT="0" marB="0">
                    <a:solidFill>
                      <a:schemeClr val="bg2"/>
                    </a:solidFill>
                  </a:tcPr>
                </a:tc>
                <a:tc>
                  <a:txBody>
                    <a:bodyPr/>
                    <a:lstStyle/>
                    <a:p>
                      <a:pPr algn="r">
                        <a:lnSpc>
                          <a:spcPct val="115000"/>
                        </a:lnSpc>
                      </a:pPr>
                      <a:endParaRPr lang="en-US" sz="1400">
                        <a:latin typeface="Calibri"/>
                        <a:ea typeface="Times New Roman"/>
                        <a:cs typeface="Times New Roman"/>
                      </a:endParaRPr>
                    </a:p>
                  </a:txBody>
                  <a:tcPr marL="68580" marR="68580" marT="0" marB="0">
                    <a:solidFill>
                      <a:schemeClr val="bg2"/>
                    </a:solidFill>
                  </a:tcPr>
                </a:tc>
              </a:tr>
              <a:tr h="339762">
                <a:tc>
                  <a:txBody>
                    <a:bodyPr/>
                    <a:lstStyle/>
                    <a:p>
                      <a:pPr>
                        <a:lnSpc>
                          <a:spcPct val="115000"/>
                        </a:lnSpc>
                      </a:pPr>
                      <a:endParaRPr lang="en-US" sz="2000" dirty="0">
                        <a:latin typeface="Calibri"/>
                        <a:ea typeface="Times New Roman"/>
                        <a:cs typeface="Times New Roman"/>
                      </a:endParaRPr>
                    </a:p>
                  </a:txBody>
                  <a:tcPr marL="68580" marR="68580" marT="0" marB="0">
                    <a:solidFill>
                      <a:schemeClr val="bg2"/>
                    </a:solidFill>
                  </a:tcPr>
                </a:tc>
                <a:tc>
                  <a:txBody>
                    <a:bodyPr/>
                    <a:lstStyle/>
                    <a:p>
                      <a:pPr marL="0" marR="0">
                        <a:lnSpc>
                          <a:spcPct val="115000"/>
                        </a:lnSpc>
                        <a:spcBef>
                          <a:spcPts val="0"/>
                        </a:spcBef>
                        <a:spcAft>
                          <a:spcPts val="0"/>
                        </a:spcAft>
                      </a:pPr>
                      <a:r>
                        <a:rPr lang="id-ID" sz="1400">
                          <a:latin typeface="Calibri"/>
                          <a:ea typeface="Calibri"/>
                          <a:cs typeface="Calibri"/>
                        </a:rPr>
                        <a:t>Beban gaji Bagian Admnistrasi</a:t>
                      </a:r>
                      <a:endParaRPr lang="en-US" sz="1400">
                        <a:latin typeface="Calibri"/>
                        <a:ea typeface="Calibri"/>
                        <a:cs typeface="Times New Roman"/>
                      </a:endParaRPr>
                    </a:p>
                  </a:txBody>
                  <a:tcPr marL="68580" marR="68580" marT="0" marB="0">
                    <a:solidFill>
                      <a:schemeClr val="bg2"/>
                    </a:solidFill>
                  </a:tcPr>
                </a:tc>
                <a:tc>
                  <a:txBody>
                    <a:bodyPr/>
                    <a:lstStyle/>
                    <a:p>
                      <a:pPr marL="0" marR="0" algn="r">
                        <a:lnSpc>
                          <a:spcPct val="115000"/>
                        </a:lnSpc>
                        <a:spcBef>
                          <a:spcPts val="0"/>
                        </a:spcBef>
                        <a:spcAft>
                          <a:spcPts val="0"/>
                        </a:spcAft>
                      </a:pPr>
                      <a:r>
                        <a:rPr lang="id-ID" sz="1400" dirty="0">
                          <a:latin typeface="Calibri"/>
                          <a:ea typeface="Calibri"/>
                          <a:cs typeface="Calibri"/>
                        </a:rPr>
                        <a:t>3.800,-</a:t>
                      </a:r>
                      <a:endParaRPr lang="en-US" sz="1400" dirty="0">
                        <a:latin typeface="Calibri"/>
                        <a:ea typeface="Calibri"/>
                        <a:cs typeface="Times New Roman"/>
                      </a:endParaRPr>
                    </a:p>
                  </a:txBody>
                  <a:tcPr marL="68580" marR="68580" marT="0" marB="0">
                    <a:solidFill>
                      <a:schemeClr val="bg2"/>
                    </a:solidFill>
                  </a:tcPr>
                </a:tc>
                <a:tc>
                  <a:txBody>
                    <a:bodyPr/>
                    <a:lstStyle/>
                    <a:p>
                      <a:pPr algn="r">
                        <a:lnSpc>
                          <a:spcPct val="115000"/>
                        </a:lnSpc>
                      </a:pPr>
                      <a:endParaRPr lang="en-US" sz="1400">
                        <a:latin typeface="Calibri"/>
                        <a:ea typeface="Times New Roman"/>
                        <a:cs typeface="Times New Roman"/>
                      </a:endParaRPr>
                    </a:p>
                  </a:txBody>
                  <a:tcPr marL="68580" marR="68580" marT="0" marB="0">
                    <a:solidFill>
                      <a:schemeClr val="bg2"/>
                    </a:solidFill>
                  </a:tcPr>
                </a:tc>
              </a:tr>
              <a:tr h="339762">
                <a:tc>
                  <a:txBody>
                    <a:bodyPr/>
                    <a:lstStyle/>
                    <a:p>
                      <a:pPr>
                        <a:lnSpc>
                          <a:spcPct val="115000"/>
                        </a:lnSpc>
                      </a:pPr>
                      <a:endParaRPr lang="en-US" sz="2000" dirty="0">
                        <a:latin typeface="Calibri"/>
                        <a:ea typeface="Times New Roman"/>
                        <a:cs typeface="Times New Roman"/>
                      </a:endParaRPr>
                    </a:p>
                  </a:txBody>
                  <a:tcPr marL="68580" marR="68580" marT="0" marB="0">
                    <a:solidFill>
                      <a:schemeClr val="bg2"/>
                    </a:solidFill>
                  </a:tcPr>
                </a:tc>
                <a:tc>
                  <a:txBody>
                    <a:bodyPr/>
                    <a:lstStyle/>
                    <a:p>
                      <a:pPr marL="0" marR="0">
                        <a:lnSpc>
                          <a:spcPct val="115000"/>
                        </a:lnSpc>
                        <a:spcBef>
                          <a:spcPts val="0"/>
                        </a:spcBef>
                        <a:spcAft>
                          <a:spcPts val="0"/>
                        </a:spcAft>
                      </a:pPr>
                      <a:r>
                        <a:rPr lang="id-ID" sz="1400" dirty="0">
                          <a:latin typeface="Calibri"/>
                          <a:ea typeface="Calibri"/>
                          <a:cs typeface="Calibri"/>
                        </a:rPr>
                        <a:t>Beban gaji</a:t>
                      </a:r>
                      <a:endParaRPr lang="en-US" sz="1400" dirty="0">
                        <a:latin typeface="Calibri"/>
                        <a:ea typeface="Calibri"/>
                        <a:cs typeface="Times New Roman"/>
                      </a:endParaRPr>
                    </a:p>
                  </a:txBody>
                  <a:tcPr marL="68580" marR="68580" marT="0" marB="0">
                    <a:solidFill>
                      <a:schemeClr val="bg2"/>
                    </a:solidFill>
                  </a:tcPr>
                </a:tc>
                <a:tc>
                  <a:txBody>
                    <a:bodyPr/>
                    <a:lstStyle/>
                    <a:p>
                      <a:pPr algn="r">
                        <a:lnSpc>
                          <a:spcPct val="115000"/>
                        </a:lnSpc>
                      </a:pPr>
                      <a:endParaRPr lang="en-US" sz="1400" dirty="0">
                        <a:latin typeface="Calibri"/>
                        <a:ea typeface="Times New Roman"/>
                        <a:cs typeface="Times New Roman"/>
                      </a:endParaRPr>
                    </a:p>
                  </a:txBody>
                  <a:tcPr marL="68580" marR="68580" marT="0" marB="0">
                    <a:solidFill>
                      <a:schemeClr val="bg2"/>
                    </a:solidFill>
                  </a:tcPr>
                </a:tc>
                <a:tc>
                  <a:txBody>
                    <a:bodyPr/>
                    <a:lstStyle/>
                    <a:p>
                      <a:pPr marL="0" marR="0" algn="r">
                        <a:lnSpc>
                          <a:spcPct val="115000"/>
                        </a:lnSpc>
                        <a:spcBef>
                          <a:spcPts val="0"/>
                        </a:spcBef>
                        <a:spcAft>
                          <a:spcPts val="0"/>
                        </a:spcAft>
                      </a:pPr>
                      <a:r>
                        <a:rPr lang="id-ID" sz="1400" dirty="0">
                          <a:latin typeface="Calibri"/>
                          <a:ea typeface="Calibri"/>
                          <a:cs typeface="Calibri"/>
                        </a:rPr>
                        <a:t>38.000,-</a:t>
                      </a:r>
                      <a:endParaRPr lang="en-US" sz="1400" dirty="0">
                        <a:latin typeface="Calibri"/>
                        <a:ea typeface="Calibri"/>
                        <a:cs typeface="Times New Roman"/>
                      </a:endParaRPr>
                    </a:p>
                  </a:txBody>
                  <a:tcPr marL="68580" marR="68580" marT="0" marB="0">
                    <a:solidFill>
                      <a:schemeClr val="bg2"/>
                    </a:solidFill>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21936"/>
          </a:xfrm>
        </p:spPr>
        <p:txBody>
          <a:bodyPr/>
          <a:lstStyle/>
          <a:p>
            <a:pPr>
              <a:buNone/>
            </a:pPr>
            <a:r>
              <a:rPr lang="en-US" sz="1600" b="1" dirty="0" err="1" smtClean="0"/>
              <a:t>Lanjutan</a:t>
            </a:r>
            <a:r>
              <a:rPr lang="en-US" sz="1600" b="1" dirty="0" smtClean="0"/>
              <a:t> </a:t>
            </a:r>
            <a:r>
              <a:rPr lang="id-ID" sz="1600" b="1" dirty="0" smtClean="0"/>
              <a:t>Jawaban</a:t>
            </a:r>
            <a:r>
              <a:rPr lang="en-US" sz="1600" b="1" dirty="0" smtClean="0"/>
              <a:t> (slide 26)</a:t>
            </a:r>
            <a:r>
              <a:rPr lang="id-ID" sz="1600" b="1" dirty="0" smtClean="0"/>
              <a:t>:</a:t>
            </a:r>
            <a:endParaRPr lang="en-US" sz="1600" dirty="0" smtClean="0"/>
          </a:p>
          <a:p>
            <a:pPr>
              <a:buNone/>
            </a:pPr>
            <a:r>
              <a:rPr lang="id-ID" sz="1600" b="1" dirty="0" smtClean="0"/>
              <a:t>2. Mencatat transaksi-transaksi ke dalam jurnal umum. </a:t>
            </a:r>
            <a:endParaRPr lang="en-US" sz="1600" dirty="0" smtClean="0"/>
          </a:p>
          <a:p>
            <a:pPr>
              <a:buNone/>
            </a:pPr>
            <a:endParaRPr lang="en-US" dirty="0"/>
          </a:p>
        </p:txBody>
      </p:sp>
      <p:sp>
        <p:nvSpPr>
          <p:cNvPr id="9" name="Title 1"/>
          <p:cNvSpPr>
            <a:spLocks noGrp="1"/>
          </p:cNvSpPr>
          <p:nvPr>
            <p:ph type="title"/>
          </p:nvPr>
        </p:nvSpPr>
        <p:spPr>
          <a:xfrm>
            <a:off x="457200" y="609600"/>
            <a:ext cx="8229600" cy="1066800"/>
          </a:xfrm>
        </p:spPr>
        <p:txBody>
          <a:bodyPr>
            <a:normAutofit/>
          </a:bodyPr>
          <a:lstStyle/>
          <a:p>
            <a:pPr algn="ctr"/>
            <a:r>
              <a:rPr lang="en-US" b="1" dirty="0" smtClean="0"/>
              <a:t>Job order costing </a:t>
            </a:r>
            <a:br>
              <a:rPr lang="en-US" b="1" dirty="0" smtClean="0"/>
            </a:br>
            <a:r>
              <a:rPr lang="id-ID" sz="2400" b="1" dirty="0" smtClean="0"/>
              <a:t>Contoh Komprehensif</a:t>
            </a:r>
            <a:endParaRPr lang="en-US" sz="2400" dirty="0"/>
          </a:p>
        </p:txBody>
      </p:sp>
      <p:graphicFrame>
        <p:nvGraphicFramePr>
          <p:cNvPr id="6" name="Table 5"/>
          <p:cNvGraphicFramePr>
            <a:graphicFrameLocks noGrp="1"/>
          </p:cNvGraphicFramePr>
          <p:nvPr/>
        </p:nvGraphicFramePr>
        <p:xfrm>
          <a:off x="228600" y="2291080"/>
          <a:ext cx="8686800" cy="4267520"/>
        </p:xfrm>
        <a:graphic>
          <a:graphicData uri="http://schemas.openxmlformats.org/drawingml/2006/table">
            <a:tbl>
              <a:tblPr firstRow="1" bandRow="1">
                <a:tableStyleId>{5C22544A-7EE6-4342-B048-85BDC9FD1C3A}</a:tableStyleId>
              </a:tblPr>
              <a:tblGrid>
                <a:gridCol w="1045633"/>
                <a:gridCol w="3780366"/>
                <a:gridCol w="2010834"/>
                <a:gridCol w="1849967"/>
              </a:tblGrid>
              <a:tr h="382656">
                <a:tc>
                  <a:txBody>
                    <a:bodyPr/>
                    <a:lstStyle/>
                    <a:p>
                      <a:pPr marL="0" marR="0" algn="ctr">
                        <a:lnSpc>
                          <a:spcPct val="115000"/>
                        </a:lnSpc>
                        <a:spcBef>
                          <a:spcPts val="0"/>
                        </a:spcBef>
                        <a:spcAft>
                          <a:spcPts val="0"/>
                        </a:spcAft>
                      </a:pPr>
                      <a:r>
                        <a:rPr lang="id-ID" sz="2400" b="1" dirty="0">
                          <a:latin typeface="Calibri"/>
                          <a:ea typeface="Calibri"/>
                          <a:cs typeface="Calibri"/>
                        </a:rPr>
                        <a:t>Tgl</a:t>
                      </a:r>
                      <a:endParaRPr lang="en-US" sz="24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id-ID" sz="2400" b="1" dirty="0">
                          <a:latin typeface="Calibri"/>
                          <a:ea typeface="Calibri"/>
                          <a:cs typeface="Calibri"/>
                        </a:rPr>
                        <a:t>Keterangan</a:t>
                      </a:r>
                      <a:endParaRPr lang="en-US" sz="24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id-ID" sz="2400" b="1" dirty="0">
                          <a:latin typeface="Calibri"/>
                          <a:ea typeface="Calibri"/>
                          <a:cs typeface="Calibri"/>
                        </a:rPr>
                        <a:t>Debit</a:t>
                      </a:r>
                      <a:endParaRPr lang="en-US" sz="24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id-ID" sz="2400" b="1" dirty="0">
                          <a:latin typeface="Calibri"/>
                          <a:ea typeface="Calibri"/>
                          <a:cs typeface="Calibri"/>
                        </a:rPr>
                        <a:t>Kredit</a:t>
                      </a:r>
                      <a:endParaRPr lang="en-US" sz="2400" dirty="0">
                        <a:latin typeface="Calibri"/>
                        <a:ea typeface="Calibri"/>
                        <a:cs typeface="Times New Roman"/>
                      </a:endParaRPr>
                    </a:p>
                  </a:txBody>
                  <a:tcPr marL="68580" marR="68580" marT="0" marB="0"/>
                </a:tc>
              </a:tr>
              <a:tr h="337366">
                <a:tc>
                  <a:txBody>
                    <a:bodyPr/>
                    <a:lstStyle/>
                    <a:p>
                      <a:pPr marL="0" marR="0" algn="r">
                        <a:lnSpc>
                          <a:spcPct val="115000"/>
                        </a:lnSpc>
                        <a:spcBef>
                          <a:spcPts val="0"/>
                        </a:spcBef>
                        <a:spcAft>
                          <a:spcPts val="0"/>
                        </a:spcAft>
                      </a:pPr>
                      <a:r>
                        <a:rPr lang="id-ID" sz="1400" dirty="0">
                          <a:latin typeface="Calibri"/>
                          <a:ea typeface="Calibri"/>
                          <a:cs typeface="Calibri"/>
                        </a:rPr>
                        <a:t>g)</a:t>
                      </a:r>
                      <a:endParaRPr lang="en-US" sz="1400" dirty="0">
                        <a:latin typeface="Calibri"/>
                        <a:ea typeface="Calibri"/>
                        <a:cs typeface="Times New Roman"/>
                      </a:endParaRPr>
                    </a:p>
                  </a:txBody>
                  <a:tcPr marL="68580" marR="68580" marT="0" marB="0">
                    <a:solidFill>
                      <a:schemeClr val="bg1"/>
                    </a:solidFill>
                  </a:tcPr>
                </a:tc>
                <a:tc>
                  <a:txBody>
                    <a:bodyPr/>
                    <a:lstStyle/>
                    <a:p>
                      <a:pPr marL="0" marR="0">
                        <a:lnSpc>
                          <a:spcPct val="115000"/>
                        </a:lnSpc>
                        <a:spcBef>
                          <a:spcPts val="0"/>
                        </a:spcBef>
                        <a:spcAft>
                          <a:spcPts val="0"/>
                        </a:spcAft>
                      </a:pPr>
                      <a:r>
                        <a:rPr lang="id-ID" sz="1400">
                          <a:latin typeface="Calibri"/>
                          <a:ea typeface="Calibri"/>
                          <a:cs typeface="Calibri"/>
                        </a:rPr>
                        <a:t>Pengendali overhead pabrik</a:t>
                      </a:r>
                      <a:endParaRPr lang="en-US" sz="1400">
                        <a:latin typeface="Calibri"/>
                        <a:ea typeface="Calibri"/>
                        <a:cs typeface="Times New Roman"/>
                      </a:endParaRPr>
                    </a:p>
                  </a:txBody>
                  <a:tcPr marL="68580" marR="68580" marT="0" marB="0">
                    <a:solidFill>
                      <a:schemeClr val="bg1"/>
                    </a:solidFill>
                  </a:tcPr>
                </a:tc>
                <a:tc>
                  <a:txBody>
                    <a:bodyPr/>
                    <a:lstStyle/>
                    <a:p>
                      <a:pPr marL="0" marR="0" algn="r">
                        <a:lnSpc>
                          <a:spcPct val="115000"/>
                        </a:lnSpc>
                        <a:spcBef>
                          <a:spcPts val="0"/>
                        </a:spcBef>
                        <a:spcAft>
                          <a:spcPts val="0"/>
                        </a:spcAft>
                      </a:pPr>
                      <a:r>
                        <a:rPr lang="id-ID" sz="1400" dirty="0">
                          <a:latin typeface="Calibri"/>
                          <a:ea typeface="Calibri"/>
                          <a:cs typeface="Calibri"/>
                        </a:rPr>
                        <a:t>9.404,50</a:t>
                      </a:r>
                      <a:endParaRPr lang="en-US" sz="1400" dirty="0">
                        <a:latin typeface="Calibri"/>
                        <a:ea typeface="Calibri"/>
                        <a:cs typeface="Times New Roman"/>
                      </a:endParaRPr>
                    </a:p>
                  </a:txBody>
                  <a:tcPr marL="68580" marR="68580" marT="0" marB="0">
                    <a:solidFill>
                      <a:schemeClr val="bg1"/>
                    </a:solidFill>
                  </a:tcPr>
                </a:tc>
                <a:tc>
                  <a:txBody>
                    <a:bodyPr/>
                    <a:lstStyle/>
                    <a:p>
                      <a:pPr>
                        <a:lnSpc>
                          <a:spcPct val="115000"/>
                        </a:lnSpc>
                      </a:pPr>
                      <a:endParaRPr lang="en-US" sz="1400">
                        <a:latin typeface="Calibri"/>
                        <a:ea typeface="Times New Roman"/>
                        <a:cs typeface="Times New Roman"/>
                      </a:endParaRPr>
                    </a:p>
                  </a:txBody>
                  <a:tcPr marL="68580" marR="68580" marT="0" marB="0">
                    <a:solidFill>
                      <a:schemeClr val="bg1"/>
                    </a:solidFill>
                  </a:tcPr>
                </a:tc>
              </a:tr>
              <a:tr h="382656">
                <a:tc>
                  <a:txBody>
                    <a:bodyPr/>
                    <a:lstStyle/>
                    <a:p>
                      <a:pPr>
                        <a:lnSpc>
                          <a:spcPct val="115000"/>
                        </a:lnSpc>
                      </a:pPr>
                      <a:endParaRPr lang="en-US" sz="1400" dirty="0">
                        <a:latin typeface="Calibri"/>
                        <a:ea typeface="Times New Roman"/>
                        <a:cs typeface="Times New Roman"/>
                      </a:endParaRPr>
                    </a:p>
                  </a:txBody>
                  <a:tcPr marL="68580" marR="68580" marT="0" marB="0">
                    <a:solidFill>
                      <a:schemeClr val="bg1"/>
                    </a:solidFill>
                  </a:tcPr>
                </a:tc>
                <a:tc>
                  <a:txBody>
                    <a:bodyPr/>
                    <a:lstStyle/>
                    <a:p>
                      <a:pPr marL="0" marR="0">
                        <a:lnSpc>
                          <a:spcPct val="115000"/>
                        </a:lnSpc>
                        <a:spcBef>
                          <a:spcPts val="0"/>
                        </a:spcBef>
                        <a:spcAft>
                          <a:spcPts val="0"/>
                        </a:spcAft>
                      </a:pPr>
                      <a:r>
                        <a:rPr lang="id-ID" sz="1400" dirty="0">
                          <a:latin typeface="Calibri"/>
                          <a:ea typeface="Calibri"/>
                          <a:cs typeface="Calibri"/>
                        </a:rPr>
                        <a:t>Akumulasi penyusutan </a:t>
                      </a:r>
                      <a:endParaRPr lang="en-US" sz="1400" dirty="0">
                        <a:latin typeface="Calibri"/>
                        <a:ea typeface="Calibri"/>
                        <a:cs typeface="Times New Roman"/>
                      </a:endParaRPr>
                    </a:p>
                  </a:txBody>
                  <a:tcPr marL="68580" marR="68580" marT="0" marB="0">
                    <a:solidFill>
                      <a:schemeClr val="bg1"/>
                    </a:solidFill>
                  </a:tcPr>
                </a:tc>
                <a:tc>
                  <a:txBody>
                    <a:bodyPr/>
                    <a:lstStyle/>
                    <a:p>
                      <a:pPr>
                        <a:lnSpc>
                          <a:spcPct val="115000"/>
                        </a:lnSpc>
                      </a:pPr>
                      <a:endParaRPr lang="en-US" sz="1400" dirty="0">
                        <a:latin typeface="Calibri"/>
                        <a:ea typeface="Times New Roman"/>
                        <a:cs typeface="Times New Roman"/>
                      </a:endParaRPr>
                    </a:p>
                  </a:txBody>
                  <a:tcPr marL="68580" marR="68580" marT="0" marB="0">
                    <a:solidFill>
                      <a:schemeClr val="bg1"/>
                    </a:solidFill>
                  </a:tcPr>
                </a:tc>
                <a:tc>
                  <a:txBody>
                    <a:bodyPr/>
                    <a:lstStyle/>
                    <a:p>
                      <a:pPr marL="0" marR="0" algn="r">
                        <a:lnSpc>
                          <a:spcPct val="115000"/>
                        </a:lnSpc>
                        <a:spcBef>
                          <a:spcPts val="0"/>
                        </a:spcBef>
                        <a:spcAft>
                          <a:spcPts val="0"/>
                        </a:spcAft>
                      </a:pPr>
                      <a:r>
                        <a:rPr lang="id-ID" sz="1400" dirty="0">
                          <a:latin typeface="Calibri"/>
                          <a:ea typeface="Calibri"/>
                          <a:cs typeface="Calibri"/>
                        </a:rPr>
                        <a:t>2.000,00</a:t>
                      </a:r>
                      <a:endParaRPr lang="en-US" sz="1400" dirty="0">
                        <a:latin typeface="Calibri"/>
                        <a:ea typeface="Calibri"/>
                        <a:cs typeface="Times New Roman"/>
                      </a:endParaRPr>
                    </a:p>
                  </a:txBody>
                  <a:tcPr marL="68580" marR="68580" marT="0" marB="0">
                    <a:solidFill>
                      <a:schemeClr val="bg1"/>
                    </a:solidFill>
                  </a:tcPr>
                </a:tc>
              </a:tr>
              <a:tr h="337366">
                <a:tc>
                  <a:txBody>
                    <a:bodyPr/>
                    <a:lstStyle/>
                    <a:p>
                      <a:pPr>
                        <a:lnSpc>
                          <a:spcPct val="115000"/>
                        </a:lnSpc>
                      </a:pPr>
                      <a:endParaRPr lang="en-US" sz="1400" dirty="0">
                        <a:latin typeface="Calibri"/>
                        <a:ea typeface="Times New Roman"/>
                        <a:cs typeface="Times New Roman"/>
                      </a:endParaRPr>
                    </a:p>
                  </a:txBody>
                  <a:tcPr marL="68580" marR="68580" marT="0" marB="0">
                    <a:solidFill>
                      <a:schemeClr val="bg1"/>
                    </a:solidFill>
                  </a:tcPr>
                </a:tc>
                <a:tc>
                  <a:txBody>
                    <a:bodyPr/>
                    <a:lstStyle/>
                    <a:p>
                      <a:pPr marL="0" marR="0">
                        <a:lnSpc>
                          <a:spcPct val="115000"/>
                        </a:lnSpc>
                        <a:spcBef>
                          <a:spcPts val="0"/>
                        </a:spcBef>
                        <a:spcAft>
                          <a:spcPts val="0"/>
                        </a:spcAft>
                      </a:pPr>
                      <a:r>
                        <a:rPr lang="id-ID" sz="1400">
                          <a:latin typeface="Calibri"/>
                          <a:ea typeface="Calibri"/>
                          <a:cs typeface="Calibri"/>
                        </a:rPr>
                        <a:t>Asuransi dibayar dimuka</a:t>
                      </a:r>
                      <a:endParaRPr lang="en-US" sz="1400">
                        <a:latin typeface="Calibri"/>
                        <a:ea typeface="Calibri"/>
                        <a:cs typeface="Times New Roman"/>
                      </a:endParaRPr>
                    </a:p>
                  </a:txBody>
                  <a:tcPr marL="68580" marR="68580" marT="0" marB="0">
                    <a:solidFill>
                      <a:schemeClr val="bg1"/>
                    </a:solidFill>
                  </a:tcPr>
                </a:tc>
                <a:tc>
                  <a:txBody>
                    <a:bodyPr/>
                    <a:lstStyle/>
                    <a:p>
                      <a:pPr>
                        <a:lnSpc>
                          <a:spcPct val="115000"/>
                        </a:lnSpc>
                      </a:pPr>
                      <a:endParaRPr lang="en-US" sz="1400">
                        <a:latin typeface="Calibri"/>
                        <a:ea typeface="Times New Roman"/>
                        <a:cs typeface="Times New Roman"/>
                      </a:endParaRPr>
                    </a:p>
                  </a:txBody>
                  <a:tcPr marL="68580" marR="68580" marT="0" marB="0">
                    <a:solidFill>
                      <a:schemeClr val="bg1"/>
                    </a:solidFill>
                  </a:tcPr>
                </a:tc>
                <a:tc>
                  <a:txBody>
                    <a:bodyPr/>
                    <a:lstStyle/>
                    <a:p>
                      <a:pPr marL="0" marR="0" algn="r">
                        <a:lnSpc>
                          <a:spcPct val="115000"/>
                        </a:lnSpc>
                        <a:spcBef>
                          <a:spcPts val="0"/>
                        </a:spcBef>
                        <a:spcAft>
                          <a:spcPts val="0"/>
                        </a:spcAft>
                      </a:pPr>
                      <a:r>
                        <a:rPr lang="id-ID" sz="1400" dirty="0">
                          <a:latin typeface="Calibri"/>
                          <a:ea typeface="Calibri"/>
                          <a:cs typeface="Calibri"/>
                        </a:rPr>
                        <a:t>250,00</a:t>
                      </a:r>
                      <a:endParaRPr lang="en-US" sz="1400" dirty="0">
                        <a:latin typeface="Calibri"/>
                        <a:ea typeface="Calibri"/>
                        <a:cs typeface="Times New Roman"/>
                      </a:endParaRPr>
                    </a:p>
                  </a:txBody>
                  <a:tcPr marL="68580" marR="68580" marT="0" marB="0">
                    <a:solidFill>
                      <a:schemeClr val="bg1"/>
                    </a:solidFill>
                  </a:tcPr>
                </a:tc>
              </a:tr>
              <a:tr h="337366">
                <a:tc>
                  <a:txBody>
                    <a:bodyPr/>
                    <a:lstStyle/>
                    <a:p>
                      <a:pPr>
                        <a:lnSpc>
                          <a:spcPct val="115000"/>
                        </a:lnSpc>
                      </a:pPr>
                      <a:endParaRPr lang="en-US" sz="1400" dirty="0">
                        <a:latin typeface="Calibri"/>
                        <a:ea typeface="Times New Roman"/>
                        <a:cs typeface="Times New Roman"/>
                      </a:endParaRPr>
                    </a:p>
                  </a:txBody>
                  <a:tcPr marL="68580" marR="68580" marT="0" marB="0">
                    <a:solidFill>
                      <a:schemeClr val="bg1"/>
                    </a:solidFill>
                  </a:tcPr>
                </a:tc>
                <a:tc>
                  <a:txBody>
                    <a:bodyPr/>
                    <a:lstStyle/>
                    <a:p>
                      <a:pPr marL="0" marR="0">
                        <a:lnSpc>
                          <a:spcPct val="115000"/>
                        </a:lnSpc>
                        <a:spcBef>
                          <a:spcPts val="0"/>
                        </a:spcBef>
                        <a:spcAft>
                          <a:spcPts val="0"/>
                        </a:spcAft>
                      </a:pPr>
                      <a:r>
                        <a:rPr lang="id-ID" sz="1400" dirty="0">
                          <a:latin typeface="Calibri"/>
                          <a:ea typeface="Calibri"/>
                          <a:cs typeface="Calibri"/>
                        </a:rPr>
                        <a:t>Utang usaha</a:t>
                      </a:r>
                      <a:endParaRPr lang="en-US" sz="1400" dirty="0">
                        <a:latin typeface="Calibri"/>
                        <a:ea typeface="Calibri"/>
                        <a:cs typeface="Times New Roman"/>
                      </a:endParaRPr>
                    </a:p>
                  </a:txBody>
                  <a:tcPr marL="68580" marR="68580" marT="0" marB="0">
                    <a:solidFill>
                      <a:schemeClr val="bg1"/>
                    </a:solidFill>
                  </a:tcPr>
                </a:tc>
                <a:tc>
                  <a:txBody>
                    <a:bodyPr/>
                    <a:lstStyle/>
                    <a:p>
                      <a:pPr>
                        <a:lnSpc>
                          <a:spcPct val="115000"/>
                        </a:lnSpc>
                      </a:pPr>
                      <a:endParaRPr lang="en-US" sz="1400" dirty="0">
                        <a:latin typeface="Calibri"/>
                        <a:ea typeface="Times New Roman"/>
                        <a:cs typeface="Times New Roman"/>
                      </a:endParaRPr>
                    </a:p>
                  </a:txBody>
                  <a:tcPr marL="68580" marR="68580" marT="0" marB="0">
                    <a:solidFill>
                      <a:schemeClr val="bg1"/>
                    </a:solidFill>
                  </a:tcPr>
                </a:tc>
                <a:tc>
                  <a:txBody>
                    <a:bodyPr/>
                    <a:lstStyle/>
                    <a:p>
                      <a:pPr marL="0" marR="0" algn="r">
                        <a:lnSpc>
                          <a:spcPct val="115000"/>
                        </a:lnSpc>
                        <a:spcBef>
                          <a:spcPts val="0"/>
                        </a:spcBef>
                        <a:spcAft>
                          <a:spcPts val="0"/>
                        </a:spcAft>
                      </a:pPr>
                      <a:r>
                        <a:rPr lang="id-ID" sz="1400" dirty="0">
                          <a:latin typeface="Calibri"/>
                          <a:ea typeface="Calibri"/>
                          <a:cs typeface="Calibri"/>
                        </a:rPr>
                        <a:t>7.154,50</a:t>
                      </a:r>
                      <a:endParaRPr lang="en-US" sz="1400" dirty="0">
                        <a:latin typeface="Calibri"/>
                        <a:ea typeface="Calibri"/>
                        <a:cs typeface="Times New Roman"/>
                      </a:endParaRPr>
                    </a:p>
                  </a:txBody>
                  <a:tcPr marL="68580" marR="68580" marT="0" marB="0">
                    <a:solidFill>
                      <a:schemeClr val="bg1"/>
                    </a:solidFill>
                  </a:tcPr>
                </a:tc>
              </a:tr>
              <a:tr h="382656">
                <a:tc>
                  <a:txBody>
                    <a:bodyPr/>
                    <a:lstStyle/>
                    <a:p>
                      <a:pPr marL="0" marR="0" algn="r">
                        <a:lnSpc>
                          <a:spcPct val="115000"/>
                        </a:lnSpc>
                        <a:spcBef>
                          <a:spcPts val="0"/>
                        </a:spcBef>
                        <a:spcAft>
                          <a:spcPts val="0"/>
                        </a:spcAft>
                      </a:pPr>
                      <a:r>
                        <a:rPr lang="id-ID" sz="1400" dirty="0">
                          <a:latin typeface="Calibri"/>
                          <a:ea typeface="Calibri"/>
                          <a:cs typeface="Calibri"/>
                        </a:rPr>
                        <a:t>h)</a:t>
                      </a:r>
                      <a:endParaRPr lang="en-US" sz="1400" dirty="0">
                        <a:latin typeface="Calibri"/>
                        <a:ea typeface="Calibri"/>
                        <a:cs typeface="Times New Roman"/>
                      </a:endParaRPr>
                    </a:p>
                  </a:txBody>
                  <a:tcPr marL="68580" marR="68580" marT="0" marB="0">
                    <a:solidFill>
                      <a:schemeClr val="bg2"/>
                    </a:solidFill>
                  </a:tcPr>
                </a:tc>
                <a:tc>
                  <a:txBody>
                    <a:bodyPr/>
                    <a:lstStyle/>
                    <a:p>
                      <a:pPr marL="0" marR="0">
                        <a:lnSpc>
                          <a:spcPct val="115000"/>
                        </a:lnSpc>
                        <a:spcBef>
                          <a:spcPts val="0"/>
                        </a:spcBef>
                        <a:spcAft>
                          <a:spcPts val="0"/>
                        </a:spcAft>
                      </a:pPr>
                      <a:r>
                        <a:rPr lang="id-ID" sz="1400">
                          <a:latin typeface="Calibri"/>
                          <a:ea typeface="Calibri"/>
                          <a:cs typeface="Calibri"/>
                        </a:rPr>
                        <a:t>Persediaan BDP </a:t>
                      </a:r>
                      <a:endParaRPr lang="en-US" sz="1400">
                        <a:latin typeface="Calibri"/>
                        <a:ea typeface="Calibri"/>
                        <a:cs typeface="Times New Roman"/>
                      </a:endParaRPr>
                    </a:p>
                  </a:txBody>
                  <a:tcPr marL="68580" marR="68580" marT="0" marB="0">
                    <a:solidFill>
                      <a:schemeClr val="bg2"/>
                    </a:solidFill>
                  </a:tcPr>
                </a:tc>
                <a:tc>
                  <a:txBody>
                    <a:bodyPr/>
                    <a:lstStyle/>
                    <a:p>
                      <a:pPr marL="0" marR="0" algn="r">
                        <a:lnSpc>
                          <a:spcPct val="115000"/>
                        </a:lnSpc>
                        <a:spcBef>
                          <a:spcPts val="0"/>
                        </a:spcBef>
                        <a:spcAft>
                          <a:spcPts val="0"/>
                        </a:spcAft>
                      </a:pPr>
                      <a:r>
                        <a:rPr lang="id-ID" sz="1400" dirty="0">
                          <a:latin typeface="Calibri"/>
                          <a:ea typeface="Calibri"/>
                          <a:cs typeface="Calibri"/>
                        </a:rPr>
                        <a:t>16.720,-</a:t>
                      </a:r>
                      <a:endParaRPr lang="en-US" sz="1400" dirty="0">
                        <a:latin typeface="Calibri"/>
                        <a:ea typeface="Calibri"/>
                        <a:cs typeface="Times New Roman"/>
                      </a:endParaRPr>
                    </a:p>
                  </a:txBody>
                  <a:tcPr marL="68580" marR="68580" marT="0" marB="0">
                    <a:solidFill>
                      <a:schemeClr val="bg2"/>
                    </a:solidFill>
                  </a:tcPr>
                </a:tc>
                <a:tc>
                  <a:txBody>
                    <a:bodyPr/>
                    <a:lstStyle/>
                    <a:p>
                      <a:pPr>
                        <a:lnSpc>
                          <a:spcPct val="115000"/>
                        </a:lnSpc>
                      </a:pPr>
                      <a:endParaRPr lang="en-US" sz="1400">
                        <a:latin typeface="Calibri"/>
                        <a:ea typeface="Times New Roman"/>
                        <a:cs typeface="Times New Roman"/>
                      </a:endParaRPr>
                    </a:p>
                  </a:txBody>
                  <a:tcPr marL="68580" marR="68580" marT="0" marB="0">
                    <a:solidFill>
                      <a:schemeClr val="bg2"/>
                    </a:solidFill>
                  </a:tcPr>
                </a:tc>
              </a:tr>
              <a:tr h="337366">
                <a:tc>
                  <a:txBody>
                    <a:bodyPr/>
                    <a:lstStyle/>
                    <a:p>
                      <a:pPr>
                        <a:lnSpc>
                          <a:spcPct val="115000"/>
                        </a:lnSpc>
                      </a:pPr>
                      <a:endParaRPr lang="en-US" sz="1400" dirty="0">
                        <a:latin typeface="Calibri"/>
                        <a:ea typeface="Times New Roman"/>
                        <a:cs typeface="Times New Roman"/>
                      </a:endParaRPr>
                    </a:p>
                  </a:txBody>
                  <a:tcPr marL="68580" marR="68580" marT="0" marB="0">
                    <a:solidFill>
                      <a:schemeClr val="bg2"/>
                    </a:solidFill>
                  </a:tcPr>
                </a:tc>
                <a:tc>
                  <a:txBody>
                    <a:bodyPr/>
                    <a:lstStyle/>
                    <a:p>
                      <a:pPr marL="0" marR="0">
                        <a:lnSpc>
                          <a:spcPct val="115000"/>
                        </a:lnSpc>
                        <a:spcBef>
                          <a:spcPts val="0"/>
                        </a:spcBef>
                        <a:spcAft>
                          <a:spcPts val="0"/>
                        </a:spcAft>
                      </a:pPr>
                      <a:r>
                        <a:rPr lang="id-ID" sz="1400" dirty="0">
                          <a:latin typeface="Calibri"/>
                          <a:ea typeface="Calibri"/>
                          <a:cs typeface="Calibri"/>
                        </a:rPr>
                        <a:t>BOP dibebankan</a:t>
                      </a:r>
                      <a:endParaRPr lang="en-US" sz="1400" dirty="0">
                        <a:latin typeface="Calibri"/>
                        <a:ea typeface="Calibri"/>
                        <a:cs typeface="Times New Roman"/>
                      </a:endParaRPr>
                    </a:p>
                  </a:txBody>
                  <a:tcPr marL="68580" marR="68580" marT="0" marB="0">
                    <a:solidFill>
                      <a:schemeClr val="bg2"/>
                    </a:solidFill>
                  </a:tcPr>
                </a:tc>
                <a:tc>
                  <a:txBody>
                    <a:bodyPr/>
                    <a:lstStyle/>
                    <a:p>
                      <a:pPr>
                        <a:lnSpc>
                          <a:spcPct val="115000"/>
                        </a:lnSpc>
                      </a:pPr>
                      <a:endParaRPr lang="en-US" sz="1400" dirty="0">
                        <a:latin typeface="Calibri"/>
                        <a:ea typeface="Times New Roman"/>
                        <a:cs typeface="Times New Roman"/>
                      </a:endParaRPr>
                    </a:p>
                  </a:txBody>
                  <a:tcPr marL="68580" marR="68580" marT="0" marB="0">
                    <a:solidFill>
                      <a:schemeClr val="bg2"/>
                    </a:solidFill>
                  </a:tcPr>
                </a:tc>
                <a:tc>
                  <a:txBody>
                    <a:bodyPr/>
                    <a:lstStyle/>
                    <a:p>
                      <a:pPr marL="0" marR="0" algn="r">
                        <a:lnSpc>
                          <a:spcPct val="115000"/>
                        </a:lnSpc>
                        <a:spcBef>
                          <a:spcPts val="0"/>
                        </a:spcBef>
                        <a:spcAft>
                          <a:spcPts val="0"/>
                        </a:spcAft>
                      </a:pPr>
                      <a:r>
                        <a:rPr lang="id-ID" sz="1400" dirty="0">
                          <a:latin typeface="Calibri"/>
                          <a:ea typeface="Calibri"/>
                          <a:cs typeface="Calibri"/>
                        </a:rPr>
                        <a:t>16.720,-</a:t>
                      </a:r>
                      <a:endParaRPr lang="en-US" sz="1400" dirty="0">
                        <a:latin typeface="Calibri"/>
                        <a:ea typeface="Calibri"/>
                        <a:cs typeface="Times New Roman"/>
                      </a:endParaRPr>
                    </a:p>
                  </a:txBody>
                  <a:tcPr marL="68580" marR="68580" marT="0" marB="0">
                    <a:solidFill>
                      <a:schemeClr val="bg2"/>
                    </a:solidFill>
                  </a:tcPr>
                </a:tc>
              </a:tr>
              <a:tr h="382656">
                <a:tc>
                  <a:txBody>
                    <a:bodyPr/>
                    <a:lstStyle/>
                    <a:p>
                      <a:pPr marL="0" marR="0" algn="r">
                        <a:lnSpc>
                          <a:spcPct val="115000"/>
                        </a:lnSpc>
                        <a:spcBef>
                          <a:spcPts val="0"/>
                        </a:spcBef>
                        <a:spcAft>
                          <a:spcPts val="0"/>
                        </a:spcAft>
                      </a:pPr>
                      <a:r>
                        <a:rPr lang="id-ID" sz="1400" dirty="0">
                          <a:latin typeface="Calibri"/>
                          <a:ea typeface="Calibri"/>
                          <a:cs typeface="Calibri"/>
                        </a:rPr>
                        <a:t>i)</a:t>
                      </a:r>
                      <a:endParaRPr lang="en-US" sz="1400" dirty="0">
                        <a:latin typeface="Calibri"/>
                        <a:ea typeface="Calibri"/>
                        <a:cs typeface="Times New Roman"/>
                      </a:endParaRPr>
                    </a:p>
                  </a:txBody>
                  <a:tcPr marL="68580" marR="68580" marT="0" marB="0">
                    <a:solidFill>
                      <a:schemeClr val="bg1"/>
                    </a:solidFill>
                  </a:tcPr>
                </a:tc>
                <a:tc>
                  <a:txBody>
                    <a:bodyPr/>
                    <a:lstStyle/>
                    <a:p>
                      <a:pPr marL="0" marR="0">
                        <a:lnSpc>
                          <a:spcPct val="115000"/>
                        </a:lnSpc>
                        <a:spcBef>
                          <a:spcPts val="0"/>
                        </a:spcBef>
                        <a:spcAft>
                          <a:spcPts val="0"/>
                        </a:spcAft>
                      </a:pPr>
                      <a:r>
                        <a:rPr lang="id-ID" sz="1400" dirty="0">
                          <a:latin typeface="Calibri"/>
                          <a:ea typeface="Calibri"/>
                          <a:cs typeface="Calibri"/>
                        </a:rPr>
                        <a:t>Persediaan barang jadi </a:t>
                      </a:r>
                      <a:endParaRPr lang="en-US" sz="1400" dirty="0">
                        <a:latin typeface="Calibri"/>
                        <a:ea typeface="Calibri"/>
                        <a:cs typeface="Times New Roman"/>
                      </a:endParaRPr>
                    </a:p>
                  </a:txBody>
                  <a:tcPr marL="68580" marR="68580" marT="0" marB="0">
                    <a:solidFill>
                      <a:schemeClr val="bg1"/>
                    </a:solidFill>
                  </a:tcPr>
                </a:tc>
                <a:tc>
                  <a:txBody>
                    <a:bodyPr/>
                    <a:lstStyle/>
                    <a:p>
                      <a:pPr marL="0" marR="0" algn="r">
                        <a:lnSpc>
                          <a:spcPct val="115000"/>
                        </a:lnSpc>
                        <a:spcBef>
                          <a:spcPts val="0"/>
                        </a:spcBef>
                        <a:spcAft>
                          <a:spcPts val="0"/>
                        </a:spcAft>
                      </a:pPr>
                      <a:r>
                        <a:rPr lang="en-GB" sz="1400" dirty="0">
                          <a:solidFill>
                            <a:srgbClr val="000000"/>
                          </a:solidFill>
                          <a:latin typeface="Calibri"/>
                          <a:ea typeface="Calibri"/>
                          <a:cs typeface="Calibri"/>
                        </a:rPr>
                        <a:t>53.</a:t>
                      </a:r>
                      <a:r>
                        <a:rPr lang="id-ID" sz="1400" dirty="0">
                          <a:solidFill>
                            <a:srgbClr val="000000"/>
                          </a:solidFill>
                          <a:latin typeface="Calibri"/>
                          <a:ea typeface="Calibri"/>
                          <a:cs typeface="Calibri"/>
                        </a:rPr>
                        <a:t>54</a:t>
                      </a:r>
                      <a:r>
                        <a:rPr lang="en-GB" sz="1400" dirty="0">
                          <a:solidFill>
                            <a:srgbClr val="000000"/>
                          </a:solidFill>
                          <a:latin typeface="Calibri"/>
                          <a:ea typeface="Calibri"/>
                          <a:cs typeface="Calibri"/>
                        </a:rPr>
                        <a:t>6</a:t>
                      </a:r>
                      <a:endParaRPr lang="en-US" sz="1400" dirty="0">
                        <a:latin typeface="Calibri"/>
                        <a:ea typeface="Calibri"/>
                        <a:cs typeface="Times New Roman"/>
                      </a:endParaRPr>
                    </a:p>
                  </a:txBody>
                  <a:tcPr marL="68580" marR="68580" marT="0" marB="0">
                    <a:solidFill>
                      <a:schemeClr val="bg1"/>
                    </a:solidFill>
                  </a:tcPr>
                </a:tc>
                <a:tc>
                  <a:txBody>
                    <a:bodyPr/>
                    <a:lstStyle/>
                    <a:p>
                      <a:pPr>
                        <a:lnSpc>
                          <a:spcPct val="115000"/>
                        </a:lnSpc>
                      </a:pPr>
                      <a:endParaRPr lang="en-US" sz="1400">
                        <a:latin typeface="Calibri"/>
                        <a:ea typeface="Times New Roman"/>
                        <a:cs typeface="Times New Roman"/>
                      </a:endParaRPr>
                    </a:p>
                  </a:txBody>
                  <a:tcPr marL="68580" marR="68580" marT="0" marB="0">
                    <a:solidFill>
                      <a:schemeClr val="bg1"/>
                    </a:solidFill>
                  </a:tcPr>
                </a:tc>
              </a:tr>
              <a:tr h="337366">
                <a:tc>
                  <a:txBody>
                    <a:bodyPr/>
                    <a:lstStyle/>
                    <a:p>
                      <a:pPr>
                        <a:lnSpc>
                          <a:spcPct val="115000"/>
                        </a:lnSpc>
                      </a:pPr>
                      <a:endParaRPr lang="en-US" sz="1400" dirty="0">
                        <a:latin typeface="Calibri"/>
                        <a:ea typeface="Times New Roman"/>
                        <a:cs typeface="Times New Roman"/>
                      </a:endParaRPr>
                    </a:p>
                  </a:txBody>
                  <a:tcPr marL="68580" marR="68580" marT="0" marB="0">
                    <a:solidFill>
                      <a:schemeClr val="bg1"/>
                    </a:solidFill>
                  </a:tcPr>
                </a:tc>
                <a:tc>
                  <a:txBody>
                    <a:bodyPr/>
                    <a:lstStyle/>
                    <a:p>
                      <a:pPr marL="0" marR="0">
                        <a:lnSpc>
                          <a:spcPct val="115000"/>
                        </a:lnSpc>
                        <a:spcBef>
                          <a:spcPts val="0"/>
                        </a:spcBef>
                        <a:spcAft>
                          <a:spcPts val="0"/>
                        </a:spcAft>
                      </a:pPr>
                      <a:r>
                        <a:rPr lang="id-ID" sz="1400">
                          <a:latin typeface="Calibri"/>
                          <a:ea typeface="Calibri"/>
                          <a:cs typeface="Calibri"/>
                        </a:rPr>
                        <a:t>Persediaan BDP </a:t>
                      </a:r>
                      <a:endParaRPr lang="en-US" sz="1400">
                        <a:latin typeface="Calibri"/>
                        <a:ea typeface="Calibri"/>
                        <a:cs typeface="Times New Roman"/>
                      </a:endParaRPr>
                    </a:p>
                  </a:txBody>
                  <a:tcPr marL="68580" marR="68580" marT="0" marB="0">
                    <a:solidFill>
                      <a:schemeClr val="bg1"/>
                    </a:solidFill>
                  </a:tcPr>
                </a:tc>
                <a:tc>
                  <a:txBody>
                    <a:bodyPr/>
                    <a:lstStyle/>
                    <a:p>
                      <a:pPr>
                        <a:lnSpc>
                          <a:spcPct val="115000"/>
                        </a:lnSpc>
                      </a:pPr>
                      <a:endParaRPr lang="en-US" sz="1400" dirty="0">
                        <a:latin typeface="Calibri"/>
                        <a:ea typeface="Times New Roman"/>
                        <a:cs typeface="Times New Roman"/>
                      </a:endParaRPr>
                    </a:p>
                  </a:txBody>
                  <a:tcPr marL="68580" marR="68580" marT="0" marB="0">
                    <a:solidFill>
                      <a:schemeClr val="bg1"/>
                    </a:solidFill>
                  </a:tcPr>
                </a:tc>
                <a:tc>
                  <a:txBody>
                    <a:bodyPr/>
                    <a:lstStyle/>
                    <a:p>
                      <a:pPr marL="0" marR="0" algn="r">
                        <a:lnSpc>
                          <a:spcPct val="115000"/>
                        </a:lnSpc>
                        <a:spcBef>
                          <a:spcPts val="0"/>
                        </a:spcBef>
                        <a:spcAft>
                          <a:spcPts val="0"/>
                        </a:spcAft>
                      </a:pPr>
                      <a:r>
                        <a:rPr lang="en-GB" sz="1400" dirty="0">
                          <a:solidFill>
                            <a:srgbClr val="000000"/>
                          </a:solidFill>
                          <a:latin typeface="Calibri"/>
                          <a:ea typeface="Calibri"/>
                          <a:cs typeface="Calibri"/>
                        </a:rPr>
                        <a:t>53.</a:t>
                      </a:r>
                      <a:r>
                        <a:rPr lang="id-ID" sz="1400" dirty="0">
                          <a:solidFill>
                            <a:srgbClr val="000000"/>
                          </a:solidFill>
                          <a:latin typeface="Calibri"/>
                          <a:ea typeface="Calibri"/>
                          <a:cs typeface="Calibri"/>
                        </a:rPr>
                        <a:t>54</a:t>
                      </a:r>
                      <a:r>
                        <a:rPr lang="en-GB" sz="1400" dirty="0">
                          <a:solidFill>
                            <a:srgbClr val="000000"/>
                          </a:solidFill>
                          <a:latin typeface="Calibri"/>
                          <a:ea typeface="Calibri"/>
                          <a:cs typeface="Calibri"/>
                        </a:rPr>
                        <a:t>6</a:t>
                      </a:r>
                      <a:endParaRPr lang="en-US" sz="1400" dirty="0">
                        <a:latin typeface="Calibri"/>
                        <a:ea typeface="Calibri"/>
                        <a:cs typeface="Times New Roman"/>
                      </a:endParaRPr>
                    </a:p>
                  </a:txBody>
                  <a:tcPr marL="68580" marR="68580" marT="0" marB="0">
                    <a:solidFill>
                      <a:schemeClr val="bg1"/>
                    </a:solidFill>
                  </a:tcPr>
                </a:tc>
              </a:tr>
              <a:tr h="337366">
                <a:tc>
                  <a:txBody>
                    <a:bodyPr/>
                    <a:lstStyle/>
                    <a:p>
                      <a:pPr>
                        <a:lnSpc>
                          <a:spcPct val="115000"/>
                        </a:lnSpc>
                      </a:pPr>
                      <a:endParaRPr lang="en-US" sz="1400" dirty="0">
                        <a:latin typeface="Calibri"/>
                        <a:ea typeface="Times New Roman"/>
                        <a:cs typeface="Times New Roman"/>
                      </a:endParaRPr>
                    </a:p>
                  </a:txBody>
                  <a:tcPr marL="68580" marR="68580" marT="0" marB="0">
                    <a:solidFill>
                      <a:schemeClr val="bg1"/>
                    </a:solidFill>
                  </a:tcPr>
                </a:tc>
                <a:tc>
                  <a:txBody>
                    <a:bodyPr/>
                    <a:lstStyle/>
                    <a:p>
                      <a:pPr marL="0" marR="0">
                        <a:lnSpc>
                          <a:spcPct val="115000"/>
                        </a:lnSpc>
                        <a:spcBef>
                          <a:spcPts val="0"/>
                        </a:spcBef>
                        <a:spcAft>
                          <a:spcPts val="0"/>
                        </a:spcAft>
                      </a:pPr>
                      <a:r>
                        <a:rPr lang="id-ID" sz="1400" i="1">
                          <a:latin typeface="Calibri"/>
                          <a:ea typeface="Calibri"/>
                          <a:cs typeface="Calibri"/>
                        </a:rPr>
                        <a:t>Pesanan 621 	= Rp23.112</a:t>
                      </a:r>
                      <a:endParaRPr lang="en-US" sz="1400">
                        <a:latin typeface="Calibri"/>
                        <a:ea typeface="Calibri"/>
                        <a:cs typeface="Times New Roman"/>
                      </a:endParaRPr>
                    </a:p>
                  </a:txBody>
                  <a:tcPr marL="68580" marR="68580" marT="0" marB="0">
                    <a:solidFill>
                      <a:schemeClr val="bg1"/>
                    </a:solidFill>
                  </a:tcPr>
                </a:tc>
                <a:tc>
                  <a:txBody>
                    <a:bodyPr/>
                    <a:lstStyle/>
                    <a:p>
                      <a:pPr marL="0" marR="0" algn="r">
                        <a:lnSpc>
                          <a:spcPct val="115000"/>
                        </a:lnSpc>
                        <a:spcBef>
                          <a:spcPts val="0"/>
                        </a:spcBef>
                        <a:spcAft>
                          <a:spcPts val="0"/>
                        </a:spcAft>
                      </a:pPr>
                      <a:endParaRPr lang="en-US" sz="1400" dirty="0">
                        <a:latin typeface="Calibri"/>
                        <a:ea typeface="Calibri"/>
                        <a:cs typeface="Times New Roman"/>
                      </a:endParaRPr>
                    </a:p>
                  </a:txBody>
                  <a:tcPr marL="68580" marR="68580" marT="0" marB="0">
                    <a:solidFill>
                      <a:schemeClr val="bg1"/>
                    </a:solidFill>
                  </a:tcPr>
                </a:tc>
                <a:tc>
                  <a:txBody>
                    <a:bodyPr/>
                    <a:lstStyle/>
                    <a:p>
                      <a:pPr algn="r">
                        <a:lnSpc>
                          <a:spcPct val="115000"/>
                        </a:lnSpc>
                      </a:pPr>
                      <a:endParaRPr lang="en-US" sz="1400" dirty="0">
                        <a:latin typeface="Calibri"/>
                        <a:ea typeface="Times New Roman"/>
                        <a:cs typeface="Times New Roman"/>
                      </a:endParaRPr>
                    </a:p>
                  </a:txBody>
                  <a:tcPr marL="68580" marR="68580" marT="0" marB="0">
                    <a:solidFill>
                      <a:schemeClr val="bg1"/>
                    </a:solidFill>
                  </a:tcPr>
                </a:tc>
              </a:tr>
              <a:tr h="337366">
                <a:tc>
                  <a:txBody>
                    <a:bodyPr/>
                    <a:lstStyle/>
                    <a:p>
                      <a:pPr>
                        <a:lnSpc>
                          <a:spcPct val="115000"/>
                        </a:lnSpc>
                      </a:pPr>
                      <a:endParaRPr lang="en-US" sz="1400" dirty="0">
                        <a:latin typeface="Calibri"/>
                        <a:ea typeface="Times New Roman"/>
                        <a:cs typeface="Times New Roman"/>
                      </a:endParaRPr>
                    </a:p>
                  </a:txBody>
                  <a:tcPr marL="68580" marR="68580" marT="0" marB="0">
                    <a:solidFill>
                      <a:schemeClr val="bg1"/>
                    </a:solidFill>
                  </a:tcPr>
                </a:tc>
                <a:tc>
                  <a:txBody>
                    <a:bodyPr/>
                    <a:lstStyle/>
                    <a:p>
                      <a:pPr marL="0" marR="0">
                        <a:lnSpc>
                          <a:spcPct val="115000"/>
                        </a:lnSpc>
                        <a:spcBef>
                          <a:spcPts val="0"/>
                        </a:spcBef>
                        <a:spcAft>
                          <a:spcPts val="0"/>
                        </a:spcAft>
                      </a:pPr>
                      <a:r>
                        <a:rPr lang="id-ID" sz="1400" i="1">
                          <a:latin typeface="Calibri"/>
                          <a:ea typeface="Calibri"/>
                          <a:cs typeface="Calibri"/>
                        </a:rPr>
                        <a:t>Pesanan 621 	= Rp30.434</a:t>
                      </a:r>
                      <a:endParaRPr lang="en-US" sz="1400">
                        <a:latin typeface="Calibri"/>
                        <a:ea typeface="Calibri"/>
                        <a:cs typeface="Times New Roman"/>
                      </a:endParaRPr>
                    </a:p>
                  </a:txBody>
                  <a:tcPr marL="68580" marR="68580" marT="0" marB="0">
                    <a:solidFill>
                      <a:schemeClr val="bg1"/>
                    </a:solidFill>
                  </a:tcPr>
                </a:tc>
                <a:tc>
                  <a:txBody>
                    <a:bodyPr/>
                    <a:lstStyle/>
                    <a:p>
                      <a:pPr marL="0" marR="0" algn="r">
                        <a:lnSpc>
                          <a:spcPct val="115000"/>
                        </a:lnSpc>
                        <a:spcBef>
                          <a:spcPts val="0"/>
                        </a:spcBef>
                        <a:spcAft>
                          <a:spcPts val="0"/>
                        </a:spcAft>
                      </a:pPr>
                      <a:endParaRPr lang="en-US" sz="1400" dirty="0">
                        <a:latin typeface="Calibri"/>
                        <a:ea typeface="Calibri"/>
                        <a:cs typeface="Times New Roman"/>
                      </a:endParaRPr>
                    </a:p>
                  </a:txBody>
                  <a:tcPr marL="68580" marR="68580" marT="0" marB="0">
                    <a:solidFill>
                      <a:schemeClr val="bg1"/>
                    </a:solidFill>
                  </a:tcPr>
                </a:tc>
                <a:tc>
                  <a:txBody>
                    <a:bodyPr/>
                    <a:lstStyle/>
                    <a:p>
                      <a:pPr algn="r">
                        <a:lnSpc>
                          <a:spcPct val="115000"/>
                        </a:lnSpc>
                      </a:pPr>
                      <a:endParaRPr lang="en-US" sz="1400" dirty="0">
                        <a:latin typeface="Calibri"/>
                        <a:ea typeface="Times New Roman"/>
                        <a:cs typeface="Times New Roman"/>
                      </a:endParaRPr>
                    </a:p>
                  </a:txBody>
                  <a:tcPr marL="68580" marR="68580" marT="0" marB="0">
                    <a:solidFill>
                      <a:schemeClr val="bg1"/>
                    </a:solidFill>
                  </a:tcPr>
                </a:tc>
              </a:tr>
              <a:tr h="337366">
                <a:tc>
                  <a:txBody>
                    <a:bodyPr/>
                    <a:lstStyle/>
                    <a:p>
                      <a:pPr>
                        <a:lnSpc>
                          <a:spcPct val="115000"/>
                        </a:lnSpc>
                      </a:pPr>
                      <a:endParaRPr lang="en-US" sz="1400" dirty="0">
                        <a:latin typeface="Calibri"/>
                        <a:ea typeface="Times New Roman"/>
                        <a:cs typeface="Times New Roman"/>
                      </a:endParaRPr>
                    </a:p>
                  </a:txBody>
                  <a:tcPr marL="68580" marR="68580" marT="0" marB="0">
                    <a:solidFill>
                      <a:schemeClr val="bg1"/>
                    </a:solidFill>
                  </a:tcPr>
                </a:tc>
                <a:tc>
                  <a:txBody>
                    <a:bodyPr/>
                    <a:lstStyle/>
                    <a:p>
                      <a:pPr marL="0" marR="0">
                        <a:lnSpc>
                          <a:spcPct val="115000"/>
                        </a:lnSpc>
                        <a:spcBef>
                          <a:spcPts val="0"/>
                        </a:spcBef>
                        <a:spcAft>
                          <a:spcPts val="0"/>
                        </a:spcAft>
                      </a:pPr>
                      <a:r>
                        <a:rPr lang="id-ID" sz="1400" b="1" i="1" dirty="0">
                          <a:latin typeface="Calibri"/>
                          <a:ea typeface="Calibri"/>
                          <a:cs typeface="Calibri"/>
                        </a:rPr>
                        <a:t>       Jumlah  	= Rp53.546</a:t>
                      </a:r>
                      <a:endParaRPr lang="en-US" sz="1400" dirty="0">
                        <a:latin typeface="Calibri"/>
                        <a:ea typeface="Calibri"/>
                        <a:cs typeface="Times New Roman"/>
                      </a:endParaRPr>
                    </a:p>
                  </a:txBody>
                  <a:tcPr marL="68580" marR="68580" marT="0" marB="0">
                    <a:solidFill>
                      <a:schemeClr val="bg1"/>
                    </a:solidFill>
                  </a:tcPr>
                </a:tc>
                <a:tc>
                  <a:txBody>
                    <a:bodyPr/>
                    <a:lstStyle/>
                    <a:p>
                      <a:pPr marL="0" marR="0" algn="r">
                        <a:lnSpc>
                          <a:spcPct val="115000"/>
                        </a:lnSpc>
                        <a:spcBef>
                          <a:spcPts val="0"/>
                        </a:spcBef>
                        <a:spcAft>
                          <a:spcPts val="0"/>
                        </a:spcAft>
                      </a:pPr>
                      <a:endParaRPr lang="en-US" sz="1400" dirty="0">
                        <a:latin typeface="Calibri"/>
                        <a:ea typeface="Calibri"/>
                        <a:cs typeface="Times New Roman"/>
                      </a:endParaRPr>
                    </a:p>
                  </a:txBody>
                  <a:tcPr marL="68580" marR="68580" marT="0" marB="0">
                    <a:solidFill>
                      <a:schemeClr val="bg1"/>
                    </a:solidFill>
                  </a:tcPr>
                </a:tc>
                <a:tc>
                  <a:txBody>
                    <a:bodyPr/>
                    <a:lstStyle/>
                    <a:p>
                      <a:pPr algn="r">
                        <a:lnSpc>
                          <a:spcPct val="115000"/>
                        </a:lnSpc>
                      </a:pPr>
                      <a:endParaRPr lang="en-US" sz="1400" dirty="0">
                        <a:latin typeface="Calibri"/>
                        <a:ea typeface="Times New Roman"/>
                        <a:cs typeface="Times New Roman"/>
                      </a:endParaRPr>
                    </a:p>
                  </a:txBody>
                  <a:tcPr marL="68580" marR="68580" marT="0" marB="0">
                    <a:solidFill>
                      <a:schemeClr val="bg1"/>
                    </a:solidFill>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21936"/>
          </a:xfrm>
        </p:spPr>
        <p:txBody>
          <a:bodyPr/>
          <a:lstStyle/>
          <a:p>
            <a:pPr>
              <a:buNone/>
            </a:pPr>
            <a:r>
              <a:rPr lang="en-US" sz="1600" b="1" dirty="0" err="1" smtClean="0"/>
              <a:t>Lanjutan</a:t>
            </a:r>
            <a:r>
              <a:rPr lang="en-US" sz="1600" b="1" dirty="0" smtClean="0"/>
              <a:t> </a:t>
            </a:r>
            <a:r>
              <a:rPr lang="id-ID" sz="1600" b="1" dirty="0" smtClean="0"/>
              <a:t>Jawaban</a:t>
            </a:r>
            <a:r>
              <a:rPr lang="en-US" sz="1600" b="1" dirty="0" smtClean="0"/>
              <a:t> (slide 27)</a:t>
            </a:r>
            <a:r>
              <a:rPr lang="id-ID" sz="1600" b="1" dirty="0" smtClean="0"/>
              <a:t>:</a:t>
            </a:r>
            <a:endParaRPr lang="en-US" sz="1600" dirty="0" smtClean="0"/>
          </a:p>
          <a:p>
            <a:pPr>
              <a:buNone/>
            </a:pPr>
            <a:r>
              <a:rPr lang="id-ID" sz="1600" b="1" dirty="0" smtClean="0"/>
              <a:t>2. Mencatat transaksi-transaksi ke dalam jurnal umum. </a:t>
            </a:r>
            <a:endParaRPr lang="en-US" sz="1600" dirty="0" smtClean="0"/>
          </a:p>
          <a:p>
            <a:pPr>
              <a:buNone/>
            </a:pPr>
            <a:endParaRPr lang="en-US" dirty="0"/>
          </a:p>
        </p:txBody>
      </p:sp>
      <p:sp>
        <p:nvSpPr>
          <p:cNvPr id="9" name="Title 1"/>
          <p:cNvSpPr>
            <a:spLocks noGrp="1"/>
          </p:cNvSpPr>
          <p:nvPr>
            <p:ph type="title"/>
          </p:nvPr>
        </p:nvSpPr>
        <p:spPr>
          <a:xfrm>
            <a:off x="457200" y="609600"/>
            <a:ext cx="8229600" cy="1066800"/>
          </a:xfrm>
        </p:spPr>
        <p:txBody>
          <a:bodyPr>
            <a:normAutofit/>
          </a:bodyPr>
          <a:lstStyle/>
          <a:p>
            <a:pPr algn="ctr"/>
            <a:r>
              <a:rPr lang="en-US" b="1" dirty="0" smtClean="0"/>
              <a:t>Job order costing </a:t>
            </a:r>
            <a:br>
              <a:rPr lang="en-US" b="1" dirty="0" smtClean="0"/>
            </a:br>
            <a:r>
              <a:rPr lang="id-ID" sz="2400" b="1" dirty="0" smtClean="0"/>
              <a:t>Contoh Komprehensif</a:t>
            </a:r>
            <a:endParaRPr lang="en-US" sz="2400" dirty="0"/>
          </a:p>
        </p:txBody>
      </p:sp>
      <p:graphicFrame>
        <p:nvGraphicFramePr>
          <p:cNvPr id="6" name="Table 5"/>
          <p:cNvGraphicFramePr>
            <a:graphicFrameLocks noGrp="1"/>
          </p:cNvGraphicFramePr>
          <p:nvPr/>
        </p:nvGraphicFramePr>
        <p:xfrm>
          <a:off x="228600" y="2291080"/>
          <a:ext cx="8686800" cy="3592788"/>
        </p:xfrm>
        <a:graphic>
          <a:graphicData uri="http://schemas.openxmlformats.org/drawingml/2006/table">
            <a:tbl>
              <a:tblPr firstRow="1" bandRow="1">
                <a:tableStyleId>{5C22544A-7EE6-4342-B048-85BDC9FD1C3A}</a:tableStyleId>
              </a:tblPr>
              <a:tblGrid>
                <a:gridCol w="1045633"/>
                <a:gridCol w="3780366"/>
                <a:gridCol w="2010834"/>
                <a:gridCol w="1849967"/>
              </a:tblGrid>
              <a:tr h="382656">
                <a:tc>
                  <a:txBody>
                    <a:bodyPr/>
                    <a:lstStyle/>
                    <a:p>
                      <a:pPr marL="0" marR="0" algn="ctr">
                        <a:lnSpc>
                          <a:spcPct val="115000"/>
                        </a:lnSpc>
                        <a:spcBef>
                          <a:spcPts val="0"/>
                        </a:spcBef>
                        <a:spcAft>
                          <a:spcPts val="0"/>
                        </a:spcAft>
                      </a:pPr>
                      <a:r>
                        <a:rPr lang="id-ID" sz="2400" b="1" dirty="0">
                          <a:latin typeface="Calibri"/>
                          <a:ea typeface="Calibri"/>
                          <a:cs typeface="Calibri"/>
                        </a:rPr>
                        <a:t>Tgl</a:t>
                      </a:r>
                      <a:endParaRPr lang="en-US" sz="24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id-ID" sz="2400" b="1" dirty="0">
                          <a:latin typeface="Calibri"/>
                          <a:ea typeface="Calibri"/>
                          <a:cs typeface="Calibri"/>
                        </a:rPr>
                        <a:t>Keterangan</a:t>
                      </a:r>
                      <a:endParaRPr lang="en-US" sz="24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id-ID" sz="2400" b="1" dirty="0">
                          <a:latin typeface="Calibri"/>
                          <a:ea typeface="Calibri"/>
                          <a:cs typeface="Calibri"/>
                        </a:rPr>
                        <a:t>Debit</a:t>
                      </a:r>
                      <a:endParaRPr lang="en-US" sz="24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id-ID" sz="2400" b="1" dirty="0">
                          <a:latin typeface="Calibri"/>
                          <a:ea typeface="Calibri"/>
                          <a:cs typeface="Calibri"/>
                        </a:rPr>
                        <a:t>Kredit</a:t>
                      </a:r>
                      <a:endParaRPr lang="en-US" sz="2400" dirty="0">
                        <a:latin typeface="Calibri"/>
                        <a:ea typeface="Calibri"/>
                        <a:cs typeface="Times New Roman"/>
                      </a:endParaRPr>
                    </a:p>
                  </a:txBody>
                  <a:tcPr marL="68580" marR="68580" marT="0" marB="0"/>
                </a:tc>
              </a:tr>
              <a:tr h="337366">
                <a:tc>
                  <a:txBody>
                    <a:bodyPr/>
                    <a:lstStyle/>
                    <a:p>
                      <a:pPr marL="0" marR="0" algn="r">
                        <a:lnSpc>
                          <a:spcPct val="115000"/>
                        </a:lnSpc>
                        <a:spcBef>
                          <a:spcPts val="0"/>
                        </a:spcBef>
                        <a:spcAft>
                          <a:spcPts val="0"/>
                        </a:spcAft>
                      </a:pPr>
                      <a:r>
                        <a:rPr lang="id-ID" sz="1400" dirty="0">
                          <a:latin typeface="Calibri"/>
                          <a:ea typeface="Calibri"/>
                          <a:cs typeface="Calibri"/>
                        </a:rPr>
                        <a:t>j)</a:t>
                      </a:r>
                      <a:endParaRPr lang="en-US" sz="1400" dirty="0">
                        <a:latin typeface="Calibri"/>
                        <a:ea typeface="Calibri"/>
                        <a:cs typeface="Times New Roman"/>
                      </a:endParaRPr>
                    </a:p>
                  </a:txBody>
                  <a:tcPr marL="68580" marR="68580" marT="0" marB="0">
                    <a:solidFill>
                      <a:schemeClr val="bg1"/>
                    </a:solidFill>
                  </a:tcPr>
                </a:tc>
                <a:tc>
                  <a:txBody>
                    <a:bodyPr/>
                    <a:lstStyle/>
                    <a:p>
                      <a:pPr marL="0" marR="0">
                        <a:lnSpc>
                          <a:spcPct val="115000"/>
                        </a:lnSpc>
                        <a:spcBef>
                          <a:spcPts val="0"/>
                        </a:spcBef>
                        <a:spcAft>
                          <a:spcPts val="0"/>
                        </a:spcAft>
                      </a:pPr>
                      <a:r>
                        <a:rPr lang="id-ID" sz="1400">
                          <a:latin typeface="Calibri"/>
                          <a:ea typeface="Calibri"/>
                          <a:cs typeface="Calibri"/>
                        </a:rPr>
                        <a:t>Piutang usaha</a:t>
                      </a:r>
                      <a:endParaRPr lang="en-US" sz="1400">
                        <a:latin typeface="Calibri"/>
                        <a:ea typeface="Calibri"/>
                        <a:cs typeface="Times New Roman"/>
                      </a:endParaRPr>
                    </a:p>
                  </a:txBody>
                  <a:tcPr marL="68580" marR="68580" marT="0" marB="0">
                    <a:solidFill>
                      <a:schemeClr val="bg1"/>
                    </a:solidFill>
                  </a:tcPr>
                </a:tc>
                <a:tc>
                  <a:txBody>
                    <a:bodyPr/>
                    <a:lstStyle/>
                    <a:p>
                      <a:pPr marL="0" marR="0" algn="r">
                        <a:lnSpc>
                          <a:spcPct val="115000"/>
                        </a:lnSpc>
                        <a:spcBef>
                          <a:spcPts val="0"/>
                        </a:spcBef>
                        <a:spcAft>
                          <a:spcPts val="0"/>
                        </a:spcAft>
                      </a:pPr>
                      <a:r>
                        <a:rPr lang="id-ID" sz="1400" dirty="0">
                          <a:latin typeface="Calibri"/>
                          <a:ea typeface="Calibri"/>
                          <a:cs typeface="Calibri"/>
                        </a:rPr>
                        <a:t>74.964</a:t>
                      </a:r>
                      <a:endParaRPr lang="en-US" sz="1400" dirty="0">
                        <a:latin typeface="Calibri"/>
                        <a:ea typeface="Calibri"/>
                        <a:cs typeface="Times New Roman"/>
                      </a:endParaRPr>
                    </a:p>
                  </a:txBody>
                  <a:tcPr marL="68580" marR="68580" marT="0" marB="0">
                    <a:solidFill>
                      <a:schemeClr val="bg1"/>
                    </a:solidFill>
                  </a:tcPr>
                </a:tc>
                <a:tc>
                  <a:txBody>
                    <a:bodyPr/>
                    <a:lstStyle/>
                    <a:p>
                      <a:pPr>
                        <a:lnSpc>
                          <a:spcPct val="115000"/>
                        </a:lnSpc>
                      </a:pPr>
                      <a:endParaRPr lang="en-US" sz="1400">
                        <a:latin typeface="Calibri"/>
                        <a:ea typeface="Times New Roman"/>
                        <a:cs typeface="Times New Roman"/>
                      </a:endParaRPr>
                    </a:p>
                  </a:txBody>
                  <a:tcPr marL="68580" marR="68580" marT="0" marB="0">
                    <a:solidFill>
                      <a:schemeClr val="bg1"/>
                    </a:solidFill>
                  </a:tcPr>
                </a:tc>
              </a:tr>
              <a:tr h="382656">
                <a:tc>
                  <a:txBody>
                    <a:bodyPr/>
                    <a:lstStyle/>
                    <a:p>
                      <a:pPr>
                        <a:lnSpc>
                          <a:spcPct val="115000"/>
                        </a:lnSpc>
                      </a:pPr>
                      <a:endParaRPr lang="en-US" sz="1400" dirty="0">
                        <a:latin typeface="Calibri"/>
                        <a:ea typeface="Times New Roman"/>
                        <a:cs typeface="Times New Roman"/>
                      </a:endParaRPr>
                    </a:p>
                  </a:txBody>
                  <a:tcPr marL="68580" marR="68580" marT="0" marB="0">
                    <a:solidFill>
                      <a:schemeClr val="bg1"/>
                    </a:solidFill>
                  </a:tcPr>
                </a:tc>
                <a:tc>
                  <a:txBody>
                    <a:bodyPr/>
                    <a:lstStyle/>
                    <a:p>
                      <a:pPr marL="0" marR="0">
                        <a:lnSpc>
                          <a:spcPct val="115000"/>
                        </a:lnSpc>
                        <a:spcBef>
                          <a:spcPts val="0"/>
                        </a:spcBef>
                        <a:spcAft>
                          <a:spcPts val="0"/>
                        </a:spcAft>
                      </a:pPr>
                      <a:r>
                        <a:rPr lang="id-ID" sz="1400" dirty="0">
                          <a:latin typeface="Calibri"/>
                          <a:ea typeface="Calibri"/>
                          <a:cs typeface="Calibri"/>
                        </a:rPr>
                        <a:t>Penjualan </a:t>
                      </a:r>
                      <a:endParaRPr lang="en-US" sz="1400" dirty="0">
                        <a:latin typeface="Calibri"/>
                        <a:ea typeface="Calibri"/>
                        <a:cs typeface="Times New Roman"/>
                      </a:endParaRPr>
                    </a:p>
                  </a:txBody>
                  <a:tcPr marL="68580" marR="68580" marT="0" marB="0">
                    <a:solidFill>
                      <a:schemeClr val="bg1"/>
                    </a:solidFill>
                  </a:tcPr>
                </a:tc>
                <a:tc>
                  <a:txBody>
                    <a:bodyPr/>
                    <a:lstStyle/>
                    <a:p>
                      <a:pPr>
                        <a:lnSpc>
                          <a:spcPct val="115000"/>
                        </a:lnSpc>
                      </a:pPr>
                      <a:endParaRPr lang="en-US" sz="1400" dirty="0">
                        <a:latin typeface="Calibri"/>
                        <a:ea typeface="Times New Roman"/>
                        <a:cs typeface="Times New Roman"/>
                      </a:endParaRPr>
                    </a:p>
                  </a:txBody>
                  <a:tcPr marL="68580" marR="68580" marT="0" marB="0">
                    <a:solidFill>
                      <a:schemeClr val="bg1"/>
                    </a:solidFill>
                  </a:tcPr>
                </a:tc>
                <a:tc>
                  <a:txBody>
                    <a:bodyPr/>
                    <a:lstStyle/>
                    <a:p>
                      <a:pPr marL="0" marR="0" algn="r">
                        <a:lnSpc>
                          <a:spcPct val="115000"/>
                        </a:lnSpc>
                        <a:spcBef>
                          <a:spcPts val="0"/>
                        </a:spcBef>
                        <a:spcAft>
                          <a:spcPts val="0"/>
                        </a:spcAft>
                      </a:pPr>
                      <a:r>
                        <a:rPr lang="id-ID" sz="1400" dirty="0">
                          <a:latin typeface="Calibri"/>
                          <a:ea typeface="Calibri"/>
                          <a:cs typeface="Calibri"/>
                        </a:rPr>
                        <a:t>74.964</a:t>
                      </a:r>
                      <a:endParaRPr lang="en-US" sz="1400" dirty="0">
                        <a:latin typeface="Calibri"/>
                        <a:ea typeface="Calibri"/>
                        <a:cs typeface="Times New Roman"/>
                      </a:endParaRPr>
                    </a:p>
                  </a:txBody>
                  <a:tcPr marL="68580" marR="68580" marT="0" marB="0">
                    <a:solidFill>
                      <a:schemeClr val="bg1"/>
                    </a:solidFill>
                  </a:tcPr>
                </a:tc>
              </a:tr>
              <a:tr h="337366">
                <a:tc>
                  <a:txBody>
                    <a:bodyPr/>
                    <a:lstStyle/>
                    <a:p>
                      <a:pPr>
                        <a:lnSpc>
                          <a:spcPct val="115000"/>
                        </a:lnSpc>
                      </a:pPr>
                      <a:endParaRPr lang="en-US" sz="1400" dirty="0">
                        <a:latin typeface="Calibri"/>
                        <a:ea typeface="Times New Roman"/>
                        <a:cs typeface="Times New Roman"/>
                      </a:endParaRPr>
                    </a:p>
                  </a:txBody>
                  <a:tcPr marL="68580" marR="68580" marT="0" marB="0">
                    <a:solidFill>
                      <a:schemeClr val="bg2"/>
                    </a:solidFill>
                  </a:tcPr>
                </a:tc>
                <a:tc>
                  <a:txBody>
                    <a:bodyPr/>
                    <a:lstStyle/>
                    <a:p>
                      <a:pPr marL="0" marR="0">
                        <a:lnSpc>
                          <a:spcPct val="115000"/>
                        </a:lnSpc>
                        <a:spcBef>
                          <a:spcPts val="0"/>
                        </a:spcBef>
                        <a:spcAft>
                          <a:spcPts val="0"/>
                        </a:spcAft>
                      </a:pPr>
                      <a:r>
                        <a:rPr lang="id-ID" sz="1400" dirty="0">
                          <a:latin typeface="Calibri"/>
                          <a:ea typeface="Calibri"/>
                          <a:cs typeface="Calibri"/>
                        </a:rPr>
                        <a:t>Harga pokok penjualan </a:t>
                      </a:r>
                      <a:endParaRPr lang="en-US" sz="1400" dirty="0">
                        <a:latin typeface="Calibri"/>
                        <a:ea typeface="Calibri"/>
                        <a:cs typeface="Times New Roman"/>
                      </a:endParaRPr>
                    </a:p>
                  </a:txBody>
                  <a:tcPr marL="68580" marR="68580" marT="0" marB="0">
                    <a:solidFill>
                      <a:schemeClr val="bg2"/>
                    </a:solidFill>
                  </a:tcPr>
                </a:tc>
                <a:tc>
                  <a:txBody>
                    <a:bodyPr/>
                    <a:lstStyle/>
                    <a:p>
                      <a:pPr marL="0" marR="0" algn="r">
                        <a:lnSpc>
                          <a:spcPct val="115000"/>
                        </a:lnSpc>
                        <a:spcBef>
                          <a:spcPts val="0"/>
                        </a:spcBef>
                        <a:spcAft>
                          <a:spcPts val="0"/>
                        </a:spcAft>
                      </a:pPr>
                      <a:r>
                        <a:rPr lang="en-GB" sz="1400" dirty="0">
                          <a:solidFill>
                            <a:srgbClr val="000000"/>
                          </a:solidFill>
                          <a:latin typeface="Calibri"/>
                          <a:ea typeface="Calibri"/>
                          <a:cs typeface="Calibri"/>
                        </a:rPr>
                        <a:t>53.</a:t>
                      </a:r>
                      <a:r>
                        <a:rPr lang="id-ID" sz="1400" dirty="0">
                          <a:solidFill>
                            <a:srgbClr val="000000"/>
                          </a:solidFill>
                          <a:latin typeface="Calibri"/>
                          <a:ea typeface="Calibri"/>
                          <a:cs typeface="Calibri"/>
                        </a:rPr>
                        <a:t>54</a:t>
                      </a:r>
                      <a:r>
                        <a:rPr lang="en-GB" sz="1400" dirty="0">
                          <a:solidFill>
                            <a:srgbClr val="000000"/>
                          </a:solidFill>
                          <a:latin typeface="Calibri"/>
                          <a:ea typeface="Calibri"/>
                          <a:cs typeface="Calibri"/>
                        </a:rPr>
                        <a:t>6</a:t>
                      </a:r>
                      <a:endParaRPr lang="en-US" sz="1400" dirty="0">
                        <a:latin typeface="Calibri"/>
                        <a:ea typeface="Calibri"/>
                        <a:cs typeface="Times New Roman"/>
                      </a:endParaRPr>
                    </a:p>
                  </a:txBody>
                  <a:tcPr marL="68580" marR="68580" marT="0" marB="0">
                    <a:solidFill>
                      <a:schemeClr val="bg2"/>
                    </a:solidFill>
                  </a:tcPr>
                </a:tc>
                <a:tc>
                  <a:txBody>
                    <a:bodyPr/>
                    <a:lstStyle/>
                    <a:p>
                      <a:pPr>
                        <a:lnSpc>
                          <a:spcPct val="115000"/>
                        </a:lnSpc>
                      </a:pPr>
                      <a:endParaRPr lang="en-US" sz="1400">
                        <a:latin typeface="Calibri"/>
                        <a:ea typeface="Times New Roman"/>
                        <a:cs typeface="Times New Roman"/>
                      </a:endParaRPr>
                    </a:p>
                  </a:txBody>
                  <a:tcPr marL="68580" marR="68580" marT="0" marB="0">
                    <a:solidFill>
                      <a:schemeClr val="bg2"/>
                    </a:solidFill>
                  </a:tcPr>
                </a:tc>
              </a:tr>
              <a:tr h="337366">
                <a:tc>
                  <a:txBody>
                    <a:bodyPr/>
                    <a:lstStyle/>
                    <a:p>
                      <a:pPr>
                        <a:lnSpc>
                          <a:spcPct val="115000"/>
                        </a:lnSpc>
                      </a:pPr>
                      <a:endParaRPr lang="en-US" sz="1400" dirty="0">
                        <a:latin typeface="Calibri"/>
                        <a:ea typeface="Times New Roman"/>
                        <a:cs typeface="Times New Roman"/>
                      </a:endParaRPr>
                    </a:p>
                  </a:txBody>
                  <a:tcPr marL="68580" marR="68580" marT="0" marB="0">
                    <a:solidFill>
                      <a:schemeClr val="bg2"/>
                    </a:solidFill>
                  </a:tcPr>
                </a:tc>
                <a:tc>
                  <a:txBody>
                    <a:bodyPr/>
                    <a:lstStyle/>
                    <a:p>
                      <a:pPr marL="0" marR="0">
                        <a:lnSpc>
                          <a:spcPct val="115000"/>
                        </a:lnSpc>
                        <a:spcBef>
                          <a:spcPts val="0"/>
                        </a:spcBef>
                        <a:spcAft>
                          <a:spcPts val="0"/>
                        </a:spcAft>
                      </a:pPr>
                      <a:r>
                        <a:rPr lang="id-ID" sz="1400" dirty="0">
                          <a:latin typeface="Calibri"/>
                          <a:ea typeface="Calibri"/>
                          <a:cs typeface="Calibri"/>
                        </a:rPr>
                        <a:t>Persediaan barang jadi </a:t>
                      </a:r>
                      <a:endParaRPr lang="en-US" sz="1400" dirty="0">
                        <a:latin typeface="Calibri"/>
                        <a:ea typeface="Calibri"/>
                        <a:cs typeface="Times New Roman"/>
                      </a:endParaRPr>
                    </a:p>
                  </a:txBody>
                  <a:tcPr marL="68580" marR="68580" marT="0" marB="0">
                    <a:solidFill>
                      <a:schemeClr val="bg2"/>
                    </a:solidFill>
                  </a:tcPr>
                </a:tc>
                <a:tc>
                  <a:txBody>
                    <a:bodyPr/>
                    <a:lstStyle/>
                    <a:p>
                      <a:pPr>
                        <a:lnSpc>
                          <a:spcPct val="115000"/>
                        </a:lnSpc>
                      </a:pPr>
                      <a:endParaRPr lang="en-US" sz="1400">
                        <a:latin typeface="Calibri"/>
                        <a:ea typeface="Times New Roman"/>
                        <a:cs typeface="Times New Roman"/>
                      </a:endParaRPr>
                    </a:p>
                  </a:txBody>
                  <a:tcPr marL="68580" marR="68580" marT="0" marB="0">
                    <a:solidFill>
                      <a:schemeClr val="bg2"/>
                    </a:solidFill>
                  </a:tcPr>
                </a:tc>
                <a:tc>
                  <a:txBody>
                    <a:bodyPr/>
                    <a:lstStyle/>
                    <a:p>
                      <a:pPr marL="0" marR="0" algn="r">
                        <a:lnSpc>
                          <a:spcPct val="115000"/>
                        </a:lnSpc>
                        <a:spcBef>
                          <a:spcPts val="0"/>
                        </a:spcBef>
                        <a:spcAft>
                          <a:spcPts val="0"/>
                        </a:spcAft>
                      </a:pPr>
                      <a:r>
                        <a:rPr lang="en-GB" sz="1400" dirty="0">
                          <a:solidFill>
                            <a:srgbClr val="000000"/>
                          </a:solidFill>
                          <a:latin typeface="Calibri"/>
                          <a:ea typeface="Calibri"/>
                          <a:cs typeface="Calibri"/>
                        </a:rPr>
                        <a:t>53.</a:t>
                      </a:r>
                      <a:r>
                        <a:rPr lang="id-ID" sz="1400" dirty="0">
                          <a:solidFill>
                            <a:srgbClr val="000000"/>
                          </a:solidFill>
                          <a:latin typeface="Calibri"/>
                          <a:ea typeface="Calibri"/>
                          <a:cs typeface="Calibri"/>
                        </a:rPr>
                        <a:t>54</a:t>
                      </a:r>
                      <a:r>
                        <a:rPr lang="en-GB" sz="1400" dirty="0">
                          <a:solidFill>
                            <a:srgbClr val="000000"/>
                          </a:solidFill>
                          <a:latin typeface="Calibri"/>
                          <a:ea typeface="Calibri"/>
                          <a:cs typeface="Calibri"/>
                        </a:rPr>
                        <a:t>6</a:t>
                      </a:r>
                      <a:endParaRPr lang="en-US" sz="1400" dirty="0">
                        <a:latin typeface="Calibri"/>
                        <a:ea typeface="Calibri"/>
                        <a:cs typeface="Times New Roman"/>
                      </a:endParaRPr>
                    </a:p>
                  </a:txBody>
                  <a:tcPr marL="68580" marR="68580" marT="0" marB="0">
                    <a:solidFill>
                      <a:schemeClr val="bg2"/>
                    </a:solidFill>
                  </a:tcPr>
                </a:tc>
              </a:tr>
              <a:tr h="382656">
                <a:tc>
                  <a:txBody>
                    <a:bodyPr/>
                    <a:lstStyle/>
                    <a:p>
                      <a:pPr marL="0" marR="0" algn="r">
                        <a:lnSpc>
                          <a:spcPct val="115000"/>
                        </a:lnSpc>
                        <a:spcBef>
                          <a:spcPts val="0"/>
                        </a:spcBef>
                        <a:spcAft>
                          <a:spcPts val="0"/>
                        </a:spcAft>
                      </a:pPr>
                      <a:endParaRPr lang="en-US" sz="1400" dirty="0">
                        <a:latin typeface="Calibri"/>
                        <a:ea typeface="Calibri"/>
                        <a:cs typeface="Times New Roman"/>
                      </a:endParaRPr>
                    </a:p>
                  </a:txBody>
                  <a:tcPr marL="68580" marR="68580" marT="0" marB="0">
                    <a:solidFill>
                      <a:schemeClr val="bg2"/>
                    </a:solidFill>
                  </a:tcPr>
                </a:tc>
                <a:tc>
                  <a:txBody>
                    <a:bodyPr/>
                    <a:lstStyle/>
                    <a:p>
                      <a:pPr marL="0" marR="0">
                        <a:lnSpc>
                          <a:spcPct val="115000"/>
                        </a:lnSpc>
                        <a:spcBef>
                          <a:spcPts val="0"/>
                        </a:spcBef>
                        <a:spcAft>
                          <a:spcPts val="0"/>
                        </a:spcAft>
                      </a:pPr>
                      <a:r>
                        <a:rPr lang="id-ID" sz="1400" i="1" dirty="0">
                          <a:latin typeface="Calibri"/>
                          <a:ea typeface="Calibri"/>
                          <a:cs typeface="Calibri"/>
                        </a:rPr>
                        <a:t>Harga pokok 		= Rp53.546</a:t>
                      </a:r>
                      <a:endParaRPr lang="en-US" sz="1400" dirty="0">
                        <a:latin typeface="Calibri"/>
                        <a:ea typeface="Calibri"/>
                        <a:cs typeface="Times New Roman"/>
                      </a:endParaRPr>
                    </a:p>
                  </a:txBody>
                  <a:tcPr marL="68580" marR="68580" marT="0" marB="0">
                    <a:solidFill>
                      <a:schemeClr val="bg2"/>
                    </a:solidFill>
                  </a:tcPr>
                </a:tc>
                <a:tc>
                  <a:txBody>
                    <a:bodyPr/>
                    <a:lstStyle/>
                    <a:p>
                      <a:pPr marL="0" marR="0" algn="r">
                        <a:lnSpc>
                          <a:spcPct val="115000"/>
                        </a:lnSpc>
                        <a:spcBef>
                          <a:spcPts val="0"/>
                        </a:spcBef>
                        <a:spcAft>
                          <a:spcPts val="0"/>
                        </a:spcAft>
                      </a:pPr>
                      <a:endParaRPr lang="en-US" sz="1400" dirty="0">
                        <a:latin typeface="Calibri"/>
                        <a:ea typeface="Calibri"/>
                        <a:cs typeface="Times New Roman"/>
                      </a:endParaRPr>
                    </a:p>
                  </a:txBody>
                  <a:tcPr marL="68580" marR="68580" marT="0" marB="0">
                    <a:solidFill>
                      <a:schemeClr val="bg2"/>
                    </a:solidFill>
                  </a:tcPr>
                </a:tc>
                <a:tc>
                  <a:txBody>
                    <a:bodyPr/>
                    <a:lstStyle/>
                    <a:p>
                      <a:pPr>
                        <a:lnSpc>
                          <a:spcPct val="115000"/>
                        </a:lnSpc>
                      </a:pPr>
                      <a:endParaRPr lang="en-US" sz="1400" dirty="0">
                        <a:latin typeface="Calibri"/>
                        <a:ea typeface="Times New Roman"/>
                        <a:cs typeface="Times New Roman"/>
                      </a:endParaRPr>
                    </a:p>
                  </a:txBody>
                  <a:tcPr marL="68580" marR="68580" marT="0" marB="0">
                    <a:solidFill>
                      <a:schemeClr val="bg2"/>
                    </a:solidFill>
                  </a:tcPr>
                </a:tc>
              </a:tr>
              <a:tr h="337366">
                <a:tc>
                  <a:txBody>
                    <a:bodyPr/>
                    <a:lstStyle/>
                    <a:p>
                      <a:pPr>
                        <a:lnSpc>
                          <a:spcPct val="115000"/>
                        </a:lnSpc>
                      </a:pPr>
                      <a:endParaRPr lang="en-US" sz="1400" dirty="0">
                        <a:latin typeface="Calibri"/>
                        <a:ea typeface="Times New Roman"/>
                        <a:cs typeface="Times New Roman"/>
                      </a:endParaRPr>
                    </a:p>
                  </a:txBody>
                  <a:tcPr marL="68580" marR="68580" marT="0" marB="0">
                    <a:solidFill>
                      <a:schemeClr val="bg2"/>
                    </a:solidFill>
                  </a:tcPr>
                </a:tc>
                <a:tc>
                  <a:txBody>
                    <a:bodyPr/>
                    <a:lstStyle/>
                    <a:p>
                      <a:pPr marL="0" marR="0">
                        <a:lnSpc>
                          <a:spcPct val="115000"/>
                        </a:lnSpc>
                        <a:spcBef>
                          <a:spcPts val="0"/>
                        </a:spcBef>
                        <a:spcAft>
                          <a:spcPts val="0"/>
                        </a:spcAft>
                      </a:pPr>
                      <a:r>
                        <a:rPr lang="id-ID" sz="1400" i="1" dirty="0">
                          <a:latin typeface="Calibri"/>
                          <a:ea typeface="Calibri"/>
                          <a:cs typeface="Calibri"/>
                        </a:rPr>
                        <a:t>Laba 40% x Rp53.546	</a:t>
                      </a:r>
                      <a:r>
                        <a:rPr lang="en-US" sz="1400" i="1" dirty="0" smtClean="0">
                          <a:latin typeface="Calibri"/>
                          <a:ea typeface="Calibri"/>
                          <a:cs typeface="Calibri"/>
                        </a:rPr>
                        <a:t>                       </a:t>
                      </a:r>
                      <a:r>
                        <a:rPr lang="id-ID" sz="1400" i="1" dirty="0" smtClean="0">
                          <a:latin typeface="Calibri"/>
                          <a:ea typeface="Calibri"/>
                          <a:cs typeface="Calibri"/>
                        </a:rPr>
                        <a:t>= </a:t>
                      </a:r>
                      <a:r>
                        <a:rPr lang="id-ID" sz="1400" i="1" dirty="0">
                          <a:latin typeface="Calibri"/>
                          <a:ea typeface="Calibri"/>
                          <a:cs typeface="Calibri"/>
                        </a:rPr>
                        <a:t>Rp21.418</a:t>
                      </a:r>
                      <a:endParaRPr lang="en-US" sz="1400" dirty="0">
                        <a:latin typeface="Calibri"/>
                        <a:ea typeface="Calibri"/>
                        <a:cs typeface="Times New Roman"/>
                      </a:endParaRPr>
                    </a:p>
                  </a:txBody>
                  <a:tcPr marL="68580" marR="68580" marT="0" marB="0">
                    <a:solidFill>
                      <a:schemeClr val="bg2"/>
                    </a:solidFill>
                  </a:tcPr>
                </a:tc>
                <a:tc>
                  <a:txBody>
                    <a:bodyPr/>
                    <a:lstStyle/>
                    <a:p>
                      <a:pPr>
                        <a:lnSpc>
                          <a:spcPct val="115000"/>
                        </a:lnSpc>
                      </a:pPr>
                      <a:endParaRPr lang="en-US" sz="1400">
                        <a:latin typeface="Calibri"/>
                        <a:ea typeface="Times New Roman"/>
                        <a:cs typeface="Times New Roman"/>
                      </a:endParaRPr>
                    </a:p>
                  </a:txBody>
                  <a:tcPr marL="68580" marR="68580" marT="0" marB="0">
                    <a:solidFill>
                      <a:schemeClr val="bg2"/>
                    </a:solidFill>
                  </a:tcPr>
                </a:tc>
                <a:tc>
                  <a:txBody>
                    <a:bodyPr/>
                    <a:lstStyle/>
                    <a:p>
                      <a:pPr marL="0" marR="0" algn="r">
                        <a:lnSpc>
                          <a:spcPct val="115000"/>
                        </a:lnSpc>
                        <a:spcBef>
                          <a:spcPts val="0"/>
                        </a:spcBef>
                        <a:spcAft>
                          <a:spcPts val="0"/>
                        </a:spcAft>
                      </a:pPr>
                      <a:endParaRPr lang="en-US" sz="1400" dirty="0">
                        <a:latin typeface="Calibri"/>
                        <a:ea typeface="Calibri"/>
                        <a:cs typeface="Times New Roman"/>
                      </a:endParaRPr>
                    </a:p>
                  </a:txBody>
                  <a:tcPr marL="68580" marR="68580" marT="0" marB="0">
                    <a:solidFill>
                      <a:schemeClr val="bg2"/>
                    </a:solidFill>
                  </a:tcPr>
                </a:tc>
              </a:tr>
              <a:tr h="382656">
                <a:tc>
                  <a:txBody>
                    <a:bodyPr/>
                    <a:lstStyle/>
                    <a:p>
                      <a:pPr marL="0" marR="0" algn="r">
                        <a:lnSpc>
                          <a:spcPct val="115000"/>
                        </a:lnSpc>
                        <a:spcBef>
                          <a:spcPts val="0"/>
                        </a:spcBef>
                        <a:spcAft>
                          <a:spcPts val="0"/>
                        </a:spcAft>
                      </a:pPr>
                      <a:endParaRPr lang="en-US" sz="1400" dirty="0">
                        <a:latin typeface="Calibri"/>
                        <a:ea typeface="Calibri"/>
                        <a:cs typeface="Times New Roman"/>
                      </a:endParaRPr>
                    </a:p>
                  </a:txBody>
                  <a:tcPr marL="68580" marR="68580" marT="0" marB="0">
                    <a:solidFill>
                      <a:schemeClr val="bg2"/>
                    </a:solidFill>
                  </a:tcPr>
                </a:tc>
                <a:tc>
                  <a:txBody>
                    <a:bodyPr/>
                    <a:lstStyle/>
                    <a:p>
                      <a:pPr marL="0" marR="0">
                        <a:lnSpc>
                          <a:spcPct val="115000"/>
                        </a:lnSpc>
                        <a:spcBef>
                          <a:spcPts val="0"/>
                        </a:spcBef>
                        <a:spcAft>
                          <a:spcPts val="0"/>
                        </a:spcAft>
                      </a:pPr>
                      <a:r>
                        <a:rPr lang="id-ID" sz="1400" b="1" i="1" dirty="0">
                          <a:latin typeface="Calibri"/>
                          <a:ea typeface="Calibri"/>
                          <a:cs typeface="Calibri"/>
                        </a:rPr>
                        <a:t>Harga jual		</a:t>
                      </a:r>
                      <a:r>
                        <a:rPr lang="en-US" sz="1400" b="1" i="1" dirty="0" smtClean="0">
                          <a:latin typeface="Calibri"/>
                          <a:ea typeface="Calibri"/>
                          <a:cs typeface="Calibri"/>
                        </a:rPr>
                        <a:t>                       </a:t>
                      </a:r>
                      <a:r>
                        <a:rPr lang="id-ID" sz="1400" b="1" i="1" dirty="0" smtClean="0">
                          <a:latin typeface="Calibri"/>
                          <a:ea typeface="Calibri"/>
                          <a:cs typeface="Calibri"/>
                        </a:rPr>
                        <a:t>= </a:t>
                      </a:r>
                      <a:r>
                        <a:rPr lang="id-ID" sz="1400" b="1" i="1" dirty="0">
                          <a:latin typeface="Calibri"/>
                          <a:ea typeface="Calibri"/>
                          <a:cs typeface="Calibri"/>
                        </a:rPr>
                        <a:t>Rp74.964</a:t>
                      </a:r>
                      <a:endParaRPr lang="en-US" sz="1400" dirty="0">
                        <a:latin typeface="Calibri"/>
                        <a:ea typeface="Calibri"/>
                        <a:cs typeface="Times New Roman"/>
                      </a:endParaRPr>
                    </a:p>
                  </a:txBody>
                  <a:tcPr marL="68580" marR="68580" marT="0" marB="0">
                    <a:solidFill>
                      <a:schemeClr val="bg2"/>
                    </a:solidFill>
                  </a:tcPr>
                </a:tc>
                <a:tc>
                  <a:txBody>
                    <a:bodyPr/>
                    <a:lstStyle/>
                    <a:p>
                      <a:pPr marL="0" marR="0" algn="r">
                        <a:lnSpc>
                          <a:spcPct val="115000"/>
                        </a:lnSpc>
                        <a:spcBef>
                          <a:spcPts val="0"/>
                        </a:spcBef>
                        <a:spcAft>
                          <a:spcPts val="0"/>
                        </a:spcAft>
                      </a:pPr>
                      <a:endParaRPr lang="en-US" sz="1400" dirty="0">
                        <a:latin typeface="Calibri"/>
                        <a:ea typeface="Calibri"/>
                        <a:cs typeface="Times New Roman"/>
                      </a:endParaRPr>
                    </a:p>
                  </a:txBody>
                  <a:tcPr marL="68580" marR="68580" marT="0" marB="0">
                    <a:solidFill>
                      <a:schemeClr val="bg2"/>
                    </a:solidFill>
                  </a:tcPr>
                </a:tc>
                <a:tc>
                  <a:txBody>
                    <a:bodyPr/>
                    <a:lstStyle/>
                    <a:p>
                      <a:pPr>
                        <a:lnSpc>
                          <a:spcPct val="115000"/>
                        </a:lnSpc>
                      </a:pPr>
                      <a:endParaRPr lang="en-US" sz="1400" dirty="0">
                        <a:latin typeface="Calibri"/>
                        <a:ea typeface="Times New Roman"/>
                        <a:cs typeface="Times New Roman"/>
                      </a:endParaRPr>
                    </a:p>
                  </a:txBody>
                  <a:tcPr marL="68580" marR="68580" marT="0" marB="0">
                    <a:solidFill>
                      <a:schemeClr val="bg2"/>
                    </a:solidFill>
                  </a:tcPr>
                </a:tc>
              </a:tr>
              <a:tr h="337366">
                <a:tc>
                  <a:txBody>
                    <a:bodyPr/>
                    <a:lstStyle/>
                    <a:p>
                      <a:pPr marL="0" marR="0" algn="r">
                        <a:lnSpc>
                          <a:spcPct val="115000"/>
                        </a:lnSpc>
                        <a:spcBef>
                          <a:spcPts val="0"/>
                        </a:spcBef>
                        <a:spcAft>
                          <a:spcPts val="0"/>
                        </a:spcAft>
                      </a:pPr>
                      <a:r>
                        <a:rPr lang="id-ID" sz="1400" dirty="0">
                          <a:latin typeface="Calibri"/>
                          <a:ea typeface="Calibri"/>
                          <a:cs typeface="Calibri"/>
                        </a:rPr>
                        <a:t>k)</a:t>
                      </a:r>
                      <a:endParaRPr lang="en-US" sz="1400" dirty="0">
                        <a:latin typeface="Calibri"/>
                        <a:ea typeface="Calibri"/>
                        <a:cs typeface="Times New Roman"/>
                      </a:endParaRPr>
                    </a:p>
                  </a:txBody>
                  <a:tcPr marL="68580" marR="68580" marT="0" marB="0">
                    <a:solidFill>
                      <a:schemeClr val="bg1"/>
                    </a:solidFill>
                  </a:tcPr>
                </a:tc>
                <a:tc>
                  <a:txBody>
                    <a:bodyPr/>
                    <a:lstStyle/>
                    <a:p>
                      <a:pPr marL="0" marR="0">
                        <a:lnSpc>
                          <a:spcPct val="115000"/>
                        </a:lnSpc>
                        <a:spcBef>
                          <a:spcPts val="0"/>
                        </a:spcBef>
                        <a:spcAft>
                          <a:spcPts val="0"/>
                        </a:spcAft>
                      </a:pPr>
                      <a:r>
                        <a:rPr lang="id-ID" sz="1400">
                          <a:latin typeface="Calibri"/>
                          <a:ea typeface="Calibri"/>
                          <a:cs typeface="Calibri"/>
                        </a:rPr>
                        <a:t>Kas</a:t>
                      </a:r>
                      <a:endParaRPr lang="en-US" sz="1400">
                        <a:latin typeface="Calibri"/>
                        <a:ea typeface="Calibri"/>
                        <a:cs typeface="Times New Roman"/>
                      </a:endParaRPr>
                    </a:p>
                  </a:txBody>
                  <a:tcPr marL="68580" marR="68580" marT="0" marB="0">
                    <a:solidFill>
                      <a:schemeClr val="bg1"/>
                    </a:solidFill>
                  </a:tcPr>
                </a:tc>
                <a:tc>
                  <a:txBody>
                    <a:bodyPr/>
                    <a:lstStyle/>
                    <a:p>
                      <a:pPr marL="0" marR="0" algn="r">
                        <a:lnSpc>
                          <a:spcPct val="115000"/>
                        </a:lnSpc>
                        <a:spcBef>
                          <a:spcPts val="0"/>
                        </a:spcBef>
                        <a:spcAft>
                          <a:spcPts val="0"/>
                        </a:spcAft>
                        <a:tabLst>
                          <a:tab pos="377190" algn="ctr"/>
                          <a:tab pos="755015" algn="r"/>
                        </a:tabLst>
                      </a:pPr>
                      <a:r>
                        <a:rPr lang="id-ID" sz="1400" dirty="0">
                          <a:latin typeface="Calibri"/>
                          <a:ea typeface="Calibri"/>
                          <a:cs typeface="Calibri"/>
                        </a:rPr>
                        <a:t>		69.450</a:t>
                      </a:r>
                      <a:endParaRPr lang="en-US" sz="1400" dirty="0">
                        <a:latin typeface="Calibri"/>
                        <a:ea typeface="Calibri"/>
                        <a:cs typeface="Times New Roman"/>
                      </a:endParaRPr>
                    </a:p>
                  </a:txBody>
                  <a:tcPr marL="68580" marR="68580" marT="0" marB="0">
                    <a:solidFill>
                      <a:schemeClr val="bg1"/>
                    </a:solidFill>
                  </a:tcPr>
                </a:tc>
                <a:tc>
                  <a:txBody>
                    <a:bodyPr/>
                    <a:lstStyle/>
                    <a:p>
                      <a:pPr algn="r">
                        <a:lnSpc>
                          <a:spcPct val="115000"/>
                        </a:lnSpc>
                      </a:pPr>
                      <a:endParaRPr lang="en-US" sz="1400">
                        <a:latin typeface="Calibri"/>
                        <a:ea typeface="Times New Roman"/>
                        <a:cs typeface="Times New Roman"/>
                      </a:endParaRPr>
                    </a:p>
                  </a:txBody>
                  <a:tcPr marL="68580" marR="68580" marT="0" marB="0">
                    <a:solidFill>
                      <a:schemeClr val="bg1"/>
                    </a:solidFill>
                  </a:tcPr>
                </a:tc>
              </a:tr>
              <a:tr h="337366">
                <a:tc>
                  <a:txBody>
                    <a:bodyPr/>
                    <a:lstStyle/>
                    <a:p>
                      <a:pPr>
                        <a:lnSpc>
                          <a:spcPct val="115000"/>
                        </a:lnSpc>
                      </a:pPr>
                      <a:endParaRPr lang="en-US" sz="1400" dirty="0">
                        <a:latin typeface="Calibri"/>
                        <a:ea typeface="Times New Roman"/>
                        <a:cs typeface="Times New Roman"/>
                      </a:endParaRPr>
                    </a:p>
                  </a:txBody>
                  <a:tcPr marL="68580" marR="68580" marT="0" marB="0">
                    <a:solidFill>
                      <a:schemeClr val="bg1"/>
                    </a:solidFill>
                  </a:tcPr>
                </a:tc>
                <a:tc>
                  <a:txBody>
                    <a:bodyPr/>
                    <a:lstStyle/>
                    <a:p>
                      <a:pPr marL="0" marR="0">
                        <a:lnSpc>
                          <a:spcPct val="115000"/>
                        </a:lnSpc>
                        <a:spcBef>
                          <a:spcPts val="0"/>
                        </a:spcBef>
                        <a:spcAft>
                          <a:spcPts val="0"/>
                        </a:spcAft>
                      </a:pPr>
                      <a:r>
                        <a:rPr lang="id-ID" sz="1400" dirty="0">
                          <a:latin typeface="Calibri"/>
                          <a:ea typeface="Calibri"/>
                          <a:cs typeface="Calibri"/>
                        </a:rPr>
                        <a:t>Piutang usaha</a:t>
                      </a:r>
                      <a:endParaRPr lang="en-US" sz="1400" dirty="0">
                        <a:latin typeface="Calibri"/>
                        <a:ea typeface="Calibri"/>
                        <a:cs typeface="Times New Roman"/>
                      </a:endParaRPr>
                    </a:p>
                  </a:txBody>
                  <a:tcPr marL="68580" marR="68580" marT="0" marB="0">
                    <a:solidFill>
                      <a:schemeClr val="bg1"/>
                    </a:solidFill>
                  </a:tcPr>
                </a:tc>
                <a:tc>
                  <a:txBody>
                    <a:bodyPr/>
                    <a:lstStyle/>
                    <a:p>
                      <a:pPr algn="r">
                        <a:lnSpc>
                          <a:spcPct val="115000"/>
                        </a:lnSpc>
                      </a:pPr>
                      <a:endParaRPr lang="en-US" sz="1400" dirty="0">
                        <a:latin typeface="Calibri"/>
                        <a:ea typeface="Times New Roman"/>
                        <a:cs typeface="Times New Roman"/>
                      </a:endParaRPr>
                    </a:p>
                  </a:txBody>
                  <a:tcPr marL="68580" marR="68580" marT="0" marB="0">
                    <a:solidFill>
                      <a:schemeClr val="bg1"/>
                    </a:solidFill>
                  </a:tcPr>
                </a:tc>
                <a:tc>
                  <a:txBody>
                    <a:bodyPr/>
                    <a:lstStyle/>
                    <a:p>
                      <a:pPr marL="0" marR="0" algn="r">
                        <a:lnSpc>
                          <a:spcPct val="115000"/>
                        </a:lnSpc>
                        <a:spcBef>
                          <a:spcPts val="0"/>
                        </a:spcBef>
                        <a:spcAft>
                          <a:spcPts val="0"/>
                        </a:spcAft>
                      </a:pPr>
                      <a:r>
                        <a:rPr lang="id-ID" sz="1400" dirty="0">
                          <a:latin typeface="Calibri"/>
                          <a:ea typeface="Calibri"/>
                          <a:cs typeface="Calibri"/>
                        </a:rPr>
                        <a:t>69.450</a:t>
                      </a:r>
                      <a:endParaRPr lang="en-US" sz="1400" dirty="0">
                        <a:latin typeface="Calibri"/>
                        <a:ea typeface="Calibri"/>
                        <a:cs typeface="Times New Roman"/>
                      </a:endParaRPr>
                    </a:p>
                  </a:txBody>
                  <a:tcPr marL="68580" marR="68580" marT="0" marB="0">
                    <a:solidFill>
                      <a:schemeClr val="bg1"/>
                    </a:solidFill>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21936"/>
          </a:xfrm>
        </p:spPr>
        <p:txBody>
          <a:bodyPr/>
          <a:lstStyle/>
          <a:p>
            <a:pPr>
              <a:buNone/>
            </a:pPr>
            <a:r>
              <a:rPr lang="id-ID" sz="1600" dirty="0" smtClean="0"/>
              <a:t>Menyiapkan buku besar persediaan untuk memindahkan saldo dari jurnal umum di atas ke masing-masing akun persediaan yang sesuai.</a:t>
            </a:r>
            <a:endParaRPr lang="en-US" sz="1600" dirty="0" smtClean="0"/>
          </a:p>
          <a:p>
            <a:pPr>
              <a:buNone/>
            </a:pPr>
            <a:endParaRPr lang="en-US" dirty="0"/>
          </a:p>
        </p:txBody>
      </p:sp>
      <p:sp>
        <p:nvSpPr>
          <p:cNvPr id="9" name="Title 1"/>
          <p:cNvSpPr>
            <a:spLocks noGrp="1"/>
          </p:cNvSpPr>
          <p:nvPr>
            <p:ph type="title"/>
          </p:nvPr>
        </p:nvSpPr>
        <p:spPr>
          <a:xfrm>
            <a:off x="457200" y="609600"/>
            <a:ext cx="8229600" cy="1066800"/>
          </a:xfrm>
        </p:spPr>
        <p:txBody>
          <a:bodyPr>
            <a:normAutofit/>
          </a:bodyPr>
          <a:lstStyle/>
          <a:p>
            <a:pPr algn="ctr"/>
            <a:r>
              <a:rPr lang="en-US" b="1" dirty="0" smtClean="0"/>
              <a:t>Job order costing </a:t>
            </a:r>
            <a:br>
              <a:rPr lang="en-US" b="1" dirty="0" smtClean="0"/>
            </a:br>
            <a:r>
              <a:rPr lang="id-ID" sz="2400" b="1" dirty="0" smtClean="0"/>
              <a:t>Contoh Komprehensif</a:t>
            </a:r>
            <a:endParaRPr lang="en-US" sz="2400" dirty="0"/>
          </a:p>
        </p:txBody>
      </p:sp>
      <p:graphicFrame>
        <p:nvGraphicFramePr>
          <p:cNvPr id="5" name="Table 4"/>
          <p:cNvGraphicFramePr>
            <a:graphicFrameLocks noGrp="1"/>
          </p:cNvGraphicFramePr>
          <p:nvPr/>
        </p:nvGraphicFramePr>
        <p:xfrm>
          <a:off x="609600" y="2479040"/>
          <a:ext cx="8001000" cy="3708400"/>
        </p:xfrm>
        <a:graphic>
          <a:graphicData uri="http://schemas.openxmlformats.org/drawingml/2006/table">
            <a:tbl>
              <a:tblPr firstRow="1" bandRow="1">
                <a:tableStyleId>{5C22544A-7EE6-4342-B048-85BDC9FD1C3A}</a:tableStyleId>
              </a:tblPr>
              <a:tblGrid>
                <a:gridCol w="2000250"/>
                <a:gridCol w="2000250"/>
                <a:gridCol w="2000250"/>
                <a:gridCol w="2000250"/>
              </a:tblGrid>
              <a:tr h="370840">
                <a:tc gridSpan="4">
                  <a:txBody>
                    <a:bodyPr/>
                    <a:lstStyle/>
                    <a:p>
                      <a:pPr algn="ctr"/>
                      <a:r>
                        <a:rPr kumimoji="0" lang="id-ID" sz="1800" b="1" kern="1200" dirty="0" smtClean="0">
                          <a:solidFill>
                            <a:schemeClr val="lt1"/>
                          </a:solidFill>
                          <a:latin typeface="+mn-lt"/>
                          <a:ea typeface="+mn-ea"/>
                          <a:cs typeface="+mn-cs"/>
                        </a:rPr>
                        <a:t>Persediaan Barang Jadi</a:t>
                      </a:r>
                      <a:endParaRPr lang="en-US" dirty="0"/>
                    </a:p>
                  </a:txBody>
                  <a:tcPr>
                    <a:solidFill>
                      <a:srgbClr val="0070C0"/>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marL="0" marR="0">
                        <a:lnSpc>
                          <a:spcPct val="115000"/>
                        </a:lnSpc>
                        <a:spcBef>
                          <a:spcPts val="0"/>
                        </a:spcBef>
                        <a:spcAft>
                          <a:spcPts val="0"/>
                        </a:spcAft>
                      </a:pPr>
                      <a:r>
                        <a:rPr lang="id-ID" sz="1400" dirty="0">
                          <a:solidFill>
                            <a:srgbClr val="000000"/>
                          </a:solidFill>
                          <a:latin typeface="Calibri"/>
                          <a:ea typeface="Calibri"/>
                          <a:cs typeface="Calibri"/>
                        </a:rPr>
                        <a:t> 1/3  Saldo awal  </a:t>
                      </a:r>
                      <a:endParaRPr lang="en-US" sz="1400" dirty="0">
                        <a:latin typeface="Calibri"/>
                        <a:ea typeface="Calibri"/>
                        <a:cs typeface="Times New Roman"/>
                      </a:endParaRPr>
                    </a:p>
                  </a:txBody>
                  <a:tcPr marL="68580" marR="68580" marT="0" marB="0" anchor="b">
                    <a:solidFill>
                      <a:schemeClr val="bg1"/>
                    </a:solidFill>
                  </a:tcPr>
                </a:tc>
                <a:tc>
                  <a:txBody>
                    <a:bodyPr/>
                    <a:lstStyle/>
                    <a:p>
                      <a:pPr marL="0" marR="0" algn="r">
                        <a:lnSpc>
                          <a:spcPct val="115000"/>
                        </a:lnSpc>
                        <a:spcBef>
                          <a:spcPts val="0"/>
                        </a:spcBef>
                        <a:spcAft>
                          <a:spcPts val="0"/>
                        </a:spcAft>
                      </a:pPr>
                      <a:r>
                        <a:rPr lang="id-ID" sz="1400" dirty="0">
                          <a:solidFill>
                            <a:srgbClr val="000000"/>
                          </a:solidFill>
                          <a:latin typeface="Calibri"/>
                          <a:ea typeface="Calibri"/>
                          <a:cs typeface="Calibri"/>
                        </a:rPr>
                        <a:t>15.000</a:t>
                      </a:r>
                      <a:endParaRPr lang="en-US" sz="1400" dirty="0">
                        <a:latin typeface="Calibri"/>
                        <a:ea typeface="Calibri"/>
                        <a:cs typeface="Times New Roman"/>
                      </a:endParaRPr>
                    </a:p>
                  </a:txBody>
                  <a:tcPr marL="68580" marR="68580" marT="0" marB="0" anchor="b">
                    <a:solidFill>
                      <a:schemeClr val="bg1"/>
                    </a:solidFill>
                  </a:tcPr>
                </a:tc>
                <a:tc>
                  <a:txBody>
                    <a:bodyPr/>
                    <a:lstStyle/>
                    <a:p>
                      <a:pPr marL="0" marR="0">
                        <a:lnSpc>
                          <a:spcPct val="115000"/>
                        </a:lnSpc>
                        <a:spcBef>
                          <a:spcPts val="0"/>
                        </a:spcBef>
                        <a:spcAft>
                          <a:spcPts val="0"/>
                        </a:spcAft>
                      </a:pPr>
                      <a:r>
                        <a:rPr lang="id-ID" sz="1400" dirty="0">
                          <a:solidFill>
                            <a:srgbClr val="000000"/>
                          </a:solidFill>
                          <a:latin typeface="Calibri"/>
                          <a:ea typeface="Calibri"/>
                          <a:cs typeface="Calibri"/>
                        </a:rPr>
                        <a:t>j)  </a:t>
                      </a:r>
                      <a:endParaRPr lang="en-US" sz="1400" dirty="0">
                        <a:latin typeface="Calibri"/>
                        <a:ea typeface="Calibri"/>
                        <a:cs typeface="Times New Roman"/>
                      </a:endParaRPr>
                    </a:p>
                  </a:txBody>
                  <a:tcPr marL="68580" marR="68580" marT="0" marB="0" anchor="b">
                    <a:solidFill>
                      <a:schemeClr val="bg1"/>
                    </a:solidFill>
                  </a:tcPr>
                </a:tc>
                <a:tc>
                  <a:txBody>
                    <a:bodyPr/>
                    <a:lstStyle/>
                    <a:p>
                      <a:pPr marL="0" marR="0" algn="r">
                        <a:lnSpc>
                          <a:spcPct val="115000"/>
                        </a:lnSpc>
                        <a:spcBef>
                          <a:spcPts val="0"/>
                        </a:spcBef>
                        <a:spcAft>
                          <a:spcPts val="0"/>
                        </a:spcAft>
                      </a:pPr>
                      <a:r>
                        <a:rPr lang="id-ID" sz="1400" dirty="0">
                          <a:solidFill>
                            <a:srgbClr val="000000"/>
                          </a:solidFill>
                          <a:latin typeface="Calibri"/>
                          <a:ea typeface="Calibri"/>
                          <a:cs typeface="Calibri"/>
                        </a:rPr>
                        <a:t>53.276</a:t>
                      </a:r>
                      <a:endParaRPr lang="en-US" sz="1400" dirty="0">
                        <a:latin typeface="Calibri"/>
                        <a:ea typeface="Calibri"/>
                        <a:cs typeface="Times New Roman"/>
                      </a:endParaRPr>
                    </a:p>
                  </a:txBody>
                  <a:tcPr marL="68580" marR="68580" marT="0" marB="0" anchor="b">
                    <a:solidFill>
                      <a:schemeClr val="bg1"/>
                    </a:solidFill>
                  </a:tcPr>
                </a:tc>
              </a:tr>
              <a:tr h="370840">
                <a:tc>
                  <a:txBody>
                    <a:bodyPr/>
                    <a:lstStyle/>
                    <a:p>
                      <a:pPr marL="0" marR="0">
                        <a:lnSpc>
                          <a:spcPct val="115000"/>
                        </a:lnSpc>
                        <a:spcBef>
                          <a:spcPts val="0"/>
                        </a:spcBef>
                        <a:spcAft>
                          <a:spcPts val="0"/>
                        </a:spcAft>
                      </a:pPr>
                      <a:r>
                        <a:rPr lang="id-ID" sz="1400" dirty="0">
                          <a:solidFill>
                            <a:srgbClr val="000000"/>
                          </a:solidFill>
                          <a:latin typeface="Calibri"/>
                          <a:ea typeface="Calibri"/>
                          <a:cs typeface="Calibri"/>
                        </a:rPr>
                        <a:t> i) </a:t>
                      </a:r>
                      <a:endParaRPr lang="en-US" sz="1400" dirty="0">
                        <a:latin typeface="Calibri"/>
                        <a:ea typeface="Calibri"/>
                        <a:cs typeface="Times New Roman"/>
                      </a:endParaRPr>
                    </a:p>
                  </a:txBody>
                  <a:tcPr marL="68580" marR="68580" marT="0" marB="0" anchor="b">
                    <a:solidFill>
                      <a:schemeClr val="bg1"/>
                    </a:solidFill>
                  </a:tcPr>
                </a:tc>
                <a:tc>
                  <a:txBody>
                    <a:bodyPr/>
                    <a:lstStyle/>
                    <a:p>
                      <a:pPr marL="0" marR="0" algn="r">
                        <a:lnSpc>
                          <a:spcPct val="115000"/>
                        </a:lnSpc>
                        <a:spcBef>
                          <a:spcPts val="0"/>
                        </a:spcBef>
                        <a:spcAft>
                          <a:spcPts val="0"/>
                        </a:spcAft>
                      </a:pPr>
                      <a:r>
                        <a:rPr lang="id-ID" sz="1400" dirty="0">
                          <a:solidFill>
                            <a:srgbClr val="000000"/>
                          </a:solidFill>
                          <a:latin typeface="Calibri"/>
                          <a:ea typeface="Calibri"/>
                          <a:cs typeface="Calibri"/>
                        </a:rPr>
                        <a:t>53.276</a:t>
                      </a:r>
                      <a:endParaRPr lang="en-US" sz="1400" dirty="0">
                        <a:latin typeface="Calibri"/>
                        <a:ea typeface="Calibri"/>
                        <a:cs typeface="Times New Roman"/>
                      </a:endParaRPr>
                    </a:p>
                  </a:txBody>
                  <a:tcPr marL="68580" marR="68580" marT="0" marB="0" anchor="b">
                    <a:solidFill>
                      <a:schemeClr val="bg1"/>
                    </a:solidFill>
                  </a:tcPr>
                </a:tc>
                <a:tc>
                  <a:txBody>
                    <a:bodyPr/>
                    <a:lstStyle/>
                    <a:p>
                      <a:pPr marL="0" marR="0">
                        <a:lnSpc>
                          <a:spcPct val="115000"/>
                        </a:lnSpc>
                        <a:spcBef>
                          <a:spcPts val="0"/>
                        </a:spcBef>
                        <a:spcAft>
                          <a:spcPts val="0"/>
                        </a:spcAft>
                      </a:pPr>
                      <a:r>
                        <a:rPr lang="id-ID" sz="1400" dirty="0">
                          <a:solidFill>
                            <a:srgbClr val="000000"/>
                          </a:solidFill>
                          <a:latin typeface="Calibri"/>
                          <a:ea typeface="Calibri"/>
                          <a:cs typeface="Calibri"/>
                        </a:rPr>
                        <a:t> </a:t>
                      </a:r>
                      <a:r>
                        <a:rPr lang="id-ID" sz="1400" b="1" dirty="0">
                          <a:solidFill>
                            <a:srgbClr val="000000"/>
                          </a:solidFill>
                          <a:latin typeface="Calibri"/>
                          <a:ea typeface="Calibri"/>
                          <a:cs typeface="Calibri"/>
                        </a:rPr>
                        <a:t>31/3 Saldo akhir</a:t>
                      </a:r>
                      <a:endParaRPr lang="en-US" sz="1400" dirty="0">
                        <a:latin typeface="Calibri"/>
                        <a:ea typeface="Calibri"/>
                        <a:cs typeface="Times New Roman"/>
                      </a:endParaRPr>
                    </a:p>
                  </a:txBody>
                  <a:tcPr marL="68580" marR="68580" marT="0" marB="0" anchor="b">
                    <a:solidFill>
                      <a:schemeClr val="bg1"/>
                    </a:solidFill>
                  </a:tcPr>
                </a:tc>
                <a:tc>
                  <a:txBody>
                    <a:bodyPr/>
                    <a:lstStyle/>
                    <a:p>
                      <a:pPr marL="0" marR="0" algn="r">
                        <a:lnSpc>
                          <a:spcPct val="115000"/>
                        </a:lnSpc>
                        <a:spcBef>
                          <a:spcPts val="0"/>
                        </a:spcBef>
                        <a:spcAft>
                          <a:spcPts val="0"/>
                        </a:spcAft>
                      </a:pPr>
                      <a:r>
                        <a:rPr lang="id-ID" sz="1400" b="1" dirty="0">
                          <a:solidFill>
                            <a:srgbClr val="000000"/>
                          </a:solidFill>
                          <a:latin typeface="Calibri"/>
                          <a:ea typeface="Calibri"/>
                          <a:cs typeface="Calibri"/>
                        </a:rPr>
                        <a:t>15.000</a:t>
                      </a:r>
                      <a:endParaRPr lang="en-US" sz="1400" dirty="0">
                        <a:latin typeface="Calibri"/>
                        <a:ea typeface="Calibri"/>
                        <a:cs typeface="Times New Roman"/>
                      </a:endParaRPr>
                    </a:p>
                  </a:txBody>
                  <a:tcPr marL="68580" marR="68580" marT="0" marB="0" anchor="b">
                    <a:solidFill>
                      <a:schemeClr val="bg1"/>
                    </a:solidFill>
                  </a:tcPr>
                </a:tc>
              </a:tr>
              <a:tr h="370840">
                <a:tc>
                  <a:txBody>
                    <a:bodyPr/>
                    <a:lstStyle/>
                    <a:p>
                      <a:pPr>
                        <a:lnSpc>
                          <a:spcPct val="115000"/>
                        </a:lnSpc>
                      </a:pPr>
                      <a:endParaRPr lang="en-US" sz="1400" dirty="0">
                        <a:latin typeface="Calibri"/>
                        <a:ea typeface="Times New Roman"/>
                        <a:cs typeface="Times New Roman"/>
                      </a:endParaRPr>
                    </a:p>
                  </a:txBody>
                  <a:tcPr marL="68580" marR="68580" marT="0" marB="0" anchor="b"/>
                </a:tc>
                <a:tc>
                  <a:txBody>
                    <a:bodyPr/>
                    <a:lstStyle/>
                    <a:p>
                      <a:pPr marL="0" marR="0" algn="r">
                        <a:lnSpc>
                          <a:spcPct val="115000"/>
                        </a:lnSpc>
                        <a:spcBef>
                          <a:spcPts val="0"/>
                        </a:spcBef>
                        <a:spcAft>
                          <a:spcPts val="0"/>
                        </a:spcAft>
                      </a:pPr>
                      <a:r>
                        <a:rPr lang="id-ID" sz="1400" b="1" dirty="0">
                          <a:solidFill>
                            <a:srgbClr val="000000"/>
                          </a:solidFill>
                          <a:latin typeface="Calibri"/>
                          <a:ea typeface="Calibri"/>
                          <a:cs typeface="Calibri"/>
                        </a:rPr>
                        <a:t>68.276</a:t>
                      </a:r>
                      <a:endParaRPr lang="en-US" sz="1400" dirty="0">
                        <a:latin typeface="Calibri"/>
                        <a:ea typeface="Calibri"/>
                        <a:cs typeface="Times New Roman"/>
                      </a:endParaRPr>
                    </a:p>
                  </a:txBody>
                  <a:tcPr marL="68580" marR="68580" marT="0" marB="0" anchor="b"/>
                </a:tc>
                <a:tc>
                  <a:txBody>
                    <a:bodyPr/>
                    <a:lstStyle/>
                    <a:p>
                      <a:pPr>
                        <a:lnSpc>
                          <a:spcPct val="115000"/>
                        </a:lnSpc>
                      </a:pPr>
                      <a:endParaRPr lang="en-US" sz="1400" dirty="0">
                        <a:latin typeface="Calibri"/>
                        <a:ea typeface="Times New Roman"/>
                        <a:cs typeface="Times New Roman"/>
                      </a:endParaRPr>
                    </a:p>
                  </a:txBody>
                  <a:tcPr marL="68580" marR="68580" marT="0" marB="0" anchor="b"/>
                </a:tc>
                <a:tc>
                  <a:txBody>
                    <a:bodyPr/>
                    <a:lstStyle/>
                    <a:p>
                      <a:pPr marL="0" marR="0" algn="r">
                        <a:lnSpc>
                          <a:spcPct val="115000"/>
                        </a:lnSpc>
                        <a:spcBef>
                          <a:spcPts val="0"/>
                        </a:spcBef>
                        <a:spcAft>
                          <a:spcPts val="0"/>
                        </a:spcAft>
                      </a:pPr>
                      <a:r>
                        <a:rPr lang="id-ID" sz="1400" b="1" dirty="0">
                          <a:solidFill>
                            <a:srgbClr val="000000"/>
                          </a:solidFill>
                          <a:latin typeface="Calibri"/>
                          <a:ea typeface="Calibri"/>
                          <a:cs typeface="Calibri"/>
                        </a:rPr>
                        <a:t>68.276</a:t>
                      </a:r>
                      <a:endParaRPr lang="en-US" sz="1400" dirty="0">
                        <a:latin typeface="Calibri"/>
                        <a:ea typeface="Calibri"/>
                        <a:cs typeface="Times New Roman"/>
                      </a:endParaRPr>
                    </a:p>
                  </a:txBody>
                  <a:tcPr marL="68580" marR="68580" marT="0" marB="0" anchor="b"/>
                </a:tc>
              </a:tr>
              <a:tr h="370840">
                <a:tc gridSpan="4">
                  <a:txBody>
                    <a:bodyPr/>
                    <a:lstStyle/>
                    <a:p>
                      <a:pPr algn="ctr">
                        <a:lnSpc>
                          <a:spcPct val="115000"/>
                        </a:lnSpc>
                      </a:pPr>
                      <a:r>
                        <a:rPr kumimoji="0" lang="id-ID" sz="1800" b="1" kern="1200" dirty="0" smtClean="0">
                          <a:solidFill>
                            <a:schemeClr val="bg1"/>
                          </a:solidFill>
                          <a:latin typeface="+mn-lt"/>
                          <a:ea typeface="+mn-ea"/>
                          <a:cs typeface="+mn-cs"/>
                        </a:rPr>
                        <a:t>Persediaan Barang Dalam Proses</a:t>
                      </a:r>
                      <a:endParaRPr lang="en-US" sz="1400" dirty="0">
                        <a:solidFill>
                          <a:schemeClr val="bg1"/>
                        </a:solidFill>
                        <a:latin typeface="Calibri"/>
                        <a:ea typeface="Times New Roman"/>
                        <a:cs typeface="Times New Roman"/>
                      </a:endParaRPr>
                    </a:p>
                  </a:txBody>
                  <a:tcPr marL="68580" marR="68580" marT="0" marB="0" anchor="b">
                    <a:solidFill>
                      <a:srgbClr val="0070C0"/>
                    </a:solidFill>
                  </a:tcPr>
                </a:tc>
                <a:tc hMerge="1">
                  <a:txBody>
                    <a:bodyPr/>
                    <a:lstStyle/>
                    <a:p>
                      <a:pPr marL="0" marR="0" algn="r">
                        <a:lnSpc>
                          <a:spcPct val="115000"/>
                        </a:lnSpc>
                        <a:spcBef>
                          <a:spcPts val="0"/>
                        </a:spcBef>
                        <a:spcAft>
                          <a:spcPts val="0"/>
                        </a:spcAft>
                      </a:pPr>
                      <a:endParaRPr lang="en-US" sz="1400" dirty="0">
                        <a:latin typeface="Calibri"/>
                        <a:ea typeface="Calibri"/>
                        <a:cs typeface="Times New Roman"/>
                      </a:endParaRPr>
                    </a:p>
                  </a:txBody>
                  <a:tcPr marL="68580" marR="68580" marT="0" marB="0" anchor="b"/>
                </a:tc>
                <a:tc hMerge="1">
                  <a:txBody>
                    <a:bodyPr/>
                    <a:lstStyle/>
                    <a:p>
                      <a:pPr>
                        <a:lnSpc>
                          <a:spcPct val="115000"/>
                        </a:lnSpc>
                      </a:pPr>
                      <a:endParaRPr lang="en-US" sz="1400" dirty="0">
                        <a:latin typeface="Calibri"/>
                        <a:ea typeface="Times New Roman"/>
                        <a:cs typeface="Times New Roman"/>
                      </a:endParaRPr>
                    </a:p>
                  </a:txBody>
                  <a:tcPr marL="68580" marR="68580" marT="0" marB="0" anchor="b"/>
                </a:tc>
                <a:tc hMerge="1">
                  <a:txBody>
                    <a:bodyPr/>
                    <a:lstStyle/>
                    <a:p>
                      <a:pPr marL="0" marR="0" algn="r">
                        <a:lnSpc>
                          <a:spcPct val="115000"/>
                        </a:lnSpc>
                        <a:spcBef>
                          <a:spcPts val="0"/>
                        </a:spcBef>
                        <a:spcAft>
                          <a:spcPts val="0"/>
                        </a:spcAft>
                      </a:pPr>
                      <a:endParaRPr lang="en-US" sz="1400" dirty="0">
                        <a:latin typeface="Calibri"/>
                        <a:ea typeface="Calibri"/>
                        <a:cs typeface="Times New Roman"/>
                      </a:endParaRPr>
                    </a:p>
                  </a:txBody>
                  <a:tcPr marL="68580" marR="68580" marT="0" marB="0" anchor="b"/>
                </a:tc>
              </a:tr>
              <a:tr h="370840">
                <a:tc>
                  <a:txBody>
                    <a:bodyPr/>
                    <a:lstStyle/>
                    <a:p>
                      <a:pPr marL="0" marR="0">
                        <a:lnSpc>
                          <a:spcPct val="115000"/>
                        </a:lnSpc>
                        <a:spcBef>
                          <a:spcPts val="0"/>
                        </a:spcBef>
                        <a:spcAft>
                          <a:spcPts val="0"/>
                        </a:spcAft>
                      </a:pPr>
                      <a:r>
                        <a:rPr lang="id-ID" sz="1400" dirty="0">
                          <a:solidFill>
                            <a:srgbClr val="000000"/>
                          </a:solidFill>
                          <a:latin typeface="Calibri"/>
                          <a:ea typeface="Calibri"/>
                          <a:cs typeface="Calibri"/>
                        </a:rPr>
                        <a:t>1/3  Saldo awal  </a:t>
                      </a:r>
                      <a:endParaRPr lang="en-US" sz="1400" dirty="0">
                        <a:latin typeface="Calibri"/>
                        <a:ea typeface="Calibri"/>
                        <a:cs typeface="Times New Roman"/>
                      </a:endParaRPr>
                    </a:p>
                  </a:txBody>
                  <a:tcPr marL="68580" marR="68580" marT="0" marB="0" anchor="b">
                    <a:solidFill>
                      <a:schemeClr val="bg1"/>
                    </a:solidFill>
                  </a:tcPr>
                </a:tc>
                <a:tc>
                  <a:txBody>
                    <a:bodyPr/>
                    <a:lstStyle/>
                    <a:p>
                      <a:pPr marL="0" marR="0" algn="r">
                        <a:lnSpc>
                          <a:spcPct val="115000"/>
                        </a:lnSpc>
                        <a:spcBef>
                          <a:spcPts val="0"/>
                        </a:spcBef>
                        <a:spcAft>
                          <a:spcPts val="0"/>
                        </a:spcAft>
                      </a:pPr>
                      <a:r>
                        <a:rPr lang="id-ID" sz="1400">
                          <a:solidFill>
                            <a:srgbClr val="000000"/>
                          </a:solidFill>
                          <a:latin typeface="Calibri"/>
                          <a:ea typeface="Calibri"/>
                          <a:cs typeface="Calibri"/>
                        </a:rPr>
                        <a:t>19.070</a:t>
                      </a:r>
                      <a:endParaRPr lang="en-US" sz="1400">
                        <a:latin typeface="Calibri"/>
                        <a:ea typeface="Calibri"/>
                        <a:cs typeface="Times New Roman"/>
                      </a:endParaRPr>
                    </a:p>
                  </a:txBody>
                  <a:tcPr marL="68580" marR="68580" marT="0" marB="0" anchor="b">
                    <a:solidFill>
                      <a:schemeClr val="bg1"/>
                    </a:solidFill>
                  </a:tcPr>
                </a:tc>
                <a:tc>
                  <a:txBody>
                    <a:bodyPr/>
                    <a:lstStyle/>
                    <a:p>
                      <a:pPr marL="0" marR="0">
                        <a:lnSpc>
                          <a:spcPct val="115000"/>
                        </a:lnSpc>
                        <a:spcBef>
                          <a:spcPts val="0"/>
                        </a:spcBef>
                        <a:spcAft>
                          <a:spcPts val="0"/>
                        </a:spcAft>
                      </a:pPr>
                      <a:r>
                        <a:rPr lang="id-ID" sz="1400">
                          <a:solidFill>
                            <a:srgbClr val="000000"/>
                          </a:solidFill>
                          <a:latin typeface="Calibri"/>
                          <a:ea typeface="Calibri"/>
                          <a:cs typeface="Calibri"/>
                        </a:rPr>
                        <a:t>c)  </a:t>
                      </a:r>
                      <a:endParaRPr lang="en-US" sz="1400">
                        <a:latin typeface="Calibri"/>
                        <a:ea typeface="Calibri"/>
                        <a:cs typeface="Times New Roman"/>
                      </a:endParaRPr>
                    </a:p>
                  </a:txBody>
                  <a:tcPr marL="68580" marR="68580" marT="0" marB="0" anchor="b">
                    <a:solidFill>
                      <a:schemeClr val="bg1"/>
                    </a:solidFill>
                  </a:tcPr>
                </a:tc>
                <a:tc>
                  <a:txBody>
                    <a:bodyPr/>
                    <a:lstStyle/>
                    <a:p>
                      <a:pPr marL="0" marR="0" algn="r">
                        <a:lnSpc>
                          <a:spcPct val="115000"/>
                        </a:lnSpc>
                        <a:spcBef>
                          <a:spcPts val="0"/>
                        </a:spcBef>
                        <a:spcAft>
                          <a:spcPts val="0"/>
                        </a:spcAft>
                      </a:pPr>
                      <a:r>
                        <a:rPr lang="id-ID" sz="1400" dirty="0">
                          <a:solidFill>
                            <a:srgbClr val="000000"/>
                          </a:solidFill>
                          <a:latin typeface="Calibri"/>
                          <a:ea typeface="Calibri"/>
                          <a:cs typeface="Calibri"/>
                        </a:rPr>
                        <a:t>400</a:t>
                      </a:r>
                      <a:endParaRPr lang="en-US" sz="1400" dirty="0">
                        <a:latin typeface="Calibri"/>
                        <a:ea typeface="Calibri"/>
                        <a:cs typeface="Times New Roman"/>
                      </a:endParaRPr>
                    </a:p>
                  </a:txBody>
                  <a:tcPr marL="68580" marR="68580" marT="0" marB="0" anchor="b">
                    <a:solidFill>
                      <a:schemeClr val="bg1"/>
                    </a:solidFill>
                  </a:tcPr>
                </a:tc>
              </a:tr>
              <a:tr h="370840">
                <a:tc>
                  <a:txBody>
                    <a:bodyPr/>
                    <a:lstStyle/>
                    <a:p>
                      <a:pPr marL="0" marR="0">
                        <a:lnSpc>
                          <a:spcPct val="115000"/>
                        </a:lnSpc>
                        <a:spcBef>
                          <a:spcPts val="0"/>
                        </a:spcBef>
                        <a:spcAft>
                          <a:spcPts val="0"/>
                        </a:spcAft>
                      </a:pPr>
                      <a:r>
                        <a:rPr lang="id-ID" sz="1400" dirty="0">
                          <a:solidFill>
                            <a:srgbClr val="000000"/>
                          </a:solidFill>
                          <a:latin typeface="Calibri"/>
                          <a:ea typeface="Calibri"/>
                          <a:cs typeface="Calibri"/>
                        </a:rPr>
                        <a:t>b) </a:t>
                      </a:r>
                      <a:endParaRPr lang="en-US" sz="1400" dirty="0">
                        <a:latin typeface="Calibri"/>
                        <a:ea typeface="Calibri"/>
                        <a:cs typeface="Times New Roman"/>
                      </a:endParaRPr>
                    </a:p>
                  </a:txBody>
                  <a:tcPr marL="68580" marR="68580" marT="0" marB="0" anchor="b">
                    <a:solidFill>
                      <a:schemeClr val="bg1"/>
                    </a:solidFill>
                  </a:tcPr>
                </a:tc>
                <a:tc>
                  <a:txBody>
                    <a:bodyPr/>
                    <a:lstStyle/>
                    <a:p>
                      <a:pPr marL="0" marR="0" algn="r">
                        <a:lnSpc>
                          <a:spcPct val="115000"/>
                        </a:lnSpc>
                        <a:spcBef>
                          <a:spcPts val="0"/>
                        </a:spcBef>
                        <a:spcAft>
                          <a:spcPts val="0"/>
                        </a:spcAft>
                      </a:pPr>
                      <a:r>
                        <a:rPr lang="id-ID" sz="1400">
                          <a:solidFill>
                            <a:srgbClr val="000000"/>
                          </a:solidFill>
                          <a:latin typeface="Calibri"/>
                          <a:ea typeface="Calibri"/>
                          <a:cs typeface="Calibri"/>
                        </a:rPr>
                        <a:t>18.600</a:t>
                      </a:r>
                      <a:endParaRPr lang="en-US" sz="1400">
                        <a:latin typeface="Calibri"/>
                        <a:ea typeface="Calibri"/>
                        <a:cs typeface="Times New Roman"/>
                      </a:endParaRPr>
                    </a:p>
                  </a:txBody>
                  <a:tcPr marL="68580" marR="68580" marT="0" marB="0" anchor="b">
                    <a:solidFill>
                      <a:schemeClr val="bg1"/>
                    </a:solidFill>
                  </a:tcPr>
                </a:tc>
                <a:tc>
                  <a:txBody>
                    <a:bodyPr/>
                    <a:lstStyle/>
                    <a:p>
                      <a:pPr marL="0" marR="0">
                        <a:lnSpc>
                          <a:spcPct val="115000"/>
                        </a:lnSpc>
                        <a:spcBef>
                          <a:spcPts val="0"/>
                        </a:spcBef>
                        <a:spcAft>
                          <a:spcPts val="0"/>
                        </a:spcAft>
                      </a:pPr>
                      <a:r>
                        <a:rPr lang="id-ID" sz="1400" dirty="0">
                          <a:solidFill>
                            <a:srgbClr val="000000"/>
                          </a:solidFill>
                          <a:latin typeface="Calibri"/>
                          <a:ea typeface="Calibri"/>
                          <a:cs typeface="Calibri"/>
                        </a:rPr>
                        <a:t> i)</a:t>
                      </a:r>
                      <a:endParaRPr lang="en-US" sz="1400" dirty="0">
                        <a:latin typeface="Calibri"/>
                        <a:ea typeface="Calibri"/>
                        <a:cs typeface="Times New Roman"/>
                      </a:endParaRPr>
                    </a:p>
                  </a:txBody>
                  <a:tcPr marL="68580" marR="68580" marT="0" marB="0" anchor="b">
                    <a:solidFill>
                      <a:schemeClr val="bg1"/>
                    </a:solidFill>
                  </a:tcPr>
                </a:tc>
                <a:tc>
                  <a:txBody>
                    <a:bodyPr/>
                    <a:lstStyle/>
                    <a:p>
                      <a:pPr marL="0" marR="0" algn="r">
                        <a:lnSpc>
                          <a:spcPct val="115000"/>
                        </a:lnSpc>
                        <a:spcBef>
                          <a:spcPts val="0"/>
                        </a:spcBef>
                        <a:spcAft>
                          <a:spcPts val="0"/>
                        </a:spcAft>
                      </a:pPr>
                      <a:r>
                        <a:rPr lang="id-ID" sz="1400">
                          <a:solidFill>
                            <a:srgbClr val="000000"/>
                          </a:solidFill>
                          <a:latin typeface="Calibri"/>
                          <a:ea typeface="Calibri"/>
                          <a:cs typeface="Calibri"/>
                        </a:rPr>
                        <a:t>53.546</a:t>
                      </a:r>
                      <a:endParaRPr lang="en-US" sz="1400">
                        <a:latin typeface="Calibri"/>
                        <a:ea typeface="Calibri"/>
                        <a:cs typeface="Times New Roman"/>
                      </a:endParaRPr>
                    </a:p>
                  </a:txBody>
                  <a:tcPr marL="68580" marR="68580" marT="0" marB="0" anchor="b">
                    <a:solidFill>
                      <a:schemeClr val="bg1"/>
                    </a:solidFill>
                  </a:tcPr>
                </a:tc>
              </a:tr>
              <a:tr h="370840">
                <a:tc>
                  <a:txBody>
                    <a:bodyPr/>
                    <a:lstStyle/>
                    <a:p>
                      <a:pPr marL="0" marR="0">
                        <a:lnSpc>
                          <a:spcPct val="115000"/>
                        </a:lnSpc>
                        <a:spcBef>
                          <a:spcPts val="0"/>
                        </a:spcBef>
                        <a:spcAft>
                          <a:spcPts val="0"/>
                        </a:spcAft>
                      </a:pPr>
                      <a:r>
                        <a:rPr lang="id-ID" sz="1400" dirty="0">
                          <a:solidFill>
                            <a:srgbClr val="000000"/>
                          </a:solidFill>
                          <a:latin typeface="Calibri"/>
                          <a:ea typeface="Calibri"/>
                          <a:cs typeface="Calibri"/>
                        </a:rPr>
                        <a:t>f)</a:t>
                      </a:r>
                      <a:endParaRPr lang="en-US" sz="1400" dirty="0">
                        <a:latin typeface="Calibri"/>
                        <a:ea typeface="Calibri"/>
                        <a:cs typeface="Times New Roman"/>
                      </a:endParaRPr>
                    </a:p>
                  </a:txBody>
                  <a:tcPr marL="68580" marR="68580" marT="0" marB="0" anchor="b">
                    <a:solidFill>
                      <a:schemeClr val="bg1"/>
                    </a:solidFill>
                  </a:tcPr>
                </a:tc>
                <a:tc>
                  <a:txBody>
                    <a:bodyPr/>
                    <a:lstStyle/>
                    <a:p>
                      <a:pPr marL="0" marR="0" algn="r">
                        <a:lnSpc>
                          <a:spcPct val="115000"/>
                        </a:lnSpc>
                        <a:spcBef>
                          <a:spcPts val="0"/>
                        </a:spcBef>
                        <a:spcAft>
                          <a:spcPts val="0"/>
                        </a:spcAft>
                      </a:pPr>
                      <a:r>
                        <a:rPr lang="id-ID" sz="1400" dirty="0">
                          <a:solidFill>
                            <a:srgbClr val="000000"/>
                          </a:solidFill>
                          <a:latin typeface="Calibri"/>
                          <a:ea typeface="Calibri"/>
                          <a:cs typeface="Calibri"/>
                        </a:rPr>
                        <a:t>20.900</a:t>
                      </a:r>
                      <a:endParaRPr lang="en-US" sz="1400" dirty="0">
                        <a:latin typeface="Calibri"/>
                        <a:ea typeface="Calibri"/>
                        <a:cs typeface="Times New Roman"/>
                      </a:endParaRPr>
                    </a:p>
                  </a:txBody>
                  <a:tcPr marL="68580" marR="68580" marT="0" marB="0" anchor="b">
                    <a:solidFill>
                      <a:schemeClr val="bg1"/>
                    </a:solidFill>
                  </a:tcPr>
                </a:tc>
                <a:tc>
                  <a:txBody>
                    <a:bodyPr/>
                    <a:lstStyle/>
                    <a:p>
                      <a:pPr>
                        <a:lnSpc>
                          <a:spcPct val="115000"/>
                        </a:lnSpc>
                      </a:pPr>
                      <a:endParaRPr lang="en-US" sz="1400" dirty="0">
                        <a:latin typeface="Calibri"/>
                        <a:ea typeface="Times New Roman"/>
                        <a:cs typeface="Times New Roman"/>
                      </a:endParaRPr>
                    </a:p>
                  </a:txBody>
                  <a:tcPr marL="68580" marR="68580" marT="0" marB="0" anchor="b">
                    <a:solidFill>
                      <a:schemeClr val="bg1"/>
                    </a:solidFill>
                  </a:tcPr>
                </a:tc>
                <a:tc>
                  <a:txBody>
                    <a:bodyPr/>
                    <a:lstStyle/>
                    <a:p>
                      <a:pPr marL="0" marR="0" algn="r">
                        <a:lnSpc>
                          <a:spcPct val="115000"/>
                        </a:lnSpc>
                        <a:spcBef>
                          <a:spcPts val="0"/>
                        </a:spcBef>
                        <a:spcAft>
                          <a:spcPts val="0"/>
                        </a:spcAft>
                      </a:pPr>
                      <a:r>
                        <a:rPr lang="id-ID" sz="1400" dirty="0">
                          <a:solidFill>
                            <a:srgbClr val="000000"/>
                          </a:solidFill>
                          <a:latin typeface="Calibri"/>
                          <a:ea typeface="Calibri"/>
                          <a:cs typeface="Calibri"/>
                        </a:rPr>
                        <a:t>0</a:t>
                      </a:r>
                      <a:endParaRPr lang="en-US" sz="1400" dirty="0">
                        <a:latin typeface="Calibri"/>
                        <a:ea typeface="Calibri"/>
                        <a:cs typeface="Times New Roman"/>
                      </a:endParaRPr>
                    </a:p>
                  </a:txBody>
                  <a:tcPr marL="68580" marR="68580" marT="0" marB="0" anchor="b">
                    <a:solidFill>
                      <a:schemeClr val="bg1"/>
                    </a:solidFill>
                  </a:tcPr>
                </a:tc>
              </a:tr>
              <a:tr h="370840">
                <a:tc>
                  <a:txBody>
                    <a:bodyPr/>
                    <a:lstStyle/>
                    <a:p>
                      <a:pPr marL="0" marR="0">
                        <a:lnSpc>
                          <a:spcPct val="115000"/>
                        </a:lnSpc>
                        <a:spcBef>
                          <a:spcPts val="0"/>
                        </a:spcBef>
                        <a:spcAft>
                          <a:spcPts val="0"/>
                        </a:spcAft>
                      </a:pPr>
                      <a:r>
                        <a:rPr lang="id-ID" sz="1400" dirty="0">
                          <a:solidFill>
                            <a:srgbClr val="000000"/>
                          </a:solidFill>
                          <a:latin typeface="Calibri"/>
                          <a:ea typeface="Calibri"/>
                          <a:cs typeface="Calibri"/>
                        </a:rPr>
                        <a:t>h)</a:t>
                      </a:r>
                      <a:endParaRPr lang="en-US" sz="1400" dirty="0">
                        <a:latin typeface="Calibri"/>
                        <a:ea typeface="Calibri"/>
                        <a:cs typeface="Times New Roman"/>
                      </a:endParaRPr>
                    </a:p>
                  </a:txBody>
                  <a:tcPr marL="68580" marR="68580" marT="0" marB="0" anchor="b">
                    <a:solidFill>
                      <a:schemeClr val="bg1"/>
                    </a:solidFill>
                  </a:tcPr>
                </a:tc>
                <a:tc>
                  <a:txBody>
                    <a:bodyPr/>
                    <a:lstStyle/>
                    <a:p>
                      <a:pPr marL="0" marR="0" algn="r">
                        <a:lnSpc>
                          <a:spcPct val="115000"/>
                        </a:lnSpc>
                        <a:spcBef>
                          <a:spcPts val="0"/>
                        </a:spcBef>
                        <a:spcAft>
                          <a:spcPts val="0"/>
                        </a:spcAft>
                      </a:pPr>
                      <a:r>
                        <a:rPr lang="id-ID" sz="1400" dirty="0">
                          <a:solidFill>
                            <a:srgbClr val="000000"/>
                          </a:solidFill>
                          <a:latin typeface="Calibri"/>
                          <a:ea typeface="Calibri"/>
                          <a:cs typeface="Calibri"/>
                        </a:rPr>
                        <a:t>16.720</a:t>
                      </a:r>
                      <a:endParaRPr lang="en-US" sz="1400" dirty="0">
                        <a:latin typeface="Calibri"/>
                        <a:ea typeface="Calibri"/>
                        <a:cs typeface="Times New Roman"/>
                      </a:endParaRPr>
                    </a:p>
                  </a:txBody>
                  <a:tcPr marL="68580" marR="68580" marT="0" marB="0" anchor="b">
                    <a:solidFill>
                      <a:schemeClr val="bg1"/>
                    </a:solidFill>
                  </a:tcPr>
                </a:tc>
                <a:tc>
                  <a:txBody>
                    <a:bodyPr/>
                    <a:lstStyle/>
                    <a:p>
                      <a:pPr marL="0" marR="0">
                        <a:lnSpc>
                          <a:spcPct val="115000"/>
                        </a:lnSpc>
                        <a:spcBef>
                          <a:spcPts val="0"/>
                        </a:spcBef>
                        <a:spcAft>
                          <a:spcPts val="0"/>
                        </a:spcAft>
                      </a:pPr>
                      <a:r>
                        <a:rPr lang="id-ID" sz="1400" b="1" dirty="0">
                          <a:solidFill>
                            <a:srgbClr val="000000"/>
                          </a:solidFill>
                          <a:latin typeface="Calibri"/>
                          <a:ea typeface="Calibri"/>
                          <a:cs typeface="Calibri"/>
                        </a:rPr>
                        <a:t>31/3 Saldo akhir</a:t>
                      </a:r>
                      <a:endParaRPr lang="en-US" sz="1400" dirty="0">
                        <a:latin typeface="Calibri"/>
                        <a:ea typeface="Calibri"/>
                        <a:cs typeface="Times New Roman"/>
                      </a:endParaRPr>
                    </a:p>
                  </a:txBody>
                  <a:tcPr marL="68580" marR="68580" marT="0" marB="0" anchor="b">
                    <a:solidFill>
                      <a:schemeClr val="bg1"/>
                    </a:solidFill>
                  </a:tcPr>
                </a:tc>
                <a:tc>
                  <a:txBody>
                    <a:bodyPr/>
                    <a:lstStyle/>
                    <a:p>
                      <a:pPr marL="0" marR="0" algn="r">
                        <a:lnSpc>
                          <a:spcPct val="115000"/>
                        </a:lnSpc>
                        <a:spcBef>
                          <a:spcPts val="0"/>
                        </a:spcBef>
                        <a:spcAft>
                          <a:spcPts val="0"/>
                        </a:spcAft>
                      </a:pPr>
                      <a:r>
                        <a:rPr lang="id-ID" sz="1400" b="1" dirty="0">
                          <a:solidFill>
                            <a:srgbClr val="000000"/>
                          </a:solidFill>
                          <a:latin typeface="Calibri"/>
                          <a:ea typeface="Calibri"/>
                          <a:cs typeface="Calibri"/>
                        </a:rPr>
                        <a:t>21.344</a:t>
                      </a:r>
                      <a:endParaRPr lang="en-US" sz="1400" dirty="0">
                        <a:latin typeface="Calibri"/>
                        <a:ea typeface="Calibri"/>
                        <a:cs typeface="Times New Roman"/>
                      </a:endParaRPr>
                    </a:p>
                  </a:txBody>
                  <a:tcPr marL="68580" marR="68580" marT="0" marB="0" anchor="b">
                    <a:solidFill>
                      <a:schemeClr val="bg1"/>
                    </a:solidFill>
                  </a:tcPr>
                </a:tc>
              </a:tr>
              <a:tr h="370840">
                <a:tc>
                  <a:txBody>
                    <a:bodyPr/>
                    <a:lstStyle/>
                    <a:p>
                      <a:pPr>
                        <a:lnSpc>
                          <a:spcPct val="115000"/>
                        </a:lnSpc>
                      </a:pPr>
                      <a:endParaRPr lang="en-US" sz="1400">
                        <a:latin typeface="Calibri"/>
                        <a:ea typeface="Times New Roman"/>
                        <a:cs typeface="Times New Roman"/>
                      </a:endParaRPr>
                    </a:p>
                  </a:txBody>
                  <a:tcPr marL="68580" marR="68580" marT="0" marB="0" anchor="b"/>
                </a:tc>
                <a:tc>
                  <a:txBody>
                    <a:bodyPr/>
                    <a:lstStyle/>
                    <a:p>
                      <a:pPr marL="0" marR="0" algn="r">
                        <a:lnSpc>
                          <a:spcPct val="115000"/>
                        </a:lnSpc>
                        <a:spcBef>
                          <a:spcPts val="0"/>
                        </a:spcBef>
                        <a:spcAft>
                          <a:spcPts val="0"/>
                        </a:spcAft>
                      </a:pPr>
                      <a:r>
                        <a:rPr lang="id-ID" sz="1400" b="1" dirty="0">
                          <a:solidFill>
                            <a:srgbClr val="000000"/>
                          </a:solidFill>
                          <a:latin typeface="Calibri"/>
                          <a:ea typeface="Calibri"/>
                          <a:cs typeface="Calibri"/>
                        </a:rPr>
                        <a:t>75.290</a:t>
                      </a:r>
                      <a:endParaRPr lang="en-US" sz="1400" dirty="0">
                        <a:latin typeface="Calibri"/>
                        <a:ea typeface="Calibri"/>
                        <a:cs typeface="Times New Roman"/>
                      </a:endParaRPr>
                    </a:p>
                  </a:txBody>
                  <a:tcPr marL="68580" marR="68580" marT="0" marB="0" anchor="b"/>
                </a:tc>
                <a:tc>
                  <a:txBody>
                    <a:bodyPr/>
                    <a:lstStyle/>
                    <a:p>
                      <a:pPr>
                        <a:lnSpc>
                          <a:spcPct val="115000"/>
                        </a:lnSpc>
                      </a:pPr>
                      <a:endParaRPr lang="en-US" sz="1400" dirty="0">
                        <a:latin typeface="Calibri"/>
                        <a:ea typeface="Times New Roman"/>
                        <a:cs typeface="Times New Roman"/>
                      </a:endParaRPr>
                    </a:p>
                  </a:txBody>
                  <a:tcPr marL="68580" marR="68580" marT="0" marB="0" anchor="b"/>
                </a:tc>
                <a:tc>
                  <a:txBody>
                    <a:bodyPr/>
                    <a:lstStyle/>
                    <a:p>
                      <a:pPr marL="0" marR="0" algn="r">
                        <a:lnSpc>
                          <a:spcPct val="115000"/>
                        </a:lnSpc>
                        <a:spcBef>
                          <a:spcPts val="0"/>
                        </a:spcBef>
                        <a:spcAft>
                          <a:spcPts val="0"/>
                        </a:spcAft>
                      </a:pPr>
                      <a:r>
                        <a:rPr lang="id-ID" sz="1400" b="1" dirty="0">
                          <a:solidFill>
                            <a:srgbClr val="000000"/>
                          </a:solidFill>
                          <a:latin typeface="Calibri"/>
                          <a:ea typeface="Calibri"/>
                          <a:cs typeface="Calibri"/>
                        </a:rPr>
                        <a:t>75.290</a:t>
                      </a:r>
                      <a:endParaRPr lang="en-US" sz="1400" dirty="0">
                        <a:latin typeface="Calibri"/>
                        <a:ea typeface="Calibri"/>
                        <a:cs typeface="Times New Roman"/>
                      </a:endParaRPr>
                    </a:p>
                  </a:txBody>
                  <a:tcPr marL="68580" marR="68580" marT="0" marB="0" anchor="b"/>
                </a:tc>
              </a:tr>
            </a:tbl>
          </a:graphicData>
        </a:graphic>
      </p:graphicFrame>
      <p:cxnSp>
        <p:nvCxnSpPr>
          <p:cNvPr id="6" name="Straight Connector 5"/>
          <p:cNvCxnSpPr/>
          <p:nvPr/>
        </p:nvCxnSpPr>
        <p:spPr>
          <a:xfrm rot="5400000">
            <a:off x="4076700" y="3390900"/>
            <a:ext cx="1143000" cy="1588"/>
          </a:xfrm>
          <a:prstGeom prst="line">
            <a:avLst/>
          </a:prstGeom>
          <a:ln w="22225" cmpd="sng"/>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6200000" flipH="1">
            <a:off x="3726369" y="5236301"/>
            <a:ext cx="1829594" cy="14068"/>
          </a:xfrm>
          <a:prstGeom prst="line">
            <a:avLst/>
          </a:prstGeom>
          <a:ln w="22225" cmpd="sng"/>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898136"/>
          </a:xfrm>
        </p:spPr>
        <p:txBody>
          <a:bodyPr>
            <a:normAutofit fontScale="92500" lnSpcReduction="20000"/>
          </a:bodyPr>
          <a:lstStyle/>
          <a:p>
            <a:pPr>
              <a:buNone/>
            </a:pPr>
            <a:r>
              <a:rPr lang="en-US" b="1" dirty="0" err="1" smtClean="0"/>
              <a:t>Langkah</a:t>
            </a:r>
            <a:r>
              <a:rPr lang="en-US" b="1" dirty="0" smtClean="0"/>
              <a:t> – </a:t>
            </a:r>
            <a:r>
              <a:rPr lang="en-US" b="1" dirty="0" err="1" smtClean="0"/>
              <a:t>langkah</a:t>
            </a:r>
            <a:r>
              <a:rPr lang="en-US" b="1" dirty="0" smtClean="0"/>
              <a:t> </a:t>
            </a:r>
            <a:r>
              <a:rPr lang="en-US" b="1" dirty="0" err="1" smtClean="0"/>
              <a:t>dalam</a:t>
            </a:r>
            <a:r>
              <a:rPr lang="en-US" b="1" dirty="0" smtClean="0"/>
              <a:t> </a:t>
            </a:r>
            <a:r>
              <a:rPr lang="en-US" b="1" dirty="0" err="1" smtClean="0"/>
              <a:t>perhitungan</a:t>
            </a:r>
            <a:r>
              <a:rPr lang="en-US" b="1" dirty="0" smtClean="0"/>
              <a:t> </a:t>
            </a:r>
            <a:r>
              <a:rPr lang="en-US" b="1" i="1" dirty="0" smtClean="0"/>
              <a:t>job order costing </a:t>
            </a:r>
            <a:r>
              <a:rPr lang="en-US" b="1" dirty="0" err="1" smtClean="0"/>
              <a:t>yaitu</a:t>
            </a:r>
            <a:r>
              <a:rPr lang="en-US" b="1" dirty="0" smtClean="0"/>
              <a:t> :</a:t>
            </a:r>
          </a:p>
          <a:p>
            <a:pPr marL="624078" indent="-514350">
              <a:buAutoNum type="arabicPeriod"/>
            </a:pPr>
            <a:r>
              <a:rPr lang="en-US" dirty="0" err="1" smtClean="0"/>
              <a:t>Identifikasi</a:t>
            </a:r>
            <a:r>
              <a:rPr lang="en-US" dirty="0" smtClean="0"/>
              <a:t> </a:t>
            </a:r>
            <a:r>
              <a:rPr lang="en-US" dirty="0" err="1" smtClean="0"/>
              <a:t>pekerjaan</a:t>
            </a:r>
            <a:r>
              <a:rPr lang="en-US" dirty="0" smtClean="0"/>
              <a:t> yang </a:t>
            </a:r>
            <a:r>
              <a:rPr lang="en-US" dirty="0" err="1" smtClean="0"/>
              <a:t>dipilih</a:t>
            </a:r>
            <a:r>
              <a:rPr lang="en-US" dirty="0" smtClean="0"/>
              <a:t> </a:t>
            </a:r>
            <a:r>
              <a:rPr lang="en-US" dirty="0" err="1" smtClean="0"/>
              <a:t>sebagai</a:t>
            </a:r>
            <a:r>
              <a:rPr lang="en-US" dirty="0" smtClean="0"/>
              <a:t> </a:t>
            </a:r>
            <a:r>
              <a:rPr lang="en-US" dirty="0" err="1" smtClean="0"/>
              <a:t>obyek</a:t>
            </a:r>
            <a:r>
              <a:rPr lang="en-US" dirty="0" smtClean="0"/>
              <a:t>  </a:t>
            </a:r>
            <a:r>
              <a:rPr lang="en-US" dirty="0" err="1" smtClean="0"/>
              <a:t>biaya</a:t>
            </a:r>
            <a:endParaRPr lang="en-US" dirty="0" smtClean="0"/>
          </a:p>
          <a:p>
            <a:pPr marL="624078" indent="-514350">
              <a:buAutoNum type="arabicPeriod"/>
            </a:pPr>
            <a:r>
              <a:rPr lang="en-US" dirty="0" err="1" smtClean="0"/>
              <a:t>Identifikasi</a:t>
            </a:r>
            <a:r>
              <a:rPr lang="en-US" dirty="0" smtClean="0"/>
              <a:t> </a:t>
            </a:r>
            <a:r>
              <a:rPr lang="en-US" dirty="0" err="1" smtClean="0"/>
              <a:t>biaya</a:t>
            </a:r>
            <a:r>
              <a:rPr lang="en-US" dirty="0" smtClean="0"/>
              <a:t> </a:t>
            </a:r>
            <a:r>
              <a:rPr lang="en-US" dirty="0" err="1" smtClean="0"/>
              <a:t>langsung</a:t>
            </a:r>
            <a:r>
              <a:rPr lang="en-US" dirty="0" smtClean="0"/>
              <a:t> </a:t>
            </a:r>
            <a:r>
              <a:rPr lang="en-US" dirty="0" err="1" smtClean="0"/>
              <a:t>pekerjaan</a:t>
            </a:r>
            <a:endParaRPr lang="en-US" dirty="0" smtClean="0"/>
          </a:p>
          <a:p>
            <a:pPr marL="624078" indent="-514350">
              <a:buAutoNum type="arabicPeriod"/>
            </a:pPr>
            <a:r>
              <a:rPr lang="en-US" dirty="0" err="1" smtClean="0"/>
              <a:t>Pilih</a:t>
            </a:r>
            <a:r>
              <a:rPr lang="en-US" dirty="0" smtClean="0"/>
              <a:t> </a:t>
            </a:r>
            <a:r>
              <a:rPr lang="en-US" dirty="0" err="1" smtClean="0"/>
              <a:t>dasar</a:t>
            </a:r>
            <a:r>
              <a:rPr lang="en-US" dirty="0" smtClean="0"/>
              <a:t> </a:t>
            </a:r>
            <a:r>
              <a:rPr lang="en-US" dirty="0" err="1" smtClean="0"/>
              <a:t>alokasi</a:t>
            </a:r>
            <a:r>
              <a:rPr lang="en-US" dirty="0" smtClean="0"/>
              <a:t> </a:t>
            </a:r>
            <a:r>
              <a:rPr lang="en-US" dirty="0" err="1" smtClean="0"/>
              <a:t>biaya</a:t>
            </a:r>
            <a:r>
              <a:rPr lang="en-US" dirty="0" smtClean="0"/>
              <a:t> yang </a:t>
            </a:r>
            <a:r>
              <a:rPr lang="en-US" dirty="0" err="1" smtClean="0"/>
              <a:t>digunakan</a:t>
            </a:r>
            <a:r>
              <a:rPr lang="en-US" dirty="0" smtClean="0"/>
              <a:t> </a:t>
            </a:r>
            <a:r>
              <a:rPr lang="en-US" dirty="0" err="1" smtClean="0"/>
              <a:t>untuk</a:t>
            </a:r>
            <a:r>
              <a:rPr lang="en-US" dirty="0" smtClean="0"/>
              <a:t> </a:t>
            </a:r>
            <a:r>
              <a:rPr lang="en-US" dirty="0" err="1" smtClean="0"/>
              <a:t>mengalokasikan</a:t>
            </a:r>
            <a:r>
              <a:rPr lang="en-US" dirty="0" smtClean="0"/>
              <a:t> </a:t>
            </a:r>
            <a:r>
              <a:rPr lang="en-US" dirty="0" err="1" smtClean="0"/>
              <a:t>biaya</a:t>
            </a:r>
            <a:r>
              <a:rPr lang="en-US" dirty="0" smtClean="0"/>
              <a:t> </a:t>
            </a:r>
            <a:r>
              <a:rPr lang="en-US" dirty="0" err="1" smtClean="0"/>
              <a:t>tidak</a:t>
            </a:r>
            <a:r>
              <a:rPr lang="en-US" dirty="0" smtClean="0"/>
              <a:t> </a:t>
            </a:r>
            <a:r>
              <a:rPr lang="en-US" dirty="0" err="1" smtClean="0"/>
              <a:t>langsung</a:t>
            </a:r>
            <a:r>
              <a:rPr lang="en-US" dirty="0" smtClean="0"/>
              <a:t> </a:t>
            </a:r>
            <a:r>
              <a:rPr lang="en-US" dirty="0" err="1" smtClean="0"/>
              <a:t>ke</a:t>
            </a:r>
            <a:r>
              <a:rPr lang="en-US" dirty="0" smtClean="0"/>
              <a:t> </a:t>
            </a:r>
            <a:r>
              <a:rPr lang="en-US" dirty="0" err="1" smtClean="0"/>
              <a:t>pekerjaan</a:t>
            </a:r>
            <a:endParaRPr lang="en-US" dirty="0" smtClean="0"/>
          </a:p>
          <a:p>
            <a:pPr marL="624078" indent="-514350">
              <a:buFont typeface="Georgia"/>
              <a:buAutoNum type="arabicPeriod"/>
            </a:pPr>
            <a:r>
              <a:rPr lang="en-US" dirty="0" err="1" smtClean="0"/>
              <a:t>Identifikasi</a:t>
            </a:r>
            <a:r>
              <a:rPr lang="en-US" dirty="0" smtClean="0"/>
              <a:t> </a:t>
            </a:r>
            <a:r>
              <a:rPr lang="en-US" dirty="0" err="1" smtClean="0"/>
              <a:t>biaya</a:t>
            </a:r>
            <a:r>
              <a:rPr lang="en-US" dirty="0" smtClean="0"/>
              <a:t> </a:t>
            </a:r>
            <a:r>
              <a:rPr lang="en-US" dirty="0" err="1" smtClean="0"/>
              <a:t>tidak</a:t>
            </a:r>
            <a:r>
              <a:rPr lang="en-US" dirty="0" smtClean="0"/>
              <a:t> </a:t>
            </a:r>
            <a:r>
              <a:rPr lang="en-US" dirty="0" err="1" smtClean="0"/>
              <a:t>langsung</a:t>
            </a:r>
            <a:r>
              <a:rPr lang="en-US" dirty="0" smtClean="0"/>
              <a:t> yang </a:t>
            </a:r>
            <a:r>
              <a:rPr lang="en-US" dirty="0" err="1" smtClean="0"/>
              <a:t>terkait</a:t>
            </a:r>
            <a:r>
              <a:rPr lang="en-US" dirty="0" smtClean="0"/>
              <a:t> </a:t>
            </a:r>
            <a:r>
              <a:rPr lang="en-US" dirty="0" err="1" smtClean="0"/>
              <a:t>dengan</a:t>
            </a:r>
            <a:r>
              <a:rPr lang="en-US" dirty="0" smtClean="0"/>
              <a:t> </a:t>
            </a:r>
            <a:r>
              <a:rPr lang="en-US" dirty="0" err="1" smtClean="0"/>
              <a:t>setiap</a:t>
            </a:r>
            <a:r>
              <a:rPr lang="en-US" dirty="0" smtClean="0"/>
              <a:t> </a:t>
            </a:r>
            <a:r>
              <a:rPr lang="en-US" dirty="0" err="1" smtClean="0"/>
              <a:t>dasar</a:t>
            </a:r>
            <a:r>
              <a:rPr lang="en-US" dirty="0" smtClean="0"/>
              <a:t> </a:t>
            </a:r>
            <a:r>
              <a:rPr lang="en-US" dirty="0" err="1" smtClean="0"/>
              <a:t>alokasi</a:t>
            </a:r>
            <a:r>
              <a:rPr lang="en-US" dirty="0" smtClean="0"/>
              <a:t> </a:t>
            </a:r>
            <a:r>
              <a:rPr lang="en-US" dirty="0" err="1" smtClean="0"/>
              <a:t>biaya</a:t>
            </a:r>
            <a:endParaRPr lang="en-US" dirty="0" smtClean="0"/>
          </a:p>
          <a:p>
            <a:pPr marL="624078" indent="-514350">
              <a:buFont typeface="Georgia"/>
              <a:buAutoNum type="arabicPeriod"/>
            </a:pPr>
            <a:r>
              <a:rPr lang="en-US" dirty="0" err="1" smtClean="0"/>
              <a:t>Hitung</a:t>
            </a:r>
            <a:r>
              <a:rPr lang="en-US" dirty="0" smtClean="0"/>
              <a:t> </a:t>
            </a:r>
            <a:r>
              <a:rPr lang="en-US" dirty="0" err="1" smtClean="0"/>
              <a:t>tarif</a:t>
            </a:r>
            <a:r>
              <a:rPr lang="en-US" dirty="0" smtClean="0"/>
              <a:t> </a:t>
            </a:r>
            <a:r>
              <a:rPr lang="en-US" dirty="0" err="1" smtClean="0"/>
              <a:t>perunit</a:t>
            </a:r>
            <a:r>
              <a:rPr lang="en-US" dirty="0" smtClean="0"/>
              <a:t> </a:t>
            </a:r>
            <a:r>
              <a:rPr lang="en-US" dirty="0" err="1" smtClean="0"/>
              <a:t>dari</a:t>
            </a:r>
            <a:r>
              <a:rPr lang="en-US" dirty="0" smtClean="0"/>
              <a:t> </a:t>
            </a:r>
            <a:r>
              <a:rPr lang="en-US" dirty="0" err="1" smtClean="0"/>
              <a:t>setiap</a:t>
            </a:r>
            <a:r>
              <a:rPr lang="en-US" dirty="0" smtClean="0"/>
              <a:t> </a:t>
            </a:r>
            <a:r>
              <a:rPr lang="en-US" dirty="0" err="1" smtClean="0"/>
              <a:t>dasar</a:t>
            </a:r>
            <a:r>
              <a:rPr lang="en-US" dirty="0" smtClean="0"/>
              <a:t> </a:t>
            </a:r>
            <a:r>
              <a:rPr lang="en-US" dirty="0" err="1" smtClean="0"/>
              <a:t>alokasi</a:t>
            </a:r>
            <a:r>
              <a:rPr lang="en-US" dirty="0" smtClean="0"/>
              <a:t> </a:t>
            </a:r>
            <a:r>
              <a:rPr lang="en-US" dirty="0" err="1" smtClean="0"/>
              <a:t>biaya</a:t>
            </a:r>
            <a:r>
              <a:rPr lang="en-US" dirty="0" smtClean="0"/>
              <a:t> yang </a:t>
            </a:r>
            <a:r>
              <a:rPr lang="en-US" dirty="0" err="1" smtClean="0"/>
              <a:t>digunakan</a:t>
            </a:r>
            <a:r>
              <a:rPr lang="en-US" dirty="0" smtClean="0"/>
              <a:t> </a:t>
            </a:r>
            <a:r>
              <a:rPr lang="en-US" dirty="0" err="1" smtClean="0"/>
              <a:t>untuk</a:t>
            </a:r>
            <a:r>
              <a:rPr lang="en-US" dirty="0" smtClean="0"/>
              <a:t> </a:t>
            </a:r>
            <a:r>
              <a:rPr lang="en-US" dirty="0" err="1" smtClean="0"/>
              <a:t>mengalokasikan</a:t>
            </a:r>
            <a:r>
              <a:rPr lang="en-US" dirty="0" smtClean="0"/>
              <a:t> </a:t>
            </a:r>
            <a:r>
              <a:rPr lang="en-US" dirty="0" err="1" smtClean="0"/>
              <a:t>biaya</a:t>
            </a:r>
            <a:r>
              <a:rPr lang="en-US" dirty="0" smtClean="0"/>
              <a:t> </a:t>
            </a:r>
            <a:r>
              <a:rPr lang="en-US" dirty="0" err="1" smtClean="0"/>
              <a:t>tidak</a:t>
            </a:r>
            <a:r>
              <a:rPr lang="en-US" dirty="0" smtClean="0"/>
              <a:t> </a:t>
            </a:r>
            <a:r>
              <a:rPr lang="en-US" dirty="0" err="1" smtClean="0"/>
              <a:t>langsung</a:t>
            </a:r>
            <a:r>
              <a:rPr lang="en-US" dirty="0" smtClean="0"/>
              <a:t> </a:t>
            </a:r>
            <a:r>
              <a:rPr lang="en-US" dirty="0" err="1" smtClean="0"/>
              <a:t>kepekerjaan</a:t>
            </a:r>
            <a:r>
              <a:rPr lang="en-US" dirty="0" smtClean="0"/>
              <a:t>. </a:t>
            </a:r>
            <a:r>
              <a:rPr lang="en-US" dirty="0" err="1" smtClean="0"/>
              <a:t>Dengan</a:t>
            </a:r>
            <a:r>
              <a:rPr lang="en-US" dirty="0" smtClean="0"/>
              <a:t> </a:t>
            </a:r>
            <a:r>
              <a:rPr lang="en-US" dirty="0" err="1" smtClean="0"/>
              <a:t>Rumus</a:t>
            </a:r>
            <a:r>
              <a:rPr lang="en-US" dirty="0" smtClean="0"/>
              <a:t>: </a:t>
            </a:r>
            <a:r>
              <a:rPr lang="en-US" sz="2200" dirty="0" err="1" smtClean="0"/>
              <a:t>Tarif</a:t>
            </a:r>
            <a:r>
              <a:rPr lang="en-US" sz="2200" dirty="0" smtClean="0"/>
              <a:t> </a:t>
            </a:r>
            <a:r>
              <a:rPr lang="en-US" sz="2200" dirty="0" err="1" smtClean="0"/>
              <a:t>biaya</a:t>
            </a:r>
            <a:r>
              <a:rPr lang="en-US" sz="2200" dirty="0" smtClean="0"/>
              <a:t> </a:t>
            </a:r>
            <a:r>
              <a:rPr lang="en-US" sz="2200" dirty="0" err="1" smtClean="0"/>
              <a:t>tidak</a:t>
            </a:r>
            <a:r>
              <a:rPr lang="en-US" sz="2200" dirty="0" smtClean="0"/>
              <a:t> </a:t>
            </a:r>
            <a:r>
              <a:rPr lang="en-US" sz="2200" dirty="0" err="1" smtClean="0"/>
              <a:t>langsung</a:t>
            </a:r>
            <a:r>
              <a:rPr lang="en-US" sz="2200" dirty="0" smtClean="0"/>
              <a:t> </a:t>
            </a:r>
            <a:r>
              <a:rPr lang="en-US" sz="2200" dirty="0" err="1" smtClean="0"/>
              <a:t>aktual</a:t>
            </a:r>
            <a:r>
              <a:rPr lang="en-US" sz="2200" dirty="0" smtClean="0"/>
              <a:t>=</a:t>
            </a:r>
            <a:r>
              <a:rPr lang="en-US" dirty="0" smtClean="0"/>
              <a:t> </a:t>
            </a:r>
          </a:p>
          <a:p>
            <a:pPr>
              <a:buNone/>
            </a:pPr>
            <a:endParaRPr lang="en-US" dirty="0" smtClean="0"/>
          </a:p>
          <a:p>
            <a:endParaRPr lang="en-US" dirty="0" smtClean="0"/>
          </a:p>
          <a:p>
            <a:pPr marL="624078" indent="-514350">
              <a:buAutoNum type="arabicPeriod"/>
            </a:pPr>
            <a:endParaRPr lang="en-US" dirty="0" smtClean="0"/>
          </a:p>
          <a:p>
            <a:endParaRPr lang="en-US" dirty="0" smtClean="0"/>
          </a:p>
          <a:p>
            <a:pPr marL="624078" indent="-514350">
              <a:buAutoNum type="arabicPeriod"/>
            </a:pPr>
            <a:endParaRPr lang="en-US" dirty="0" smtClean="0"/>
          </a:p>
          <a:p>
            <a:pPr>
              <a:buNone/>
            </a:pP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
        <p:nvSpPr>
          <p:cNvPr id="4" name="Title 1"/>
          <p:cNvSpPr>
            <a:spLocks noGrp="1"/>
          </p:cNvSpPr>
          <p:nvPr>
            <p:ph type="title"/>
          </p:nvPr>
        </p:nvSpPr>
        <p:spPr>
          <a:xfrm>
            <a:off x="457200" y="609600"/>
            <a:ext cx="8229600" cy="1066800"/>
          </a:xfrm>
        </p:spPr>
        <p:txBody>
          <a:bodyPr>
            <a:normAutofit fontScale="90000"/>
          </a:bodyPr>
          <a:lstStyle/>
          <a:p>
            <a:pPr algn="ctr"/>
            <a:r>
              <a:rPr lang="en-US" b="1" dirty="0" smtClean="0"/>
              <a:t>Job order costing </a:t>
            </a:r>
            <a:br>
              <a:rPr lang="en-US" b="1" dirty="0" smtClean="0"/>
            </a:br>
            <a:r>
              <a:rPr lang="en-US" sz="2700" b="1" dirty="0" smtClean="0"/>
              <a:t>(</a:t>
            </a:r>
            <a:r>
              <a:rPr lang="id-ID" sz="2700" b="1" dirty="0" smtClean="0"/>
              <a:t>Sistem Perhitungan Biaya Berdasarkan Pesanan</a:t>
            </a:r>
            <a:r>
              <a:rPr lang="en-US" sz="2700" b="1" dirty="0" smtClean="0"/>
              <a:t>)</a:t>
            </a:r>
            <a:endParaRPr lang="en-US" sz="2700"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0" y="0"/>
            <a:ext cx="2981325" cy="333375"/>
          </a:xfrm>
          <a:prstGeom prst="rect">
            <a:avLst/>
          </a:prstGeom>
          <a:noFill/>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029200" y="6019800"/>
            <a:ext cx="3886200" cy="76200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21936"/>
          </a:xfrm>
        </p:spPr>
        <p:txBody>
          <a:bodyPr>
            <a:normAutofit fontScale="70000" lnSpcReduction="20000"/>
          </a:bodyPr>
          <a:lstStyle/>
          <a:p>
            <a:pPr>
              <a:buNone/>
            </a:pPr>
            <a:r>
              <a:rPr lang="en-US" sz="3100" dirty="0" smtClean="0"/>
              <a:t>LANJUTAN </a:t>
            </a:r>
            <a:r>
              <a:rPr lang="id-ID" sz="3100" dirty="0" smtClean="0"/>
              <a:t>Menyiapkan buku besar persediaan untuk memindahkan saldo dari jurnal umum di atas ke masing-masing akun persediaan yang sesuai.</a:t>
            </a:r>
            <a:endParaRPr lang="en-US" sz="3100"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endParaRPr lang="en-US" b="1" dirty="0" smtClean="0"/>
          </a:p>
          <a:p>
            <a:pPr>
              <a:buNone/>
            </a:pPr>
            <a:endParaRPr lang="en-US" b="1" dirty="0" smtClean="0"/>
          </a:p>
          <a:p>
            <a:pPr>
              <a:buNone/>
            </a:pPr>
            <a:endParaRPr lang="en-US" b="1" dirty="0" smtClean="0"/>
          </a:p>
          <a:p>
            <a:pPr>
              <a:buNone/>
            </a:pPr>
            <a:r>
              <a:rPr lang="id-ID" b="1" dirty="0" smtClean="0"/>
              <a:t>3.      Skedul persediaan pada tanggal 31 Maret 2009. </a:t>
            </a:r>
            <a:endParaRPr lang="en-US" dirty="0" smtClean="0"/>
          </a:p>
          <a:p>
            <a:pPr>
              <a:buNone/>
            </a:pPr>
            <a:r>
              <a:rPr lang="id-ID" dirty="0" smtClean="0"/>
              <a:t>Berdasarkan data pada kartu biaya pesanan dan jurnal umum pada poin 1 dan 2 di atas, maka jumlah persediaan sebagai berikut:</a:t>
            </a:r>
            <a:endParaRPr lang="en-US" dirty="0" smtClean="0"/>
          </a:p>
          <a:p>
            <a:r>
              <a:rPr lang="id-ID" dirty="0" smtClean="0"/>
              <a:t>Barang jadi			Rp15.000,-</a:t>
            </a:r>
            <a:endParaRPr lang="en-US" dirty="0" smtClean="0"/>
          </a:p>
          <a:p>
            <a:r>
              <a:rPr lang="id-ID" dirty="0" smtClean="0"/>
              <a:t>Barang dalam proses		Rp21.344,-</a:t>
            </a:r>
            <a:endParaRPr lang="en-US" dirty="0" smtClean="0"/>
          </a:p>
          <a:p>
            <a:r>
              <a:rPr lang="id-ID" dirty="0" smtClean="0"/>
              <a:t>Bahan baku 			Rp15.000,-</a:t>
            </a:r>
            <a:endParaRPr lang="en-US" dirty="0" smtClean="0"/>
          </a:p>
          <a:p>
            <a:pPr>
              <a:buNone/>
            </a:pPr>
            <a:endParaRPr lang="en-US" dirty="0"/>
          </a:p>
        </p:txBody>
      </p:sp>
      <p:sp>
        <p:nvSpPr>
          <p:cNvPr id="9" name="Title 1"/>
          <p:cNvSpPr>
            <a:spLocks noGrp="1"/>
          </p:cNvSpPr>
          <p:nvPr>
            <p:ph type="title"/>
          </p:nvPr>
        </p:nvSpPr>
        <p:spPr>
          <a:xfrm>
            <a:off x="457200" y="609600"/>
            <a:ext cx="8229600" cy="1066800"/>
          </a:xfrm>
        </p:spPr>
        <p:txBody>
          <a:bodyPr>
            <a:normAutofit/>
          </a:bodyPr>
          <a:lstStyle/>
          <a:p>
            <a:pPr algn="ctr"/>
            <a:r>
              <a:rPr lang="en-US" b="1" dirty="0" smtClean="0"/>
              <a:t>Job order costing </a:t>
            </a:r>
            <a:br>
              <a:rPr lang="en-US" b="1" dirty="0" smtClean="0"/>
            </a:br>
            <a:r>
              <a:rPr lang="id-ID" sz="2400" b="1" dirty="0" smtClean="0"/>
              <a:t>Contoh Komprehensif</a:t>
            </a:r>
            <a:endParaRPr lang="en-US" sz="2400" dirty="0"/>
          </a:p>
        </p:txBody>
      </p:sp>
      <p:graphicFrame>
        <p:nvGraphicFramePr>
          <p:cNvPr id="5" name="Table 4"/>
          <p:cNvGraphicFramePr>
            <a:graphicFrameLocks noGrp="1"/>
          </p:cNvGraphicFramePr>
          <p:nvPr/>
        </p:nvGraphicFramePr>
        <p:xfrm>
          <a:off x="609600" y="2641600"/>
          <a:ext cx="8001000" cy="1854200"/>
        </p:xfrm>
        <a:graphic>
          <a:graphicData uri="http://schemas.openxmlformats.org/drawingml/2006/table">
            <a:tbl>
              <a:tblPr firstRow="1" bandRow="1">
                <a:tableStyleId>{5C22544A-7EE6-4342-B048-85BDC9FD1C3A}</a:tableStyleId>
              </a:tblPr>
              <a:tblGrid>
                <a:gridCol w="2000250"/>
                <a:gridCol w="2000250"/>
                <a:gridCol w="2000250"/>
                <a:gridCol w="2000250"/>
              </a:tblGrid>
              <a:tr h="370840">
                <a:tc gridSpan="4">
                  <a:txBody>
                    <a:bodyPr/>
                    <a:lstStyle/>
                    <a:p>
                      <a:pPr algn="ctr"/>
                      <a:r>
                        <a:rPr kumimoji="0" lang="id-ID" sz="1800" b="1" kern="1200" dirty="0" smtClean="0">
                          <a:solidFill>
                            <a:schemeClr val="lt1"/>
                          </a:solidFill>
                          <a:latin typeface="+mn-lt"/>
                          <a:ea typeface="+mn-ea"/>
                          <a:cs typeface="+mn-cs"/>
                        </a:rPr>
                        <a:t>Persediaan Ba</a:t>
                      </a:r>
                      <a:r>
                        <a:rPr kumimoji="0" lang="en-US" sz="1800" b="1" kern="1200" dirty="0" err="1" smtClean="0">
                          <a:solidFill>
                            <a:schemeClr val="lt1"/>
                          </a:solidFill>
                          <a:latin typeface="+mn-lt"/>
                          <a:ea typeface="+mn-ea"/>
                          <a:cs typeface="+mn-cs"/>
                        </a:rPr>
                        <a:t>han</a:t>
                      </a:r>
                      <a:r>
                        <a:rPr kumimoji="0" lang="en-US" sz="1800" b="1" kern="1200" dirty="0" smtClean="0">
                          <a:solidFill>
                            <a:schemeClr val="lt1"/>
                          </a:solidFill>
                          <a:latin typeface="+mn-lt"/>
                          <a:ea typeface="+mn-ea"/>
                          <a:cs typeface="+mn-cs"/>
                        </a:rPr>
                        <a:t> Baku</a:t>
                      </a:r>
                      <a:endParaRPr lang="en-US" dirty="0"/>
                    </a:p>
                  </a:txBody>
                  <a:tcPr>
                    <a:solidFill>
                      <a:srgbClr val="0070C0"/>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marL="0" marR="0">
                        <a:lnSpc>
                          <a:spcPct val="115000"/>
                        </a:lnSpc>
                        <a:spcBef>
                          <a:spcPts val="0"/>
                        </a:spcBef>
                        <a:spcAft>
                          <a:spcPts val="0"/>
                        </a:spcAft>
                      </a:pPr>
                      <a:r>
                        <a:rPr lang="id-ID" sz="1400" dirty="0">
                          <a:solidFill>
                            <a:srgbClr val="000000"/>
                          </a:solidFill>
                          <a:latin typeface="Calibri"/>
                          <a:ea typeface="Calibri"/>
                          <a:cs typeface="Calibri"/>
                        </a:rPr>
                        <a:t>1/3  Saldo awal  </a:t>
                      </a:r>
                      <a:endParaRPr lang="en-US" sz="1400" dirty="0">
                        <a:latin typeface="Calibri"/>
                        <a:ea typeface="Calibri"/>
                        <a:cs typeface="Times New Roman"/>
                      </a:endParaRPr>
                    </a:p>
                  </a:txBody>
                  <a:tcPr marL="68580" marR="68580" marT="0" marB="0" anchor="b">
                    <a:solidFill>
                      <a:schemeClr val="bg1"/>
                    </a:solidFill>
                  </a:tcPr>
                </a:tc>
                <a:tc>
                  <a:txBody>
                    <a:bodyPr/>
                    <a:lstStyle/>
                    <a:p>
                      <a:pPr marL="0" marR="0" algn="r">
                        <a:lnSpc>
                          <a:spcPct val="115000"/>
                        </a:lnSpc>
                        <a:spcBef>
                          <a:spcPts val="0"/>
                        </a:spcBef>
                        <a:spcAft>
                          <a:spcPts val="0"/>
                        </a:spcAft>
                      </a:pPr>
                      <a:r>
                        <a:rPr lang="id-ID" sz="1400" dirty="0">
                          <a:solidFill>
                            <a:srgbClr val="000000"/>
                          </a:solidFill>
                          <a:latin typeface="Calibri"/>
                          <a:ea typeface="Calibri"/>
                          <a:cs typeface="Calibri"/>
                        </a:rPr>
                        <a:t>14.000</a:t>
                      </a:r>
                      <a:endParaRPr lang="en-US" sz="1400" dirty="0">
                        <a:latin typeface="Calibri"/>
                        <a:ea typeface="Calibri"/>
                        <a:cs typeface="Times New Roman"/>
                      </a:endParaRPr>
                    </a:p>
                  </a:txBody>
                  <a:tcPr marL="68580" marR="68580" marT="0" marB="0" anchor="b">
                    <a:solidFill>
                      <a:schemeClr val="bg1"/>
                    </a:solidFill>
                  </a:tcPr>
                </a:tc>
                <a:tc>
                  <a:txBody>
                    <a:bodyPr/>
                    <a:lstStyle/>
                    <a:p>
                      <a:pPr marL="0" marR="0">
                        <a:lnSpc>
                          <a:spcPct val="115000"/>
                        </a:lnSpc>
                        <a:spcBef>
                          <a:spcPts val="0"/>
                        </a:spcBef>
                        <a:spcAft>
                          <a:spcPts val="0"/>
                        </a:spcAft>
                      </a:pPr>
                      <a:r>
                        <a:rPr lang="id-ID" sz="1400" dirty="0">
                          <a:solidFill>
                            <a:srgbClr val="000000"/>
                          </a:solidFill>
                          <a:latin typeface="Calibri"/>
                          <a:ea typeface="Calibri"/>
                          <a:cs typeface="Calibri"/>
                        </a:rPr>
                        <a:t> b) </a:t>
                      </a:r>
                      <a:endParaRPr lang="en-US" sz="1400" dirty="0">
                        <a:latin typeface="Calibri"/>
                        <a:ea typeface="Calibri"/>
                        <a:cs typeface="Times New Roman"/>
                      </a:endParaRPr>
                    </a:p>
                  </a:txBody>
                  <a:tcPr marL="68580" marR="68580" marT="0" marB="0" anchor="b">
                    <a:solidFill>
                      <a:schemeClr val="bg1"/>
                    </a:solidFill>
                  </a:tcPr>
                </a:tc>
                <a:tc>
                  <a:txBody>
                    <a:bodyPr/>
                    <a:lstStyle/>
                    <a:p>
                      <a:pPr marL="0" marR="0" algn="r">
                        <a:lnSpc>
                          <a:spcPct val="115000"/>
                        </a:lnSpc>
                        <a:spcBef>
                          <a:spcPts val="0"/>
                        </a:spcBef>
                        <a:spcAft>
                          <a:spcPts val="0"/>
                        </a:spcAft>
                      </a:pPr>
                      <a:r>
                        <a:rPr lang="id-ID" sz="1400">
                          <a:solidFill>
                            <a:srgbClr val="000000"/>
                          </a:solidFill>
                          <a:latin typeface="Calibri"/>
                          <a:ea typeface="Calibri"/>
                          <a:cs typeface="Calibri"/>
                        </a:rPr>
                        <a:t>21.000</a:t>
                      </a:r>
                      <a:endParaRPr lang="en-US" sz="1400">
                        <a:latin typeface="Calibri"/>
                        <a:ea typeface="Calibri"/>
                        <a:cs typeface="Times New Roman"/>
                      </a:endParaRPr>
                    </a:p>
                  </a:txBody>
                  <a:tcPr marL="68580" marR="68580" marT="0" marB="0" anchor="b">
                    <a:solidFill>
                      <a:schemeClr val="bg1"/>
                    </a:solidFill>
                  </a:tcPr>
                </a:tc>
              </a:tr>
              <a:tr h="370840">
                <a:tc>
                  <a:txBody>
                    <a:bodyPr/>
                    <a:lstStyle/>
                    <a:p>
                      <a:pPr marL="0" marR="0">
                        <a:lnSpc>
                          <a:spcPct val="115000"/>
                        </a:lnSpc>
                        <a:spcBef>
                          <a:spcPts val="0"/>
                        </a:spcBef>
                        <a:spcAft>
                          <a:spcPts val="0"/>
                        </a:spcAft>
                      </a:pPr>
                      <a:r>
                        <a:rPr lang="id-ID" sz="1400" dirty="0">
                          <a:solidFill>
                            <a:srgbClr val="000000"/>
                          </a:solidFill>
                          <a:latin typeface="Calibri"/>
                          <a:ea typeface="Calibri"/>
                          <a:cs typeface="Calibri"/>
                        </a:rPr>
                        <a:t> a) </a:t>
                      </a:r>
                      <a:endParaRPr lang="en-US" sz="1400" dirty="0">
                        <a:latin typeface="Calibri"/>
                        <a:ea typeface="Calibri"/>
                        <a:cs typeface="Times New Roman"/>
                      </a:endParaRPr>
                    </a:p>
                  </a:txBody>
                  <a:tcPr marL="68580" marR="68580" marT="0" marB="0" anchor="b">
                    <a:solidFill>
                      <a:schemeClr val="bg1"/>
                    </a:solidFill>
                  </a:tcPr>
                </a:tc>
                <a:tc>
                  <a:txBody>
                    <a:bodyPr/>
                    <a:lstStyle/>
                    <a:p>
                      <a:pPr marL="0" marR="0" algn="r">
                        <a:lnSpc>
                          <a:spcPct val="115000"/>
                        </a:lnSpc>
                        <a:spcBef>
                          <a:spcPts val="0"/>
                        </a:spcBef>
                        <a:spcAft>
                          <a:spcPts val="0"/>
                        </a:spcAft>
                      </a:pPr>
                      <a:r>
                        <a:rPr lang="id-ID" sz="1400">
                          <a:solidFill>
                            <a:srgbClr val="000000"/>
                          </a:solidFill>
                          <a:latin typeface="Calibri"/>
                          <a:ea typeface="Calibri"/>
                          <a:cs typeface="Calibri"/>
                        </a:rPr>
                        <a:t>22.000</a:t>
                      </a:r>
                      <a:endParaRPr lang="en-US" sz="1400">
                        <a:latin typeface="Calibri"/>
                        <a:ea typeface="Calibri"/>
                        <a:cs typeface="Times New Roman"/>
                      </a:endParaRPr>
                    </a:p>
                  </a:txBody>
                  <a:tcPr marL="68580" marR="68580" marT="0" marB="0" anchor="b">
                    <a:solidFill>
                      <a:schemeClr val="bg1"/>
                    </a:solidFill>
                  </a:tcPr>
                </a:tc>
                <a:tc>
                  <a:txBody>
                    <a:bodyPr/>
                    <a:lstStyle/>
                    <a:p>
                      <a:pPr marL="0" marR="0">
                        <a:lnSpc>
                          <a:spcPct val="115000"/>
                        </a:lnSpc>
                        <a:spcBef>
                          <a:spcPts val="0"/>
                        </a:spcBef>
                        <a:spcAft>
                          <a:spcPts val="0"/>
                        </a:spcAft>
                      </a:pPr>
                      <a:r>
                        <a:rPr lang="id-ID" sz="1400" dirty="0">
                          <a:solidFill>
                            <a:srgbClr val="000000"/>
                          </a:solidFill>
                          <a:latin typeface="Calibri"/>
                          <a:ea typeface="Calibri"/>
                          <a:cs typeface="Calibri"/>
                        </a:rPr>
                        <a:t> d)</a:t>
                      </a:r>
                      <a:endParaRPr lang="en-US" sz="1400" dirty="0">
                        <a:latin typeface="Calibri"/>
                        <a:ea typeface="Calibri"/>
                        <a:cs typeface="Times New Roman"/>
                      </a:endParaRPr>
                    </a:p>
                  </a:txBody>
                  <a:tcPr marL="68580" marR="68580" marT="0" marB="0" anchor="b">
                    <a:solidFill>
                      <a:schemeClr val="bg1"/>
                    </a:solidFill>
                  </a:tcPr>
                </a:tc>
                <a:tc>
                  <a:txBody>
                    <a:bodyPr/>
                    <a:lstStyle/>
                    <a:p>
                      <a:pPr marL="0" marR="0" algn="r">
                        <a:lnSpc>
                          <a:spcPct val="115000"/>
                        </a:lnSpc>
                        <a:spcBef>
                          <a:spcPts val="0"/>
                        </a:spcBef>
                        <a:spcAft>
                          <a:spcPts val="0"/>
                        </a:spcAft>
                      </a:pPr>
                      <a:r>
                        <a:rPr lang="id-ID" sz="1400">
                          <a:solidFill>
                            <a:srgbClr val="000000"/>
                          </a:solidFill>
                          <a:latin typeface="Calibri"/>
                          <a:ea typeface="Calibri"/>
                          <a:cs typeface="Calibri"/>
                        </a:rPr>
                        <a:t>800</a:t>
                      </a:r>
                      <a:endParaRPr lang="en-US" sz="1400">
                        <a:latin typeface="Calibri"/>
                        <a:ea typeface="Calibri"/>
                        <a:cs typeface="Times New Roman"/>
                      </a:endParaRPr>
                    </a:p>
                  </a:txBody>
                  <a:tcPr marL="68580" marR="68580" marT="0" marB="0" anchor="b">
                    <a:solidFill>
                      <a:schemeClr val="bg1"/>
                    </a:solidFill>
                  </a:tcPr>
                </a:tc>
              </a:tr>
              <a:tr h="370840">
                <a:tc>
                  <a:txBody>
                    <a:bodyPr/>
                    <a:lstStyle/>
                    <a:p>
                      <a:pPr marL="0" marR="0">
                        <a:lnSpc>
                          <a:spcPct val="115000"/>
                        </a:lnSpc>
                        <a:spcBef>
                          <a:spcPts val="0"/>
                        </a:spcBef>
                        <a:spcAft>
                          <a:spcPts val="0"/>
                        </a:spcAft>
                      </a:pPr>
                      <a:r>
                        <a:rPr lang="id-ID" sz="1400" dirty="0">
                          <a:solidFill>
                            <a:srgbClr val="000000"/>
                          </a:solidFill>
                          <a:latin typeface="Calibri"/>
                          <a:ea typeface="Calibri"/>
                          <a:cs typeface="Calibri"/>
                        </a:rPr>
                        <a:t>c)</a:t>
                      </a:r>
                      <a:endParaRPr lang="en-US" sz="1400" dirty="0">
                        <a:latin typeface="Calibri"/>
                        <a:ea typeface="Calibri"/>
                        <a:cs typeface="Times New Roman"/>
                      </a:endParaRPr>
                    </a:p>
                  </a:txBody>
                  <a:tcPr marL="68580" marR="68580" marT="0" marB="0" anchor="b">
                    <a:solidFill>
                      <a:schemeClr val="bg1"/>
                    </a:solidFill>
                  </a:tcPr>
                </a:tc>
                <a:tc>
                  <a:txBody>
                    <a:bodyPr/>
                    <a:lstStyle/>
                    <a:p>
                      <a:pPr marL="0" marR="0" algn="r">
                        <a:lnSpc>
                          <a:spcPct val="115000"/>
                        </a:lnSpc>
                        <a:spcBef>
                          <a:spcPts val="0"/>
                        </a:spcBef>
                        <a:spcAft>
                          <a:spcPts val="0"/>
                        </a:spcAft>
                      </a:pPr>
                      <a:r>
                        <a:rPr lang="id-ID" sz="1400" dirty="0">
                          <a:solidFill>
                            <a:srgbClr val="000000"/>
                          </a:solidFill>
                          <a:latin typeface="Calibri"/>
                          <a:ea typeface="Calibri"/>
                          <a:cs typeface="Calibri"/>
                        </a:rPr>
                        <a:t>600</a:t>
                      </a:r>
                      <a:endParaRPr lang="en-US" sz="1400" dirty="0">
                        <a:latin typeface="Calibri"/>
                        <a:ea typeface="Calibri"/>
                        <a:cs typeface="Times New Roman"/>
                      </a:endParaRPr>
                    </a:p>
                  </a:txBody>
                  <a:tcPr marL="68580" marR="68580" marT="0" marB="0" anchor="b">
                    <a:solidFill>
                      <a:schemeClr val="bg1"/>
                    </a:solidFill>
                  </a:tcPr>
                </a:tc>
                <a:tc>
                  <a:txBody>
                    <a:bodyPr/>
                    <a:lstStyle/>
                    <a:p>
                      <a:pPr marL="0" marR="0">
                        <a:lnSpc>
                          <a:spcPct val="115000"/>
                        </a:lnSpc>
                        <a:spcBef>
                          <a:spcPts val="0"/>
                        </a:spcBef>
                        <a:spcAft>
                          <a:spcPts val="0"/>
                        </a:spcAft>
                      </a:pPr>
                      <a:r>
                        <a:rPr lang="id-ID" sz="1400" b="1" dirty="0">
                          <a:solidFill>
                            <a:srgbClr val="000000"/>
                          </a:solidFill>
                          <a:latin typeface="Calibri"/>
                          <a:ea typeface="Calibri"/>
                          <a:cs typeface="Calibri"/>
                        </a:rPr>
                        <a:t> 31/3 Saldo akhir</a:t>
                      </a:r>
                      <a:endParaRPr lang="en-US" sz="1400" dirty="0">
                        <a:latin typeface="Calibri"/>
                        <a:ea typeface="Calibri"/>
                        <a:cs typeface="Times New Roman"/>
                      </a:endParaRPr>
                    </a:p>
                  </a:txBody>
                  <a:tcPr marL="68580" marR="68580" marT="0" marB="0" anchor="b">
                    <a:solidFill>
                      <a:schemeClr val="bg1"/>
                    </a:solidFill>
                  </a:tcPr>
                </a:tc>
                <a:tc>
                  <a:txBody>
                    <a:bodyPr/>
                    <a:lstStyle/>
                    <a:p>
                      <a:pPr marL="0" marR="0" algn="r">
                        <a:lnSpc>
                          <a:spcPct val="115000"/>
                        </a:lnSpc>
                        <a:spcBef>
                          <a:spcPts val="0"/>
                        </a:spcBef>
                        <a:spcAft>
                          <a:spcPts val="0"/>
                        </a:spcAft>
                      </a:pPr>
                      <a:r>
                        <a:rPr lang="id-ID" sz="1400" b="1" dirty="0">
                          <a:solidFill>
                            <a:srgbClr val="000000"/>
                          </a:solidFill>
                          <a:latin typeface="Calibri"/>
                          <a:ea typeface="Calibri"/>
                          <a:cs typeface="Calibri"/>
                        </a:rPr>
                        <a:t>15.000</a:t>
                      </a:r>
                      <a:endParaRPr lang="en-US" sz="1400" dirty="0">
                        <a:latin typeface="Calibri"/>
                        <a:ea typeface="Calibri"/>
                        <a:cs typeface="Times New Roman"/>
                      </a:endParaRPr>
                    </a:p>
                  </a:txBody>
                  <a:tcPr marL="68580" marR="68580" marT="0" marB="0" anchor="b">
                    <a:solidFill>
                      <a:schemeClr val="bg1"/>
                    </a:solidFill>
                  </a:tcPr>
                </a:tc>
              </a:tr>
              <a:tr h="370840">
                <a:tc>
                  <a:txBody>
                    <a:bodyPr/>
                    <a:lstStyle/>
                    <a:p>
                      <a:pPr>
                        <a:lnSpc>
                          <a:spcPct val="115000"/>
                        </a:lnSpc>
                      </a:pPr>
                      <a:endParaRPr lang="en-US" sz="1400" dirty="0">
                        <a:latin typeface="Calibri"/>
                        <a:ea typeface="Times New Roman"/>
                        <a:cs typeface="Times New Roman"/>
                      </a:endParaRPr>
                    </a:p>
                  </a:txBody>
                  <a:tcPr marL="68580" marR="68580" marT="0" marB="0" anchor="b"/>
                </a:tc>
                <a:tc>
                  <a:txBody>
                    <a:bodyPr/>
                    <a:lstStyle/>
                    <a:p>
                      <a:pPr marL="0" marR="0" algn="r">
                        <a:lnSpc>
                          <a:spcPct val="115000"/>
                        </a:lnSpc>
                        <a:spcBef>
                          <a:spcPts val="0"/>
                        </a:spcBef>
                        <a:spcAft>
                          <a:spcPts val="0"/>
                        </a:spcAft>
                      </a:pPr>
                      <a:r>
                        <a:rPr lang="id-ID" sz="1400" b="1">
                          <a:solidFill>
                            <a:srgbClr val="000000"/>
                          </a:solidFill>
                          <a:latin typeface="Calibri"/>
                          <a:ea typeface="Calibri"/>
                          <a:cs typeface="Calibri"/>
                        </a:rPr>
                        <a:t>36.600</a:t>
                      </a:r>
                      <a:endParaRPr lang="en-US" sz="1400">
                        <a:latin typeface="Calibri"/>
                        <a:ea typeface="Calibri"/>
                        <a:cs typeface="Times New Roman"/>
                      </a:endParaRPr>
                    </a:p>
                  </a:txBody>
                  <a:tcPr marL="68580" marR="68580" marT="0" marB="0" anchor="b"/>
                </a:tc>
                <a:tc>
                  <a:txBody>
                    <a:bodyPr/>
                    <a:lstStyle/>
                    <a:p>
                      <a:pPr>
                        <a:lnSpc>
                          <a:spcPct val="115000"/>
                        </a:lnSpc>
                      </a:pPr>
                      <a:endParaRPr lang="en-US" sz="1400" dirty="0">
                        <a:latin typeface="Calibri"/>
                        <a:ea typeface="Times New Roman"/>
                        <a:cs typeface="Times New Roman"/>
                      </a:endParaRPr>
                    </a:p>
                  </a:txBody>
                  <a:tcPr marL="68580" marR="68580" marT="0" marB="0" anchor="b"/>
                </a:tc>
                <a:tc>
                  <a:txBody>
                    <a:bodyPr/>
                    <a:lstStyle/>
                    <a:p>
                      <a:pPr marL="0" marR="0" algn="r">
                        <a:lnSpc>
                          <a:spcPct val="115000"/>
                        </a:lnSpc>
                        <a:spcBef>
                          <a:spcPts val="0"/>
                        </a:spcBef>
                        <a:spcAft>
                          <a:spcPts val="0"/>
                        </a:spcAft>
                      </a:pPr>
                      <a:r>
                        <a:rPr lang="id-ID" sz="1400" b="1" dirty="0">
                          <a:solidFill>
                            <a:srgbClr val="000000"/>
                          </a:solidFill>
                          <a:latin typeface="Calibri"/>
                          <a:ea typeface="Calibri"/>
                          <a:cs typeface="Calibri"/>
                        </a:rPr>
                        <a:t>36.800</a:t>
                      </a:r>
                      <a:endParaRPr lang="en-US" sz="1400" dirty="0">
                        <a:latin typeface="Calibri"/>
                        <a:ea typeface="Calibri"/>
                        <a:cs typeface="Times New Roman"/>
                      </a:endParaRPr>
                    </a:p>
                  </a:txBody>
                  <a:tcPr marL="68580" marR="68580" marT="0" marB="0" anchor="b"/>
                </a:tc>
              </a:tr>
            </a:tbl>
          </a:graphicData>
        </a:graphic>
      </p:graphicFrame>
      <p:cxnSp>
        <p:nvCxnSpPr>
          <p:cNvPr id="7" name="Straight Connector 6"/>
          <p:cNvCxnSpPr/>
          <p:nvPr/>
        </p:nvCxnSpPr>
        <p:spPr>
          <a:xfrm rot="5400000">
            <a:off x="3862168" y="3695700"/>
            <a:ext cx="1448594" cy="794"/>
          </a:xfrm>
          <a:prstGeom prst="line">
            <a:avLst/>
          </a:prstGeom>
          <a:ln w="22225" cmpd="sng"/>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21936"/>
          </a:xfrm>
        </p:spPr>
        <p:txBody>
          <a:bodyPr>
            <a:normAutofit/>
          </a:bodyPr>
          <a:lstStyle/>
          <a:p>
            <a:pPr>
              <a:buNone/>
            </a:pPr>
            <a:r>
              <a:rPr lang="en-US" sz="3100" dirty="0" smtClean="0"/>
              <a:t>LANJUTAN </a:t>
            </a:r>
          </a:p>
          <a:p>
            <a:pPr>
              <a:buNone/>
            </a:pPr>
            <a:r>
              <a:rPr lang="id-ID" sz="2400" b="1" dirty="0" smtClean="0"/>
              <a:t>3. Skedul persediaan pada tanggal 31 Maret 2009. </a:t>
            </a:r>
            <a:endParaRPr lang="en-US" sz="2400" dirty="0" smtClean="0"/>
          </a:p>
          <a:p>
            <a:pPr>
              <a:buNone/>
            </a:pPr>
            <a:r>
              <a:rPr lang="id-ID" dirty="0" smtClean="0"/>
              <a:t>Rincian dari Persediaan Barang Dalam Proses hanya terdiri dari Pesanan No 623 yang belum selesai sampai dengan tanggal 31 Maret 2009, yaitu:</a:t>
            </a:r>
            <a:endParaRPr lang="en-US" dirty="0" smtClean="0"/>
          </a:p>
          <a:p>
            <a:pPr>
              <a:buNone/>
            </a:pPr>
            <a:endParaRPr lang="en-US" dirty="0"/>
          </a:p>
        </p:txBody>
      </p:sp>
      <p:sp>
        <p:nvSpPr>
          <p:cNvPr id="9" name="Title 1"/>
          <p:cNvSpPr>
            <a:spLocks noGrp="1"/>
          </p:cNvSpPr>
          <p:nvPr>
            <p:ph type="title"/>
          </p:nvPr>
        </p:nvSpPr>
        <p:spPr>
          <a:xfrm>
            <a:off x="457200" y="609600"/>
            <a:ext cx="8229600" cy="1066800"/>
          </a:xfrm>
        </p:spPr>
        <p:txBody>
          <a:bodyPr>
            <a:normAutofit/>
          </a:bodyPr>
          <a:lstStyle/>
          <a:p>
            <a:pPr algn="ctr"/>
            <a:r>
              <a:rPr lang="en-US" b="1" dirty="0" smtClean="0"/>
              <a:t>Job order costing </a:t>
            </a:r>
            <a:br>
              <a:rPr lang="en-US" b="1" dirty="0" smtClean="0"/>
            </a:br>
            <a:r>
              <a:rPr lang="id-ID" sz="2400" b="1" dirty="0" smtClean="0"/>
              <a:t>Contoh Komprehensif</a:t>
            </a:r>
            <a:endParaRPr lang="en-US" sz="2400" dirty="0"/>
          </a:p>
        </p:txBody>
      </p:sp>
      <p:graphicFrame>
        <p:nvGraphicFramePr>
          <p:cNvPr id="6" name="Table 5"/>
          <p:cNvGraphicFramePr>
            <a:graphicFrameLocks noGrp="1"/>
          </p:cNvGraphicFramePr>
          <p:nvPr/>
        </p:nvGraphicFramePr>
        <p:xfrm>
          <a:off x="1524000" y="4394200"/>
          <a:ext cx="6096000" cy="1854200"/>
        </p:xfrm>
        <a:graphic>
          <a:graphicData uri="http://schemas.openxmlformats.org/drawingml/2006/table">
            <a:tbl>
              <a:tblPr firstRow="1" bandRow="1">
                <a:tableStyleId>{5C22544A-7EE6-4342-B048-85BDC9FD1C3A}</a:tableStyleId>
              </a:tblPr>
              <a:tblGrid>
                <a:gridCol w="3733800"/>
                <a:gridCol w="2362200"/>
              </a:tblGrid>
              <a:tr h="370840">
                <a:tc>
                  <a:txBody>
                    <a:bodyPr/>
                    <a:lstStyle/>
                    <a:p>
                      <a:pPr marL="0" marR="0" algn="ctr">
                        <a:lnSpc>
                          <a:spcPct val="115000"/>
                        </a:lnSpc>
                        <a:spcBef>
                          <a:spcPts val="0"/>
                        </a:spcBef>
                        <a:spcAft>
                          <a:spcPts val="0"/>
                        </a:spcAft>
                      </a:pPr>
                      <a:r>
                        <a:rPr lang="id-ID" sz="2000" b="1" dirty="0">
                          <a:latin typeface="Calibri"/>
                          <a:ea typeface="Calibri"/>
                          <a:cs typeface="Calibri"/>
                        </a:rPr>
                        <a:t>Keterangan</a:t>
                      </a:r>
                      <a:endParaRPr lang="en-US" sz="20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id-ID" sz="2000" b="1" dirty="0" smtClean="0">
                          <a:latin typeface="Calibri"/>
                          <a:ea typeface="Calibri"/>
                          <a:cs typeface="Calibri"/>
                        </a:rPr>
                        <a:t>Pesanan</a:t>
                      </a:r>
                      <a:r>
                        <a:rPr lang="en-US" sz="2000" b="1" dirty="0" smtClean="0">
                          <a:latin typeface="Calibri"/>
                          <a:ea typeface="Calibri"/>
                          <a:cs typeface="Calibri"/>
                        </a:rPr>
                        <a:t> </a:t>
                      </a:r>
                      <a:r>
                        <a:rPr lang="id-ID" sz="2000" b="1" dirty="0" smtClean="0">
                          <a:latin typeface="Calibri"/>
                          <a:ea typeface="Calibri"/>
                          <a:cs typeface="Calibri"/>
                        </a:rPr>
                        <a:t>No</a:t>
                      </a:r>
                      <a:r>
                        <a:rPr lang="id-ID" sz="2000" b="1" dirty="0">
                          <a:latin typeface="Calibri"/>
                          <a:ea typeface="Calibri"/>
                          <a:cs typeface="Calibri"/>
                        </a:rPr>
                        <a:t>. 623</a:t>
                      </a:r>
                      <a:endParaRPr lang="en-US" sz="2000" dirty="0">
                        <a:latin typeface="Calibri"/>
                        <a:ea typeface="Calibri"/>
                        <a:cs typeface="Times New Roman"/>
                      </a:endParaRPr>
                    </a:p>
                  </a:txBody>
                  <a:tcPr marL="68580" marR="68580" marT="0" marB="0" anchor="ctr"/>
                </a:tc>
              </a:tr>
              <a:tr h="370840">
                <a:tc>
                  <a:txBody>
                    <a:bodyPr/>
                    <a:lstStyle/>
                    <a:p>
                      <a:r>
                        <a:rPr lang="en-US" dirty="0" err="1" smtClean="0"/>
                        <a:t>Bahan</a:t>
                      </a:r>
                      <a:r>
                        <a:rPr lang="en-US" dirty="0" smtClean="0"/>
                        <a:t> Baku</a:t>
                      </a:r>
                      <a:endParaRPr lang="en-US" dirty="0"/>
                    </a:p>
                  </a:txBody>
                  <a:tcPr>
                    <a:solidFill>
                      <a:schemeClr val="bg1"/>
                    </a:solidFill>
                  </a:tcPr>
                </a:tc>
                <a:tc>
                  <a:txBody>
                    <a:bodyPr/>
                    <a:lstStyle/>
                    <a:p>
                      <a:pPr algn="r"/>
                      <a:r>
                        <a:rPr lang="en-US" dirty="0" smtClean="0"/>
                        <a:t>7.700</a:t>
                      </a:r>
                      <a:endParaRPr lang="en-US" dirty="0"/>
                    </a:p>
                  </a:txBody>
                  <a:tcPr>
                    <a:solidFill>
                      <a:schemeClr val="bg1"/>
                    </a:solidFill>
                  </a:tcPr>
                </a:tc>
              </a:tr>
              <a:tr h="370840">
                <a:tc>
                  <a:txBody>
                    <a:bodyPr/>
                    <a:lstStyle/>
                    <a:p>
                      <a:r>
                        <a:rPr lang="en-US" dirty="0" err="1" smtClean="0"/>
                        <a:t>Tenaga</a:t>
                      </a:r>
                      <a:r>
                        <a:rPr lang="en-US" dirty="0" smtClean="0"/>
                        <a:t> </a:t>
                      </a:r>
                      <a:r>
                        <a:rPr lang="en-US" dirty="0" err="1" smtClean="0"/>
                        <a:t>Kerja</a:t>
                      </a:r>
                      <a:r>
                        <a:rPr lang="en-US" baseline="0" dirty="0" smtClean="0"/>
                        <a:t> </a:t>
                      </a:r>
                      <a:r>
                        <a:rPr lang="en-US" baseline="0" dirty="0" err="1" smtClean="0"/>
                        <a:t>Langsung</a:t>
                      </a:r>
                      <a:endParaRPr lang="en-US" dirty="0"/>
                    </a:p>
                  </a:txBody>
                  <a:tcPr>
                    <a:solidFill>
                      <a:schemeClr val="bg1"/>
                    </a:solidFill>
                  </a:tcPr>
                </a:tc>
                <a:tc>
                  <a:txBody>
                    <a:bodyPr/>
                    <a:lstStyle/>
                    <a:p>
                      <a:pPr algn="r"/>
                      <a:r>
                        <a:rPr lang="en-US" dirty="0" smtClean="0"/>
                        <a:t>7.580</a:t>
                      </a:r>
                      <a:endParaRPr lang="en-US" dirty="0"/>
                    </a:p>
                  </a:txBody>
                  <a:tcPr>
                    <a:solidFill>
                      <a:schemeClr val="bg1"/>
                    </a:solidFill>
                  </a:tcPr>
                </a:tc>
              </a:tr>
              <a:tr h="370840">
                <a:tc>
                  <a:txBody>
                    <a:bodyPr/>
                    <a:lstStyle/>
                    <a:p>
                      <a:r>
                        <a:rPr lang="en-US" dirty="0" smtClean="0"/>
                        <a:t>Overhead </a:t>
                      </a:r>
                      <a:r>
                        <a:rPr lang="en-US" dirty="0" err="1" smtClean="0"/>
                        <a:t>Pabrik</a:t>
                      </a:r>
                      <a:r>
                        <a:rPr lang="en-US" dirty="0" smtClean="0"/>
                        <a:t> </a:t>
                      </a:r>
                      <a:r>
                        <a:rPr lang="en-US" dirty="0" err="1" smtClean="0"/>
                        <a:t>Dibebankan</a:t>
                      </a:r>
                      <a:endParaRPr lang="en-US" dirty="0"/>
                    </a:p>
                  </a:txBody>
                  <a:tcPr>
                    <a:solidFill>
                      <a:schemeClr val="bg1"/>
                    </a:solidFill>
                  </a:tcPr>
                </a:tc>
                <a:tc>
                  <a:txBody>
                    <a:bodyPr/>
                    <a:lstStyle/>
                    <a:p>
                      <a:pPr algn="r"/>
                      <a:r>
                        <a:rPr lang="en-US" dirty="0" smtClean="0"/>
                        <a:t>6.064</a:t>
                      </a:r>
                      <a:endParaRPr lang="en-US" dirty="0"/>
                    </a:p>
                  </a:txBody>
                  <a:tcPr>
                    <a:solidFill>
                      <a:schemeClr val="bg1"/>
                    </a:solidFill>
                  </a:tcPr>
                </a:tc>
              </a:tr>
              <a:tr h="370840">
                <a:tc>
                  <a:txBody>
                    <a:bodyPr/>
                    <a:lstStyle/>
                    <a:p>
                      <a:pPr algn="r">
                        <a:lnSpc>
                          <a:spcPct val="115000"/>
                        </a:lnSpc>
                        <a:spcAft>
                          <a:spcPts val="0"/>
                        </a:spcAft>
                      </a:pPr>
                      <a:r>
                        <a:rPr lang="id-ID" sz="2000" b="1" dirty="0">
                          <a:latin typeface="Calibri"/>
                          <a:ea typeface="Times New Roman"/>
                          <a:cs typeface="Calibri"/>
                        </a:rPr>
                        <a:t>Total biaya</a:t>
                      </a:r>
                      <a:endParaRPr lang="en-US" sz="2000" dirty="0">
                        <a:latin typeface="Calibri"/>
                        <a:ea typeface="Times New Roman"/>
                        <a:cs typeface="Times New Roman"/>
                      </a:endParaRPr>
                    </a:p>
                  </a:txBody>
                  <a:tcPr marL="68580" marR="68580" marT="0" marB="0" anchor="ctr"/>
                </a:tc>
                <a:tc>
                  <a:txBody>
                    <a:bodyPr/>
                    <a:lstStyle/>
                    <a:p>
                      <a:pPr marL="0" marR="0" algn="r">
                        <a:lnSpc>
                          <a:spcPct val="115000"/>
                        </a:lnSpc>
                        <a:spcBef>
                          <a:spcPts val="0"/>
                        </a:spcBef>
                        <a:spcAft>
                          <a:spcPts val="0"/>
                        </a:spcAft>
                      </a:pPr>
                      <a:r>
                        <a:rPr lang="id-ID" sz="2000" b="1" dirty="0">
                          <a:latin typeface="Calibri"/>
                          <a:ea typeface="Calibri"/>
                          <a:cs typeface="Calibri"/>
                        </a:rPr>
                        <a:t>21.344</a:t>
                      </a:r>
                      <a:endParaRPr lang="en-US" sz="2000" dirty="0">
                        <a:latin typeface="Calibri"/>
                        <a:ea typeface="Calibri"/>
                        <a:cs typeface="Times New Roman"/>
                      </a:endParaRPr>
                    </a:p>
                  </a:txBody>
                  <a:tcPr marL="68580" marR="68580" marT="0" marB="0" anchor="ct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74336"/>
          </a:xfrm>
        </p:spPr>
        <p:txBody>
          <a:bodyPr>
            <a:normAutofit fontScale="85000" lnSpcReduction="20000"/>
          </a:bodyPr>
          <a:lstStyle/>
          <a:p>
            <a:pPr>
              <a:buNone/>
            </a:pPr>
            <a:r>
              <a:rPr lang="en-US" sz="2400" b="1" dirty="0" err="1" smtClean="0"/>
              <a:t>Langkah</a:t>
            </a:r>
            <a:r>
              <a:rPr lang="en-US" sz="2400" b="1" dirty="0" smtClean="0"/>
              <a:t> – </a:t>
            </a:r>
            <a:r>
              <a:rPr lang="en-US" sz="2400" b="1" dirty="0" err="1" smtClean="0"/>
              <a:t>langkah</a:t>
            </a:r>
            <a:r>
              <a:rPr lang="en-US" sz="2400" b="1" dirty="0" smtClean="0"/>
              <a:t> </a:t>
            </a:r>
            <a:r>
              <a:rPr lang="en-US" sz="2400" b="1" dirty="0" err="1" smtClean="0"/>
              <a:t>dalam</a:t>
            </a:r>
            <a:r>
              <a:rPr lang="en-US" sz="2400" b="1" dirty="0" smtClean="0"/>
              <a:t> </a:t>
            </a:r>
            <a:r>
              <a:rPr lang="en-US" sz="2400" b="1" dirty="0" err="1" smtClean="0"/>
              <a:t>perhitungan</a:t>
            </a:r>
            <a:r>
              <a:rPr lang="en-US" sz="2400" b="1" dirty="0" smtClean="0"/>
              <a:t> </a:t>
            </a:r>
            <a:r>
              <a:rPr lang="en-US" sz="2400" b="1" i="1" dirty="0" smtClean="0"/>
              <a:t>job order costing </a:t>
            </a:r>
            <a:r>
              <a:rPr lang="en-US" sz="2400" b="1" dirty="0" err="1" smtClean="0"/>
              <a:t>yaitu</a:t>
            </a:r>
            <a:r>
              <a:rPr lang="en-US" sz="2400" b="1" dirty="0" smtClean="0"/>
              <a:t> :</a:t>
            </a:r>
            <a:r>
              <a:rPr lang="en-US" sz="2400" b="1" i="1" dirty="0" smtClean="0"/>
              <a:t> (</a:t>
            </a:r>
            <a:r>
              <a:rPr lang="en-US" sz="2400" b="1" i="1" dirty="0" err="1" smtClean="0"/>
              <a:t>sambungan</a:t>
            </a:r>
            <a:r>
              <a:rPr lang="en-US" sz="2400" b="1" i="1" dirty="0" smtClean="0"/>
              <a:t> slide </a:t>
            </a:r>
            <a:r>
              <a:rPr lang="en-US" sz="2400" b="1" i="1" dirty="0" err="1" smtClean="0"/>
              <a:t>sebelumnya</a:t>
            </a:r>
            <a:r>
              <a:rPr lang="en-US" sz="2400" b="1" i="1" dirty="0" smtClean="0"/>
              <a:t>)</a:t>
            </a:r>
          </a:p>
          <a:p>
            <a:pPr>
              <a:buNone/>
            </a:pPr>
            <a:r>
              <a:rPr lang="en-US" i="1" dirty="0" smtClean="0">
                <a:solidFill>
                  <a:schemeClr val="accent4">
                    <a:lumMod val="60000"/>
                    <a:lumOff val="40000"/>
                  </a:schemeClr>
                </a:solidFill>
              </a:rPr>
              <a:t>6.</a:t>
            </a:r>
            <a:r>
              <a:rPr lang="en-US" dirty="0" smtClean="0"/>
              <a:t>Hitung </a:t>
            </a:r>
            <a:r>
              <a:rPr lang="en-US" dirty="0" err="1" smtClean="0"/>
              <a:t>biaya</a:t>
            </a:r>
            <a:r>
              <a:rPr lang="en-US" dirty="0" smtClean="0"/>
              <a:t> </a:t>
            </a:r>
            <a:r>
              <a:rPr lang="en-US" dirty="0" err="1" smtClean="0"/>
              <a:t>tidak</a:t>
            </a:r>
            <a:r>
              <a:rPr lang="en-US" dirty="0" smtClean="0"/>
              <a:t> </a:t>
            </a:r>
            <a:r>
              <a:rPr lang="en-US" dirty="0" err="1" smtClean="0"/>
              <a:t>langsung</a:t>
            </a:r>
            <a:r>
              <a:rPr lang="en-US" dirty="0" smtClean="0"/>
              <a:t> yang </a:t>
            </a:r>
            <a:r>
              <a:rPr lang="en-US" dirty="0" err="1" smtClean="0"/>
              <a:t>dialokasikan</a:t>
            </a:r>
            <a:r>
              <a:rPr lang="en-US" dirty="0" smtClean="0"/>
              <a:t> </a:t>
            </a:r>
            <a:r>
              <a:rPr lang="en-US" dirty="0" err="1" smtClean="0"/>
              <a:t>ke</a:t>
            </a:r>
            <a:r>
              <a:rPr lang="en-US" dirty="0" smtClean="0"/>
              <a:t> </a:t>
            </a:r>
            <a:r>
              <a:rPr lang="en-US" dirty="0" err="1" smtClean="0"/>
              <a:t>pekerjaan</a:t>
            </a:r>
            <a:endParaRPr lang="en-US" dirty="0" smtClean="0"/>
          </a:p>
          <a:p>
            <a:pPr>
              <a:buNone/>
            </a:pPr>
            <a:r>
              <a:rPr lang="en-US" dirty="0" smtClean="0">
                <a:solidFill>
                  <a:schemeClr val="accent4">
                    <a:lumMod val="60000"/>
                    <a:lumOff val="40000"/>
                  </a:schemeClr>
                </a:solidFill>
              </a:rPr>
              <a:t>7.</a:t>
            </a:r>
            <a:r>
              <a:rPr lang="en-US" dirty="0" smtClean="0"/>
              <a:t>Hitung </a:t>
            </a:r>
            <a:r>
              <a:rPr lang="en-US" dirty="0" err="1" smtClean="0"/>
              <a:t>biaya</a:t>
            </a:r>
            <a:r>
              <a:rPr lang="en-US" dirty="0" smtClean="0"/>
              <a:t> total </a:t>
            </a:r>
            <a:r>
              <a:rPr lang="en-US" dirty="0" err="1" smtClean="0"/>
              <a:t>pekerjaan</a:t>
            </a:r>
            <a:r>
              <a:rPr lang="en-US" dirty="0" smtClean="0"/>
              <a:t> </a:t>
            </a:r>
            <a:r>
              <a:rPr lang="en-US" dirty="0" err="1" smtClean="0"/>
              <a:t>dengan</a:t>
            </a:r>
            <a:r>
              <a:rPr lang="en-US" dirty="0" smtClean="0"/>
              <a:t> </a:t>
            </a:r>
            <a:r>
              <a:rPr lang="en-US" dirty="0" err="1" smtClean="0"/>
              <a:t>menambahkan</a:t>
            </a:r>
            <a:r>
              <a:rPr lang="en-US" dirty="0" smtClean="0"/>
              <a:t> </a:t>
            </a:r>
            <a:r>
              <a:rPr lang="en-US" dirty="0" err="1" smtClean="0"/>
              <a:t>seluruh</a:t>
            </a:r>
            <a:r>
              <a:rPr lang="en-US" dirty="0" smtClean="0"/>
              <a:t> </a:t>
            </a:r>
            <a:r>
              <a:rPr lang="en-US" dirty="0" err="1" smtClean="0"/>
              <a:t>biaya</a:t>
            </a:r>
            <a:r>
              <a:rPr lang="en-US" dirty="0" smtClean="0"/>
              <a:t> </a:t>
            </a:r>
            <a:r>
              <a:rPr lang="en-US" dirty="0" err="1" smtClean="0"/>
              <a:t>langsung</a:t>
            </a:r>
            <a:r>
              <a:rPr lang="en-US" dirty="0" smtClean="0"/>
              <a:t> </a:t>
            </a:r>
            <a:r>
              <a:rPr lang="en-US" dirty="0" err="1" smtClean="0"/>
              <a:t>dan</a:t>
            </a:r>
            <a:r>
              <a:rPr lang="en-US" dirty="0" smtClean="0"/>
              <a:t> </a:t>
            </a:r>
            <a:r>
              <a:rPr lang="en-US" dirty="0" err="1" smtClean="0"/>
              <a:t>tidak</a:t>
            </a:r>
            <a:r>
              <a:rPr lang="en-US" dirty="0" smtClean="0"/>
              <a:t> </a:t>
            </a:r>
            <a:r>
              <a:rPr lang="en-US" dirty="0" err="1" smtClean="0"/>
              <a:t>langsung</a:t>
            </a:r>
            <a:r>
              <a:rPr lang="en-US" dirty="0" smtClean="0"/>
              <a:t> yang </a:t>
            </a:r>
            <a:r>
              <a:rPr lang="en-US" dirty="0" err="1" smtClean="0"/>
              <a:t>dibebankan</a:t>
            </a:r>
            <a:r>
              <a:rPr lang="en-US" dirty="0" smtClean="0"/>
              <a:t> </a:t>
            </a:r>
            <a:r>
              <a:rPr lang="en-US" dirty="0" err="1" smtClean="0"/>
              <a:t>kepekerjaan</a:t>
            </a:r>
            <a:r>
              <a:rPr lang="en-US" dirty="0" smtClean="0"/>
              <a:t>.</a:t>
            </a:r>
          </a:p>
          <a:p>
            <a:pPr>
              <a:buNone/>
            </a:pPr>
            <a:r>
              <a:rPr lang="en-US" sz="2400" b="1" dirty="0" smtClean="0"/>
              <a:t>C</a:t>
            </a:r>
            <a:r>
              <a:rPr lang="id-ID" sz="2400" b="1" dirty="0" smtClean="0"/>
              <a:t>iri-ciri perusahaan yang mengakumulasi biaya berdasarkan </a:t>
            </a:r>
            <a:r>
              <a:rPr lang="en-US" sz="2400" b="1" dirty="0" smtClean="0"/>
              <a:t>Job order costing</a:t>
            </a:r>
            <a:r>
              <a:rPr lang="id-ID" sz="2400" b="1" dirty="0" smtClean="0"/>
              <a:t> sebagai berikut:</a:t>
            </a:r>
            <a:endParaRPr lang="en-US" sz="2400" b="1" dirty="0" smtClean="0"/>
          </a:p>
          <a:p>
            <a:pPr marL="624078" indent="-514350">
              <a:buAutoNum type="arabicPeriod"/>
            </a:pPr>
            <a:r>
              <a:rPr lang="id-ID" dirty="0" smtClean="0"/>
              <a:t>Proses pembuatan produk terjadi secara terputus-putus. </a:t>
            </a:r>
            <a:endParaRPr lang="en-US" dirty="0" smtClean="0"/>
          </a:p>
          <a:p>
            <a:pPr marL="624078" indent="-514350">
              <a:buAutoNum type="arabicPeriod"/>
            </a:pPr>
            <a:r>
              <a:rPr lang="id-ID" dirty="0" smtClean="0"/>
              <a:t>Produk yang dihasilkan sesuai dengan spesifikasi yang ditentukan oleh pelanggan</a:t>
            </a:r>
            <a:endParaRPr lang="en-US" dirty="0" smtClean="0"/>
          </a:p>
          <a:p>
            <a:pPr marL="624078" indent="-514350">
              <a:buAutoNum type="arabicPeriod"/>
            </a:pPr>
            <a:r>
              <a:rPr lang="id-ID" dirty="0" smtClean="0"/>
              <a:t>Produksi ditujukan untuk memenuhi pesanan pelanggan</a:t>
            </a:r>
            <a:endParaRPr lang="en-US" dirty="0" smtClean="0"/>
          </a:p>
          <a:p>
            <a:pPr>
              <a:buNone/>
            </a:pPr>
            <a:endParaRPr lang="en-US" i="1" dirty="0" smtClean="0"/>
          </a:p>
          <a:p>
            <a:endParaRPr lang="en-US" i="1" dirty="0" smtClean="0"/>
          </a:p>
          <a:p>
            <a:endParaRPr lang="en-US" i="1" dirty="0" smtClean="0"/>
          </a:p>
          <a:p>
            <a:endParaRPr lang="en-US" i="1" dirty="0" smtClean="0"/>
          </a:p>
          <a:p>
            <a:endParaRPr lang="en-US" dirty="0"/>
          </a:p>
        </p:txBody>
      </p:sp>
      <p:sp>
        <p:nvSpPr>
          <p:cNvPr id="4" name="Title 1"/>
          <p:cNvSpPr>
            <a:spLocks noGrp="1"/>
          </p:cNvSpPr>
          <p:nvPr>
            <p:ph type="title"/>
          </p:nvPr>
        </p:nvSpPr>
        <p:spPr>
          <a:xfrm>
            <a:off x="457200" y="457200"/>
            <a:ext cx="8229600" cy="1066800"/>
          </a:xfrm>
        </p:spPr>
        <p:txBody>
          <a:bodyPr>
            <a:normAutofit fontScale="90000"/>
          </a:bodyPr>
          <a:lstStyle/>
          <a:p>
            <a:pPr algn="ctr"/>
            <a:r>
              <a:rPr lang="en-US" b="1" dirty="0" smtClean="0"/>
              <a:t>Job order costing </a:t>
            </a:r>
            <a:br>
              <a:rPr lang="en-US" b="1" dirty="0" smtClean="0"/>
            </a:br>
            <a:r>
              <a:rPr lang="en-US" sz="2700" b="1" dirty="0" smtClean="0"/>
              <a:t>(</a:t>
            </a:r>
            <a:r>
              <a:rPr lang="id-ID" sz="2700" b="1" dirty="0" smtClean="0"/>
              <a:t>Sistem Perhitungan Biaya Berdasarkan Pesanan</a:t>
            </a:r>
            <a:r>
              <a:rPr lang="en-US" sz="2700" b="1" dirty="0" smtClean="0"/>
              <a:t>)</a:t>
            </a:r>
            <a:endParaRPr lang="en-US" sz="27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898136"/>
          </a:xfrm>
        </p:spPr>
        <p:txBody>
          <a:bodyPr>
            <a:normAutofit fontScale="77500" lnSpcReduction="20000"/>
          </a:bodyPr>
          <a:lstStyle/>
          <a:p>
            <a:pPr>
              <a:buNone/>
            </a:pPr>
            <a:r>
              <a:rPr lang="en-US" dirty="0" smtClean="0"/>
              <a:t>C</a:t>
            </a:r>
            <a:r>
              <a:rPr lang="id-ID" dirty="0" smtClean="0"/>
              <a:t>iri-ciri </a:t>
            </a:r>
            <a:r>
              <a:rPr lang="en-US" b="1" dirty="0" smtClean="0"/>
              <a:t>Job order costing </a:t>
            </a:r>
            <a:r>
              <a:rPr lang="id-ID" dirty="0" smtClean="0"/>
              <a:t>sebagai berikut:</a:t>
            </a:r>
            <a:endParaRPr lang="en-US" dirty="0" smtClean="0"/>
          </a:p>
          <a:p>
            <a:pPr>
              <a:buNone/>
            </a:pPr>
            <a:r>
              <a:rPr lang="id-ID" dirty="0" smtClean="0"/>
              <a:t>a)</a:t>
            </a:r>
            <a:r>
              <a:rPr lang="en-US" dirty="0" smtClean="0"/>
              <a:t> </a:t>
            </a:r>
            <a:r>
              <a:rPr lang="en-US" dirty="0" err="1" smtClean="0"/>
              <a:t>Untuk</a:t>
            </a:r>
            <a:r>
              <a:rPr lang="en-US" dirty="0" smtClean="0"/>
              <a:t>  </a:t>
            </a:r>
            <a:r>
              <a:rPr lang="en-US" dirty="0" err="1" smtClean="0"/>
              <a:t>tiap</a:t>
            </a:r>
            <a:r>
              <a:rPr lang="en-US" dirty="0" smtClean="0"/>
              <a:t>  </a:t>
            </a:r>
            <a:r>
              <a:rPr lang="id-ID" dirty="0" smtClean="0"/>
              <a:t>pesanan dari pelanggan </a:t>
            </a:r>
            <a:r>
              <a:rPr lang="en-US" dirty="0" err="1" smtClean="0"/>
              <a:t>disediakan</a:t>
            </a:r>
            <a:r>
              <a:rPr lang="en-US" dirty="0" smtClean="0"/>
              <a:t> </a:t>
            </a:r>
            <a:r>
              <a:rPr lang="en-US" b="1" i="1" dirty="0" err="1" smtClean="0"/>
              <a:t>Kartu</a:t>
            </a:r>
            <a:r>
              <a:rPr lang="en-US" b="1" i="1" dirty="0" smtClean="0"/>
              <a:t> </a:t>
            </a:r>
            <a:r>
              <a:rPr lang="id-ID" b="1" i="1" dirty="0" smtClean="0"/>
              <a:t>Biaya Pesanan </a:t>
            </a:r>
            <a:r>
              <a:rPr lang="id-ID" dirty="0" smtClean="0"/>
              <a:t>(</a:t>
            </a:r>
            <a:r>
              <a:rPr lang="id-ID" i="1" dirty="0" smtClean="0"/>
              <a:t>job cost sheet</a:t>
            </a:r>
            <a:r>
              <a:rPr lang="id-ID" dirty="0" smtClean="0"/>
              <a:t>)</a:t>
            </a:r>
            <a:endParaRPr lang="en-US" dirty="0" smtClean="0"/>
          </a:p>
          <a:p>
            <a:pPr>
              <a:buNone/>
            </a:pPr>
            <a:r>
              <a:rPr lang="id-ID" dirty="0" smtClean="0"/>
              <a:t>b)</a:t>
            </a:r>
            <a:r>
              <a:rPr lang="en-US" dirty="0" err="1" smtClean="0"/>
              <a:t>Kartu</a:t>
            </a:r>
            <a:r>
              <a:rPr lang="en-US" dirty="0" smtClean="0"/>
              <a:t> </a:t>
            </a:r>
            <a:r>
              <a:rPr lang="id-ID" dirty="0" smtClean="0"/>
              <a:t>biaya pesanan tersebut </a:t>
            </a:r>
            <a:r>
              <a:rPr lang="en-US" dirty="0" err="1" smtClean="0"/>
              <a:t>berfungsi</a:t>
            </a:r>
            <a:r>
              <a:rPr lang="en-US" dirty="0" smtClean="0"/>
              <a:t> </a:t>
            </a:r>
            <a:r>
              <a:rPr lang="en-US" dirty="0" err="1" smtClean="0"/>
              <a:t>sebagai</a:t>
            </a:r>
            <a:r>
              <a:rPr lang="en-US" dirty="0" smtClean="0"/>
              <a:t> </a:t>
            </a:r>
            <a:r>
              <a:rPr lang="en-US" dirty="0" err="1" smtClean="0"/>
              <a:t>buku</a:t>
            </a:r>
            <a:r>
              <a:rPr lang="en-US" dirty="0" smtClean="0"/>
              <a:t> </a:t>
            </a:r>
            <a:r>
              <a:rPr lang="en-US" dirty="0" err="1" smtClean="0"/>
              <a:t>besar</a:t>
            </a:r>
            <a:r>
              <a:rPr lang="en-US" dirty="0" smtClean="0"/>
              <a:t> </a:t>
            </a:r>
            <a:r>
              <a:rPr lang="en-US" dirty="0" err="1" smtClean="0"/>
              <a:t>pembantu</a:t>
            </a:r>
            <a:r>
              <a:rPr lang="en-US" dirty="0" smtClean="0"/>
              <a:t> </a:t>
            </a:r>
            <a:r>
              <a:rPr lang="id-ID" dirty="0" smtClean="0"/>
              <a:t>persediaan </a:t>
            </a:r>
            <a:r>
              <a:rPr lang="en-US" dirty="0" err="1" smtClean="0"/>
              <a:t>barang</a:t>
            </a:r>
            <a:r>
              <a:rPr lang="en-US" dirty="0" smtClean="0"/>
              <a:t> </a:t>
            </a:r>
            <a:r>
              <a:rPr lang="en-US" dirty="0" err="1" smtClean="0"/>
              <a:t>dalam</a:t>
            </a:r>
            <a:r>
              <a:rPr lang="en-US" dirty="0" smtClean="0"/>
              <a:t> </a:t>
            </a:r>
            <a:r>
              <a:rPr lang="en-US" dirty="0" err="1" smtClean="0"/>
              <a:t>proses</a:t>
            </a:r>
            <a:r>
              <a:rPr lang="id-ID" dirty="0" smtClean="0"/>
              <a:t> yang diisi berdasarkan bukti permintaan bahan baku , kartu jam kerja langsung, dan tarif overhead pabrik.</a:t>
            </a:r>
            <a:endParaRPr lang="en-US" dirty="0" smtClean="0"/>
          </a:p>
          <a:p>
            <a:pPr>
              <a:buNone/>
            </a:pPr>
            <a:r>
              <a:rPr lang="id-ID" dirty="0" smtClean="0"/>
              <a:t>c)</a:t>
            </a:r>
            <a:r>
              <a:rPr lang="en-US" dirty="0" err="1" smtClean="0"/>
              <a:t>Pengakunan</a:t>
            </a:r>
            <a:r>
              <a:rPr lang="en-US" dirty="0" smtClean="0"/>
              <a:t> </a:t>
            </a:r>
            <a:r>
              <a:rPr lang="en-US" dirty="0" err="1" smtClean="0"/>
              <a:t>ke</a:t>
            </a:r>
            <a:r>
              <a:rPr lang="en-US" dirty="0" smtClean="0"/>
              <a:t> </a:t>
            </a:r>
            <a:r>
              <a:rPr lang="en-US" dirty="0" err="1" smtClean="0"/>
              <a:t>buku</a:t>
            </a:r>
            <a:r>
              <a:rPr lang="en-US" dirty="0" smtClean="0"/>
              <a:t> </a:t>
            </a:r>
            <a:r>
              <a:rPr lang="en-US" dirty="0" err="1" smtClean="0"/>
              <a:t>besar</a:t>
            </a:r>
            <a:r>
              <a:rPr lang="en-US" dirty="0" smtClean="0"/>
              <a:t> </a:t>
            </a:r>
            <a:r>
              <a:rPr lang="en-US" dirty="0" err="1" smtClean="0"/>
              <a:t>dapat</a:t>
            </a:r>
            <a:r>
              <a:rPr lang="en-US" dirty="0" smtClean="0"/>
              <a:t> </a:t>
            </a:r>
            <a:r>
              <a:rPr lang="en-US" dirty="0" err="1" smtClean="0"/>
              <a:t>dilakukan</a:t>
            </a:r>
            <a:r>
              <a:rPr lang="en-US" dirty="0" smtClean="0"/>
              <a:t> </a:t>
            </a:r>
            <a:r>
              <a:rPr lang="en-US" dirty="0" err="1" smtClean="0"/>
              <a:t>dengan</a:t>
            </a:r>
            <a:r>
              <a:rPr lang="en-US" dirty="0" smtClean="0"/>
              <a:t> </a:t>
            </a:r>
            <a:r>
              <a:rPr lang="en-US" dirty="0" err="1" smtClean="0"/>
              <a:t>rekapitulasi</a:t>
            </a:r>
            <a:r>
              <a:rPr lang="id-ID" dirty="0" smtClean="0"/>
              <a:t> dari kartu biaya pesanan. </a:t>
            </a:r>
            <a:endParaRPr lang="en-US" dirty="0" smtClean="0"/>
          </a:p>
          <a:p>
            <a:pPr>
              <a:buNone/>
            </a:pPr>
            <a:r>
              <a:rPr lang="id-ID" dirty="0" smtClean="0"/>
              <a:t>d)Biaya produksi per unit dihitung pada saat pesanan selesai diproduksi dengan cara membagi jumlah biaya produksi yang dikeluarkan untuk pesanan tertentu dengan jumlah unit produk yang dihasilkan untuk pesanan yang bersangkutan. </a:t>
            </a:r>
            <a:endParaRPr lang="en-US" dirty="0" smtClean="0"/>
          </a:p>
          <a:p>
            <a:pPr>
              <a:buNone/>
            </a:pPr>
            <a:r>
              <a:rPr lang="id-ID" dirty="0" smtClean="0"/>
              <a:t>e)</a:t>
            </a:r>
            <a:r>
              <a:rPr lang="en-US" b="1" dirty="0" err="1" smtClean="0"/>
              <a:t>Kartu</a:t>
            </a:r>
            <a:r>
              <a:rPr lang="en-US" b="1" dirty="0" smtClean="0"/>
              <a:t> </a:t>
            </a:r>
            <a:r>
              <a:rPr lang="id-ID" b="1" dirty="0" smtClean="0"/>
              <a:t>biaya pesanan</a:t>
            </a:r>
            <a:r>
              <a:rPr lang="id-ID" dirty="0" smtClean="0"/>
              <a:t> </a:t>
            </a:r>
            <a:r>
              <a:rPr lang="en-US" dirty="0" err="1" smtClean="0"/>
              <a:t>mengalami</a:t>
            </a:r>
            <a:r>
              <a:rPr lang="en-US" dirty="0" smtClean="0"/>
              <a:t> </a:t>
            </a:r>
            <a:r>
              <a:rPr lang="en-US" dirty="0" err="1" smtClean="0"/>
              <a:t>tiga</a:t>
            </a:r>
            <a:r>
              <a:rPr lang="en-US" dirty="0" smtClean="0"/>
              <a:t> status </a:t>
            </a:r>
            <a:r>
              <a:rPr lang="en-US" dirty="0" err="1" smtClean="0"/>
              <a:t>yaitu</a:t>
            </a:r>
            <a:r>
              <a:rPr lang="en-US" dirty="0" smtClean="0"/>
              <a:t>  </a:t>
            </a:r>
            <a:r>
              <a:rPr lang="en-US" dirty="0" err="1" smtClean="0"/>
              <a:t>sebagai</a:t>
            </a:r>
            <a:r>
              <a:rPr lang="en-US" dirty="0" smtClean="0"/>
              <a:t>  </a:t>
            </a:r>
            <a:r>
              <a:rPr lang="en-US" dirty="0" err="1" smtClean="0"/>
              <a:t>berkas</a:t>
            </a:r>
            <a:r>
              <a:rPr lang="en-US" dirty="0" smtClean="0"/>
              <a:t> </a:t>
            </a:r>
            <a:r>
              <a:rPr lang="en-US" dirty="0" err="1" smtClean="0"/>
              <a:t>barang</a:t>
            </a:r>
            <a:r>
              <a:rPr lang="en-US" dirty="0" smtClean="0"/>
              <a:t> </a:t>
            </a:r>
            <a:r>
              <a:rPr lang="en-US" dirty="0" err="1" smtClean="0"/>
              <a:t>dalam</a:t>
            </a:r>
            <a:r>
              <a:rPr lang="en-US" dirty="0" smtClean="0"/>
              <a:t> </a:t>
            </a:r>
            <a:r>
              <a:rPr lang="en-US" dirty="0" err="1" smtClean="0"/>
              <a:t>proses</a:t>
            </a:r>
            <a:r>
              <a:rPr lang="en-US" dirty="0" smtClean="0"/>
              <a:t>, </a:t>
            </a:r>
            <a:r>
              <a:rPr lang="en-US" dirty="0" err="1" smtClean="0"/>
              <a:t>barang</a:t>
            </a:r>
            <a:r>
              <a:rPr lang="en-US" dirty="0" smtClean="0"/>
              <a:t> </a:t>
            </a:r>
            <a:r>
              <a:rPr lang="en-US" dirty="0" err="1" smtClean="0"/>
              <a:t>jadi</a:t>
            </a:r>
            <a:r>
              <a:rPr lang="en-US" dirty="0" smtClean="0"/>
              <a:t>, </a:t>
            </a:r>
            <a:r>
              <a:rPr lang="en-US" dirty="0" err="1" smtClean="0"/>
              <a:t>dan</a:t>
            </a:r>
            <a:r>
              <a:rPr lang="en-US" dirty="0" smtClean="0"/>
              <a:t> </a:t>
            </a:r>
            <a:r>
              <a:rPr lang="en-US" dirty="0" err="1" smtClean="0"/>
              <a:t>barang</a:t>
            </a:r>
            <a:r>
              <a:rPr lang="en-US" dirty="0" smtClean="0"/>
              <a:t> </a:t>
            </a:r>
            <a:r>
              <a:rPr lang="en-US" dirty="0" err="1" smtClean="0"/>
              <a:t>terjual</a:t>
            </a:r>
            <a:r>
              <a:rPr lang="en-US" dirty="0" smtClean="0"/>
              <a:t>.</a:t>
            </a:r>
          </a:p>
          <a:p>
            <a:endParaRPr lang="en-US" dirty="0"/>
          </a:p>
        </p:txBody>
      </p:sp>
      <p:sp>
        <p:nvSpPr>
          <p:cNvPr id="4" name="Title 1"/>
          <p:cNvSpPr>
            <a:spLocks noGrp="1"/>
          </p:cNvSpPr>
          <p:nvPr>
            <p:ph type="title"/>
          </p:nvPr>
        </p:nvSpPr>
        <p:spPr>
          <a:xfrm>
            <a:off x="533400" y="609600"/>
            <a:ext cx="8229600" cy="1066800"/>
          </a:xfrm>
        </p:spPr>
        <p:txBody>
          <a:bodyPr>
            <a:normAutofit fontScale="90000"/>
          </a:bodyPr>
          <a:lstStyle/>
          <a:p>
            <a:pPr algn="ctr"/>
            <a:r>
              <a:rPr lang="en-US" b="1" dirty="0" smtClean="0"/>
              <a:t>Job order costing </a:t>
            </a:r>
            <a:br>
              <a:rPr lang="en-US" b="1" dirty="0" smtClean="0"/>
            </a:br>
            <a:r>
              <a:rPr lang="en-US" sz="2700" b="1" dirty="0" smtClean="0"/>
              <a:t>(</a:t>
            </a:r>
            <a:r>
              <a:rPr lang="id-ID" sz="2700" b="1" dirty="0" smtClean="0"/>
              <a:t>Sistem Perhitungan Biaya Berdasarkan Pesanan</a:t>
            </a:r>
            <a:r>
              <a:rPr lang="en-US" sz="2700" b="1" dirty="0" smtClean="0"/>
              <a:t>)</a:t>
            </a:r>
            <a:endParaRPr lang="en-US" sz="27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898136"/>
          </a:xfrm>
        </p:spPr>
        <p:txBody>
          <a:bodyPr>
            <a:normAutofit fontScale="85000" lnSpcReduction="20000"/>
          </a:bodyPr>
          <a:lstStyle/>
          <a:p>
            <a:pPr>
              <a:buNone/>
            </a:pPr>
            <a:r>
              <a:rPr lang="en-US" b="1" dirty="0" err="1" smtClean="0"/>
              <a:t>Manfaat</a:t>
            </a:r>
            <a:r>
              <a:rPr lang="en-US" b="1" dirty="0" smtClean="0"/>
              <a:t> </a:t>
            </a:r>
            <a:r>
              <a:rPr lang="id-ID" b="1" dirty="0" smtClean="0"/>
              <a:t>perhitungan biaya berdasarkan </a:t>
            </a:r>
            <a:r>
              <a:rPr lang="en-US" b="1" dirty="0" smtClean="0"/>
              <a:t>Job order costing </a:t>
            </a:r>
            <a:r>
              <a:rPr lang="id-ID" dirty="0" smtClean="0"/>
              <a:t>:</a:t>
            </a:r>
            <a:endParaRPr lang="en-US" dirty="0" smtClean="0"/>
          </a:p>
          <a:p>
            <a:pPr>
              <a:buNone/>
            </a:pPr>
            <a:r>
              <a:rPr lang="id-ID" dirty="0" smtClean="0"/>
              <a:t>1)M</a:t>
            </a:r>
            <a:r>
              <a:rPr lang="en-US" dirty="0" err="1" smtClean="0"/>
              <a:t>enetap</a:t>
            </a:r>
            <a:r>
              <a:rPr lang="id-ID" dirty="0" smtClean="0"/>
              <a:t>k</a:t>
            </a:r>
            <a:r>
              <a:rPr lang="en-US" dirty="0" smtClean="0"/>
              <a:t>an </a:t>
            </a:r>
            <a:r>
              <a:rPr lang="en-US" dirty="0" err="1" smtClean="0"/>
              <a:t>harga</a:t>
            </a:r>
            <a:r>
              <a:rPr lang="en-US" dirty="0" smtClean="0"/>
              <a:t> </a:t>
            </a:r>
            <a:r>
              <a:rPr lang="en-US" dirty="0" err="1" smtClean="0"/>
              <a:t>jual</a:t>
            </a:r>
            <a:r>
              <a:rPr lang="id-ID" dirty="0" smtClean="0"/>
              <a:t> yang akan dibebankan kepada pelanggan dan juga sebagai dasar p</a:t>
            </a:r>
            <a:r>
              <a:rPr lang="en-US" dirty="0" err="1" smtClean="0"/>
              <a:t>engajuan</a:t>
            </a:r>
            <a:r>
              <a:rPr lang="en-US" dirty="0" smtClean="0"/>
              <a:t> proposal tender</a:t>
            </a:r>
            <a:r>
              <a:rPr lang="id-ID" dirty="0" smtClean="0"/>
              <a:t>.</a:t>
            </a:r>
            <a:endParaRPr lang="en-US" dirty="0" smtClean="0"/>
          </a:p>
          <a:p>
            <a:pPr>
              <a:buNone/>
            </a:pPr>
            <a:r>
              <a:rPr lang="id-ID" dirty="0" smtClean="0"/>
              <a:t>2)Menge</a:t>
            </a:r>
            <a:r>
              <a:rPr lang="en-US" dirty="0" err="1" smtClean="0"/>
              <a:t>valuasi</a:t>
            </a:r>
            <a:r>
              <a:rPr lang="en-US" dirty="0" smtClean="0"/>
              <a:t> </a:t>
            </a:r>
            <a:r>
              <a:rPr lang="en-US" dirty="0" err="1" smtClean="0"/>
              <a:t>ketepatan</a:t>
            </a:r>
            <a:r>
              <a:rPr lang="en-US" dirty="0" smtClean="0"/>
              <a:t> </a:t>
            </a:r>
            <a:r>
              <a:rPr lang="id-ID" dirty="0" smtClean="0"/>
              <a:t>dalam pembebanan harga </a:t>
            </a:r>
            <a:r>
              <a:rPr lang="en-US" dirty="0" err="1" smtClean="0"/>
              <a:t>taksiran</a:t>
            </a:r>
            <a:r>
              <a:rPr lang="id-ID" dirty="0" smtClean="0"/>
              <a:t>. </a:t>
            </a:r>
            <a:endParaRPr lang="en-US" dirty="0" smtClean="0"/>
          </a:p>
          <a:p>
            <a:pPr>
              <a:buNone/>
            </a:pPr>
            <a:r>
              <a:rPr lang="id-ID" dirty="0" smtClean="0"/>
              <a:t>3)M</a:t>
            </a:r>
            <a:r>
              <a:rPr lang="en-US" dirty="0" smtClean="0"/>
              <a:t>e</a:t>
            </a:r>
            <a:r>
              <a:rPr lang="id-ID" dirty="0" smtClean="0"/>
              <a:t>m</a:t>
            </a:r>
            <a:r>
              <a:rPr lang="en-US" dirty="0" smtClean="0"/>
              <a:t>banding</a:t>
            </a:r>
            <a:r>
              <a:rPr lang="id-ID" dirty="0" smtClean="0"/>
              <a:t>k</a:t>
            </a:r>
            <a:r>
              <a:rPr lang="en-US" dirty="0" smtClean="0"/>
              <a:t>an </a:t>
            </a:r>
            <a:r>
              <a:rPr lang="id-ID" dirty="0" smtClean="0"/>
              <a:t>biaya pesanan </a:t>
            </a:r>
            <a:r>
              <a:rPr lang="en-US" dirty="0" err="1" smtClean="0"/>
              <a:t>serupa</a:t>
            </a:r>
            <a:r>
              <a:rPr lang="en-US" dirty="0" smtClean="0"/>
              <a:t> yang </a:t>
            </a:r>
            <a:r>
              <a:rPr lang="en-US" dirty="0" err="1" smtClean="0"/>
              <a:t>pernahdikerjakan</a:t>
            </a:r>
            <a:r>
              <a:rPr lang="id-ID" dirty="0" smtClean="0"/>
              <a:t>. </a:t>
            </a:r>
            <a:endParaRPr lang="en-US" dirty="0" smtClean="0"/>
          </a:p>
          <a:p>
            <a:pPr>
              <a:buNone/>
            </a:pPr>
            <a:r>
              <a:rPr lang="id-ID" dirty="0" smtClean="0"/>
              <a:t>4)Menga</a:t>
            </a:r>
            <a:r>
              <a:rPr lang="en-US" dirty="0" err="1" smtClean="0"/>
              <a:t>nalisis</a:t>
            </a:r>
            <a:r>
              <a:rPr lang="en-US" dirty="0" smtClean="0"/>
              <a:t> </a:t>
            </a:r>
            <a:r>
              <a:rPr lang="en-US" dirty="0" err="1" smtClean="0"/>
              <a:t>waktu</a:t>
            </a:r>
            <a:r>
              <a:rPr lang="en-US" dirty="0" smtClean="0"/>
              <a:t> </a:t>
            </a:r>
            <a:r>
              <a:rPr lang="en-US" dirty="0" err="1" smtClean="0"/>
              <a:t>penyelesaian</a:t>
            </a:r>
            <a:r>
              <a:rPr lang="en-US" dirty="0" smtClean="0"/>
              <a:t> </a:t>
            </a:r>
            <a:r>
              <a:rPr lang="id-ID" dirty="0" smtClean="0"/>
              <a:t>suatu pesanan. </a:t>
            </a:r>
            <a:endParaRPr lang="en-US" dirty="0" smtClean="0"/>
          </a:p>
          <a:p>
            <a:pPr>
              <a:buNone/>
            </a:pPr>
            <a:r>
              <a:rPr lang="id-ID" dirty="0" smtClean="0"/>
              <a:t>5)Menghitung laba atau rugi kotor untuk setiap pesanan.</a:t>
            </a:r>
            <a:endParaRPr lang="en-US" dirty="0" smtClean="0"/>
          </a:p>
          <a:p>
            <a:pPr>
              <a:buNone/>
            </a:pPr>
            <a:r>
              <a:rPr lang="id-ID" dirty="0" smtClean="0"/>
              <a:t>6)Menentukan biaya persediaan akhir produk jadi dan barang dalam proses.</a:t>
            </a:r>
            <a:endParaRPr lang="en-US" dirty="0" smtClean="0"/>
          </a:p>
          <a:p>
            <a:pPr>
              <a:buNone/>
            </a:pPr>
            <a:r>
              <a:rPr lang="id-ID" dirty="0" smtClean="0"/>
              <a:t> </a:t>
            </a:r>
            <a:endParaRPr lang="en-US" dirty="0" smtClean="0"/>
          </a:p>
          <a:p>
            <a:endParaRPr lang="en-US" dirty="0"/>
          </a:p>
        </p:txBody>
      </p:sp>
      <p:sp>
        <p:nvSpPr>
          <p:cNvPr id="4" name="Title 1"/>
          <p:cNvSpPr>
            <a:spLocks noGrp="1"/>
          </p:cNvSpPr>
          <p:nvPr>
            <p:ph type="title"/>
          </p:nvPr>
        </p:nvSpPr>
        <p:spPr>
          <a:xfrm>
            <a:off x="457200" y="609600"/>
            <a:ext cx="8229600" cy="1066800"/>
          </a:xfrm>
        </p:spPr>
        <p:txBody>
          <a:bodyPr>
            <a:normAutofit fontScale="90000"/>
          </a:bodyPr>
          <a:lstStyle/>
          <a:p>
            <a:pPr algn="ctr"/>
            <a:r>
              <a:rPr lang="en-US" b="1" dirty="0" smtClean="0"/>
              <a:t>Job order costing </a:t>
            </a:r>
            <a:br>
              <a:rPr lang="en-US" b="1" dirty="0" smtClean="0"/>
            </a:br>
            <a:r>
              <a:rPr lang="en-US" sz="2700" b="1" dirty="0" smtClean="0"/>
              <a:t>(</a:t>
            </a:r>
            <a:r>
              <a:rPr lang="id-ID" sz="2700" b="1" dirty="0" smtClean="0"/>
              <a:t>Sistem Perhitungan Biaya Berdasarkan Pesanan</a:t>
            </a:r>
            <a:r>
              <a:rPr lang="en-US" sz="2700" b="1" dirty="0" smtClean="0"/>
              <a:t>)</a:t>
            </a:r>
            <a:endParaRPr lang="en-US" sz="27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3664"/>
            <a:ext cx="8229600" cy="4974336"/>
          </a:xfrm>
        </p:spPr>
        <p:txBody>
          <a:bodyPr>
            <a:normAutofit fontScale="77500" lnSpcReduction="20000"/>
          </a:bodyPr>
          <a:lstStyle/>
          <a:p>
            <a:pPr>
              <a:buNone/>
            </a:pPr>
            <a:r>
              <a:rPr lang="id-ID" b="1" dirty="0" smtClean="0"/>
              <a:t>Kartu Biaya Pesanan (</a:t>
            </a:r>
            <a:r>
              <a:rPr lang="id-ID" b="1" i="1" dirty="0" smtClean="0"/>
              <a:t>job order sheet</a:t>
            </a:r>
            <a:r>
              <a:rPr lang="id-ID" b="1" dirty="0" smtClean="0"/>
              <a:t>)</a:t>
            </a:r>
            <a:endParaRPr lang="en-US" dirty="0" smtClean="0"/>
          </a:p>
          <a:p>
            <a:pPr marL="624078" indent="-514350">
              <a:buAutoNum type="arabicPeriod"/>
            </a:pPr>
            <a:r>
              <a:rPr lang="id-ID" dirty="0" smtClean="0"/>
              <a:t>Kartu biaya pesanan yang dapat berbentuk formulir</a:t>
            </a:r>
            <a:endParaRPr lang="en-US" dirty="0" smtClean="0"/>
          </a:p>
          <a:p>
            <a:pPr marL="624078" indent="-514350">
              <a:buAutoNum type="arabicPeriod"/>
            </a:pPr>
            <a:r>
              <a:rPr lang="id-ID" dirty="0" smtClean="0"/>
              <a:t>Kartu ini berfungsi sebagai akun pembantu</a:t>
            </a:r>
            <a:endParaRPr lang="en-US" dirty="0" smtClean="0"/>
          </a:p>
          <a:p>
            <a:pPr marL="624078" indent="-514350">
              <a:buAutoNum type="arabicPeriod"/>
            </a:pPr>
            <a:r>
              <a:rPr lang="id-ID" dirty="0" smtClean="0"/>
              <a:t>Isi dan bentuk dari kartu biaya pesanan berbeda-beda antara satu perusahaan dengan perusahaan lainnya</a:t>
            </a:r>
            <a:r>
              <a:rPr lang="en-US" dirty="0" smtClean="0"/>
              <a:t>.</a:t>
            </a:r>
          </a:p>
          <a:p>
            <a:pPr marL="681228" indent="-571500">
              <a:buAutoNum type="romanUcPeriod"/>
            </a:pPr>
            <a:r>
              <a:rPr lang="id-ID" b="1" i="1" dirty="0" smtClean="0"/>
              <a:t>Bagian atas</a:t>
            </a:r>
            <a:r>
              <a:rPr lang="en-US" b="1" i="1" dirty="0" smtClean="0"/>
              <a:t> </a:t>
            </a:r>
            <a:r>
              <a:rPr lang="id-ID" dirty="0" smtClean="0"/>
              <a:t>merupakan ruang yang tersedia untuk nomor pesanan, nama pelanggan, kuantitas, dan deskripsi dari item yang akan diproduksi.</a:t>
            </a:r>
            <a:endParaRPr lang="en-US" dirty="0" smtClean="0"/>
          </a:p>
          <a:p>
            <a:pPr marL="681228" lvl="0" indent="-571500">
              <a:buFont typeface="Georgia"/>
              <a:buAutoNum type="romanUcPeriod"/>
            </a:pPr>
            <a:r>
              <a:rPr lang="id-ID" b="1" i="1" dirty="0" smtClean="0"/>
              <a:t>Bagian tengah</a:t>
            </a:r>
            <a:r>
              <a:rPr lang="id-ID" dirty="0" smtClean="0"/>
              <a:t>, merupakan ruang yang tersedia untuk memperincikan biaya bahan baku langsung, biaya tenaga kerja langsung, dan biaya overhead pabrik yang dibebankan ke pesanan tersebut.</a:t>
            </a:r>
            <a:endParaRPr lang="en-US" dirty="0" smtClean="0"/>
          </a:p>
          <a:p>
            <a:pPr marL="681228" lvl="0" indent="-571500">
              <a:buFont typeface="Georgia"/>
              <a:buAutoNum type="romanUcPeriod"/>
            </a:pPr>
            <a:r>
              <a:rPr lang="id-ID" b="1" i="1" dirty="0" smtClean="0"/>
              <a:t>Bagian bawah</a:t>
            </a:r>
            <a:r>
              <a:rPr lang="id-ID" dirty="0" smtClean="0"/>
              <a:t>,  merupakan yang tersedia untuk mengikhtisarkan biaya produksi, menunjukkan beban pemasaran dan administratif, serta laba, dan membandingkan biaya estimasi dengan biaya aktual.</a:t>
            </a:r>
            <a:endParaRPr lang="en-US" b="1" i="1" dirty="0" smtClean="0"/>
          </a:p>
          <a:p>
            <a:pPr marL="681228" indent="-571500">
              <a:buAutoNum type="romanUcPeriod"/>
            </a:pPr>
            <a:endParaRPr lang="en-US" dirty="0"/>
          </a:p>
        </p:txBody>
      </p:sp>
      <p:sp>
        <p:nvSpPr>
          <p:cNvPr id="4" name="Title 1"/>
          <p:cNvSpPr>
            <a:spLocks noGrp="1"/>
          </p:cNvSpPr>
          <p:nvPr>
            <p:ph type="title"/>
          </p:nvPr>
        </p:nvSpPr>
        <p:spPr>
          <a:xfrm>
            <a:off x="457200" y="609600"/>
            <a:ext cx="8229600" cy="1066800"/>
          </a:xfrm>
        </p:spPr>
        <p:txBody>
          <a:bodyPr>
            <a:normAutofit/>
          </a:bodyPr>
          <a:lstStyle/>
          <a:p>
            <a:pPr algn="ctr"/>
            <a:r>
              <a:rPr lang="en-US" b="1" dirty="0" smtClean="0"/>
              <a:t>KARTU PESANAN</a:t>
            </a:r>
            <a:endParaRPr lang="en-US" sz="27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609600"/>
            <a:ext cx="8229600" cy="1066800"/>
          </a:xfrm>
        </p:spPr>
        <p:txBody>
          <a:bodyPr>
            <a:normAutofit fontScale="90000"/>
          </a:bodyPr>
          <a:lstStyle/>
          <a:p>
            <a:pPr algn="ctr"/>
            <a:r>
              <a:rPr lang="en-US" b="1" dirty="0" smtClean="0"/>
              <a:t>Job order costing </a:t>
            </a:r>
            <a:br>
              <a:rPr lang="en-US" b="1" dirty="0" smtClean="0"/>
            </a:br>
            <a:r>
              <a:rPr lang="en-US" sz="2700" b="1" dirty="0" smtClean="0"/>
              <a:t>(</a:t>
            </a:r>
            <a:r>
              <a:rPr lang="id-ID" sz="2700" b="1" dirty="0" smtClean="0"/>
              <a:t>Sistem Perhitungan Biaya Berdasarkan Pesanan</a:t>
            </a:r>
            <a:r>
              <a:rPr lang="en-US" sz="2700" b="1" dirty="0" smtClean="0"/>
              <a:t>)</a:t>
            </a:r>
            <a:endParaRPr lang="en-US" sz="2700" dirty="0"/>
          </a:p>
        </p:txBody>
      </p:sp>
      <p:pic>
        <p:nvPicPr>
          <p:cNvPr id="9" name="Content Placeholder 8"/>
          <p:cNvPicPr>
            <a:picLocks noGrp="1"/>
          </p:cNvPicPr>
          <p:nvPr>
            <p:ph idx="1"/>
          </p:nvPr>
        </p:nvPicPr>
        <p:blipFill>
          <a:blip r:embed="rId2"/>
          <a:srcRect l="34776" t="25071" r="34295" b="8832"/>
          <a:stretch>
            <a:fillRect/>
          </a:stretch>
        </p:blipFill>
        <p:spPr bwMode="auto">
          <a:xfrm>
            <a:off x="685800" y="1707555"/>
            <a:ext cx="8077200" cy="48351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21936"/>
          </a:xfrm>
        </p:spPr>
        <p:txBody>
          <a:bodyPr>
            <a:normAutofit fontScale="85000" lnSpcReduction="10000"/>
          </a:bodyPr>
          <a:lstStyle/>
          <a:p>
            <a:pPr>
              <a:buNone/>
            </a:pPr>
            <a:r>
              <a:rPr lang="id-ID" b="1" dirty="0" smtClean="0"/>
              <a:t>Siklus Akuntansi Biaya Berdasarkan</a:t>
            </a:r>
            <a:r>
              <a:rPr lang="en-US" b="1" dirty="0" smtClean="0"/>
              <a:t> Job order costing</a:t>
            </a:r>
            <a:endParaRPr lang="en-US" dirty="0" smtClean="0"/>
          </a:p>
          <a:p>
            <a:pPr>
              <a:buNone/>
            </a:pPr>
            <a:r>
              <a:rPr lang="id-ID" b="1" i="1" dirty="0" smtClean="0"/>
              <a:t>Pertama</a:t>
            </a:r>
            <a:r>
              <a:rPr lang="id-ID" b="1" dirty="0" smtClean="0"/>
              <a:t>,</a:t>
            </a:r>
            <a:r>
              <a:rPr lang="id-ID" dirty="0" smtClean="0"/>
              <a:t> akuntansi biaya bahan baku memelihara catatan persediaan bahan baku, membebankan bahan baku langsung ke pesanan, dan membebankan bahan baku tidak langsung ke overhead pabrik. </a:t>
            </a:r>
            <a:endParaRPr lang="en-US" dirty="0" smtClean="0"/>
          </a:p>
          <a:p>
            <a:pPr>
              <a:buNone/>
            </a:pPr>
            <a:r>
              <a:rPr lang="id-ID" b="1" i="1" dirty="0" smtClean="0"/>
              <a:t>Kedua</a:t>
            </a:r>
            <a:r>
              <a:rPr lang="id-ID" dirty="0" smtClean="0"/>
              <a:t>, akuntansi tenaga kerja memelihara akun-akun yang berhubungan dengan beban gaji, membebankan tenaga kerja langsung ke pesanan, membebankan tenaga kerja tidak langsung ke overhead pabrik. </a:t>
            </a:r>
            <a:endParaRPr lang="en-US" dirty="0" smtClean="0"/>
          </a:p>
          <a:p>
            <a:pPr>
              <a:buNone/>
            </a:pPr>
            <a:r>
              <a:rPr lang="id-ID" b="1" i="1" dirty="0" smtClean="0"/>
              <a:t>Ketiga</a:t>
            </a:r>
            <a:r>
              <a:rPr lang="id-ID" dirty="0" smtClean="0"/>
              <a:t>, akuntansi overhead mengakumulasi biaya overhead pabrik, memelihara catatan terperinci atas overhead pabrik, dan membebankan sebagian dari overhead ke setiap pesanan.</a:t>
            </a:r>
            <a:endParaRPr lang="en-US" dirty="0" smtClean="0"/>
          </a:p>
          <a:p>
            <a:endParaRPr lang="en-US" dirty="0"/>
          </a:p>
        </p:txBody>
      </p:sp>
      <p:sp>
        <p:nvSpPr>
          <p:cNvPr id="4" name="Title 1"/>
          <p:cNvSpPr>
            <a:spLocks noGrp="1"/>
          </p:cNvSpPr>
          <p:nvPr>
            <p:ph type="title"/>
          </p:nvPr>
        </p:nvSpPr>
        <p:spPr>
          <a:xfrm>
            <a:off x="457200" y="609600"/>
            <a:ext cx="8229600" cy="1066800"/>
          </a:xfrm>
        </p:spPr>
        <p:txBody>
          <a:bodyPr>
            <a:normAutofit fontScale="90000"/>
          </a:bodyPr>
          <a:lstStyle/>
          <a:p>
            <a:pPr algn="ctr"/>
            <a:r>
              <a:rPr lang="id-ID" b="1" dirty="0" smtClean="0"/>
              <a:t>Siklus Akuntansi Biaya Berdasarkan </a:t>
            </a:r>
            <a:r>
              <a:rPr lang="en-US" b="1" dirty="0" smtClean="0"/>
              <a:t>Job order costing </a:t>
            </a:r>
            <a:endParaRPr lang="en-US" sz="27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532</TotalTime>
  <Words>1603</Words>
  <Application>Microsoft Office PowerPoint</Application>
  <PresentationFormat>On-screen Show (4:3)</PresentationFormat>
  <Paragraphs>569</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Urban</vt:lpstr>
      <vt:lpstr>Kuliah IV: Job order costing  (Sistem Perhitungan Biaya Berdasarkan Pesanan)</vt:lpstr>
      <vt:lpstr>Job order costing  (Sistem Perhitungan Biaya Berdasarkan Pesanan)</vt:lpstr>
      <vt:lpstr>Job order costing  (Sistem Perhitungan Biaya Berdasarkan Pesanan)</vt:lpstr>
      <vt:lpstr>Job order costing  (Sistem Perhitungan Biaya Berdasarkan Pesanan)</vt:lpstr>
      <vt:lpstr>Job order costing  (Sistem Perhitungan Biaya Berdasarkan Pesanan)</vt:lpstr>
      <vt:lpstr>Job order costing  (Sistem Perhitungan Biaya Berdasarkan Pesanan)</vt:lpstr>
      <vt:lpstr>KARTU PESANAN</vt:lpstr>
      <vt:lpstr>Job order costing  (Sistem Perhitungan Biaya Berdasarkan Pesanan)</vt:lpstr>
      <vt:lpstr>Siklus Akuntansi Biaya Berdasarkan Job order costing </vt:lpstr>
      <vt:lpstr>Siklus Akuntansi Biaya Berdasarkan Job order costing  melibatkan hanya 8 jenis ayat jurnal akuntansi</vt:lpstr>
      <vt:lpstr>Akuntansi untuk Bahan Baku</vt:lpstr>
      <vt:lpstr>Slide 12</vt:lpstr>
      <vt:lpstr>Akuntansi untuk overhead pabrik</vt:lpstr>
      <vt:lpstr>Akuntansi untuk overhead pabrik</vt:lpstr>
      <vt:lpstr>Akuntansi untuk produk selesai  dan yang dijual</vt:lpstr>
      <vt:lpstr>Job order costing  Contoh Komprehensif</vt:lpstr>
      <vt:lpstr>Job order costing  Contoh Komprehensif</vt:lpstr>
      <vt:lpstr>Job order costing  Contoh Komprehensif</vt:lpstr>
      <vt:lpstr>Job order costing  Contoh Komprehensif</vt:lpstr>
      <vt:lpstr>Job order costing  Contoh Komprehensif</vt:lpstr>
      <vt:lpstr>Job order costing  Contoh Komprehensif</vt:lpstr>
      <vt:lpstr>Job order costing  Contoh Komprehensif</vt:lpstr>
      <vt:lpstr>Job order costing  Contoh Komprehensif</vt:lpstr>
      <vt:lpstr>Job order costing  Contoh Komprehensif</vt:lpstr>
      <vt:lpstr>Job order costing  Contoh Komprehensif</vt:lpstr>
      <vt:lpstr>Job order costing  Contoh Komprehensif</vt:lpstr>
      <vt:lpstr>Job order costing  Contoh Komprehensif</vt:lpstr>
      <vt:lpstr>Job order costing  Contoh Komprehensif</vt:lpstr>
      <vt:lpstr>Job order costing  Contoh Komprehensif</vt:lpstr>
      <vt:lpstr>Job order costing  Contoh Komprehensif</vt:lpstr>
      <vt:lpstr>Job order costing  Contoh Komprehensif</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Kuliah IV: Job order costing  (Sistem Perhitungan Biaya Berdasarkan Pesanan)</dc:title>
  <dc:creator>Toshiba</dc:creator>
  <cp:lastModifiedBy>Toshiba</cp:lastModifiedBy>
  <cp:revision>49</cp:revision>
  <dcterms:created xsi:type="dcterms:W3CDTF">2014-09-25T08:31:17Z</dcterms:created>
  <dcterms:modified xsi:type="dcterms:W3CDTF">2014-09-26T04:40:51Z</dcterms:modified>
</cp:coreProperties>
</file>