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5DFB210D-39D7-4F0C-A5E0-0FF12A282AA4}" type="datetimeFigureOut">
              <a:rPr lang="en-US" smtClean="0"/>
              <a:pPr/>
              <a:t>10/12/2016</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C264026F-70C6-47F0-A10F-38E10E85F72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EC5380C0-A2AB-40EA-B710-2B8CD45EF3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380C0-A2AB-40EA-B710-2B8CD45EF3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380C0-A2AB-40EA-B710-2B8CD45EF3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EC5380C0-A2AB-40EA-B710-2B8CD45EF3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C5380C0-A2AB-40EA-B710-2B8CD45EF39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C5380C0-A2AB-40EA-B710-2B8CD45EF3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EC5380C0-A2AB-40EA-B710-2B8CD45EF39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5380C0-A2AB-40EA-B710-2B8CD45EF3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5380C0-A2AB-40EA-B710-2B8CD45EF3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5380C0-A2AB-40EA-B710-2B8CD45EF3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E720FF9-CD87-4C55-9D41-1EE61E7B0CB2}"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C5380C0-A2AB-40EA-B710-2B8CD45EF39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E720FF9-CD87-4C55-9D41-1EE61E7B0CB2}" type="datetimeFigureOut">
              <a:rPr lang="en-US" smtClean="0"/>
              <a:pPr/>
              <a:t>10/12/2016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C5380C0-A2AB-40EA-B710-2B8CD45EF39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686800" cy="1447800"/>
          </a:xfrm>
        </p:spPr>
        <p:txBody>
          <a:bodyPr>
            <a:normAutofit fontScale="90000"/>
          </a:bodyPr>
          <a:lstStyle/>
          <a:p>
            <a:pPr algn="ctr"/>
            <a:r>
              <a:rPr lang="en-US" b="1" dirty="0" smtClean="0"/>
              <a:t>KULIAH IV:</a:t>
            </a:r>
            <a:r>
              <a:rPr lang="en-US" dirty="0" smtClean="0"/>
              <a:t> MANAJEMEN KEUANGAN</a:t>
            </a:r>
            <a:br>
              <a:rPr lang="en-US" dirty="0" smtClean="0"/>
            </a:br>
            <a:r>
              <a:rPr lang="id-ID" b="1" dirty="0" smtClean="0"/>
              <a:t>KONSEP NILAI WAKTU DARI UANG</a:t>
            </a:r>
            <a:r>
              <a:rPr lang="en-US" dirty="0" smtClean="0"/>
              <a:t/>
            </a:r>
            <a:br>
              <a:rPr lang="en-US" dirty="0" smtClean="0"/>
            </a:br>
            <a:endParaRPr lang="en-US" dirty="0"/>
          </a:p>
        </p:txBody>
      </p:sp>
      <p:sp>
        <p:nvSpPr>
          <p:cNvPr id="5" name="Content Placeholder 4"/>
          <p:cNvSpPr>
            <a:spLocks noGrp="1"/>
          </p:cNvSpPr>
          <p:nvPr>
            <p:ph idx="1"/>
          </p:nvPr>
        </p:nvSpPr>
        <p:spPr>
          <a:xfrm>
            <a:off x="304800" y="1600200"/>
            <a:ext cx="8686800" cy="4479925"/>
          </a:xfrm>
        </p:spPr>
        <p:txBody>
          <a:bodyPr>
            <a:normAutofit fontScale="62500" lnSpcReduction="20000"/>
          </a:bodyPr>
          <a:lstStyle/>
          <a:p>
            <a:pPr>
              <a:buNone/>
            </a:pPr>
            <a:r>
              <a:rPr lang="id-ID" b="1" u="sng" dirty="0" smtClean="0"/>
              <a:t>Konsep nilai waktu dari uang</a:t>
            </a:r>
            <a:endParaRPr lang="en-US" dirty="0" smtClean="0"/>
          </a:p>
          <a:p>
            <a:pPr marL="514350" lvl="0" indent="-514350">
              <a:buAutoNum type="arabicPeriod"/>
            </a:pPr>
            <a:r>
              <a:rPr lang="id-ID" b="1" dirty="0" smtClean="0"/>
              <a:t>Nilai masa datang dan nilai sekarang</a:t>
            </a:r>
            <a:endParaRPr lang="en-US" b="1" dirty="0" smtClean="0"/>
          </a:p>
          <a:p>
            <a:pPr marL="514350" indent="-514350">
              <a:buFont typeface="Wingdings 2"/>
              <a:buAutoNum type="arabicPeriod"/>
            </a:pPr>
            <a:r>
              <a:rPr lang="id-ID" b="1" dirty="0" smtClean="0"/>
              <a:t>Anuitas</a:t>
            </a:r>
            <a:endParaRPr lang="en-US" dirty="0" smtClean="0"/>
          </a:p>
          <a:p>
            <a:pPr marL="514350" indent="-514350">
              <a:buNone/>
            </a:pPr>
            <a:r>
              <a:rPr lang="en-US" b="1" dirty="0" err="1" smtClean="0"/>
              <a:t>Pengertian</a:t>
            </a:r>
            <a:r>
              <a:rPr lang="en-US" b="1" dirty="0" smtClean="0"/>
              <a:t> </a:t>
            </a:r>
            <a:r>
              <a:rPr lang="id-ID" b="1" dirty="0" smtClean="0"/>
              <a:t>Konsep nilai waktu dari uang</a:t>
            </a:r>
            <a:r>
              <a:rPr lang="en-US" b="1" dirty="0" smtClean="0"/>
              <a:t>:</a:t>
            </a:r>
          </a:p>
          <a:p>
            <a:pPr>
              <a:buNone/>
            </a:pPr>
            <a:r>
              <a:rPr lang="id-ID" dirty="0" smtClean="0"/>
              <a:t>Dunia bisnis adalah aktivitas uang sebagai:</a:t>
            </a:r>
            <a:endParaRPr lang="en-US" dirty="0" smtClean="0"/>
          </a:p>
          <a:p>
            <a:pPr marL="514350" lvl="0" indent="-514350">
              <a:buAutoNum type="arabicPeriod"/>
            </a:pPr>
            <a:r>
              <a:rPr lang="id-ID" dirty="0" smtClean="0"/>
              <a:t>Kapital akhir periode (K2) harus lebih besar dari pada kapital awal periode (K1), itu artinya bisnis memperoleh laba, atau </a:t>
            </a:r>
            <a:endParaRPr lang="en-US" dirty="0" smtClean="0"/>
          </a:p>
          <a:p>
            <a:pPr marL="514350" indent="-514350">
              <a:buFont typeface="Wingdings 2"/>
              <a:buAutoNum type="arabicPeriod"/>
            </a:pPr>
            <a:r>
              <a:rPr lang="id-ID" dirty="0" smtClean="0"/>
              <a:t>dapat dikatakan bahwa K1 adalah nilai uang sekarang (present value) &amp; K2 adalah nilai uang di masa mendatang (future value). </a:t>
            </a:r>
            <a:endParaRPr lang="en-US" dirty="0" smtClean="0"/>
          </a:p>
          <a:p>
            <a:pPr marL="514350" indent="-514350">
              <a:buFont typeface="Wingdings 2"/>
              <a:buAutoNum type="arabicPeriod"/>
            </a:pPr>
            <a:r>
              <a:rPr lang="id-ID" dirty="0" smtClean="0"/>
              <a:t>Jembatan yg menghubungkan K1 &amp; K2 adalah tingkat bunga. </a:t>
            </a:r>
            <a:endParaRPr lang="en-US" dirty="0" smtClean="0"/>
          </a:p>
          <a:p>
            <a:pPr>
              <a:buNone/>
            </a:pPr>
            <a:r>
              <a:rPr lang="id-ID" b="1" dirty="0" smtClean="0"/>
              <a:t>Time Value Of Money</a:t>
            </a:r>
            <a:r>
              <a:rPr lang="en-US" b="1" dirty="0" smtClean="0"/>
              <a:t> </a:t>
            </a:r>
            <a:r>
              <a:rPr lang="en-US" dirty="0" err="1" smtClean="0"/>
              <a:t>adalah</a:t>
            </a:r>
            <a:r>
              <a:rPr lang="en-US" dirty="0" smtClean="0"/>
              <a:t> </a:t>
            </a:r>
            <a:r>
              <a:rPr lang="en-US" dirty="0" err="1" smtClean="0"/>
              <a:t>alat</a:t>
            </a:r>
            <a:r>
              <a:rPr lang="en-US" dirty="0" smtClean="0"/>
              <a:t> </a:t>
            </a:r>
            <a:r>
              <a:rPr lang="en-US" dirty="0" err="1" smtClean="0"/>
              <a:t>untuk</a:t>
            </a:r>
            <a:r>
              <a:rPr lang="en-US" dirty="0" smtClean="0"/>
              <a:t> </a:t>
            </a:r>
            <a:r>
              <a:rPr lang="en-US" dirty="0" err="1" smtClean="0"/>
              <a:t>mengambil</a:t>
            </a:r>
            <a:r>
              <a:rPr lang="id-ID" dirty="0" smtClean="0"/>
              <a:t> keputusan keuangan terutama dalam menilai :</a:t>
            </a:r>
            <a:endParaRPr lang="en-US" dirty="0" smtClean="0"/>
          </a:p>
          <a:p>
            <a:r>
              <a:rPr lang="id-ID" dirty="0" smtClean="0"/>
              <a:t>Arus kas, pertumbuhan, &amp; nilai perusahaan</a:t>
            </a:r>
            <a:endParaRPr lang="en-US" dirty="0" smtClean="0"/>
          </a:p>
          <a:p>
            <a:r>
              <a:rPr lang="id-ID" dirty="0" smtClean="0"/>
              <a:t>Nilai akan datang (future value)</a:t>
            </a:r>
            <a:endParaRPr lang="en-US" dirty="0" smtClean="0"/>
          </a:p>
          <a:p>
            <a:r>
              <a:rPr lang="id-ID" dirty="0" smtClean="0"/>
              <a:t>Periode ganda ( multiple periode)</a:t>
            </a:r>
            <a:endParaRPr lang="en-US" dirty="0" smtClean="0"/>
          </a:p>
          <a:p>
            <a:pPr marL="514350" lvl="0" indent="-514350">
              <a:buNone/>
            </a:pPr>
            <a:endParaRPr lang="en-US" dirty="0" smtClean="0"/>
          </a:p>
          <a:p>
            <a:pPr marL="514350" lvl="0" indent="-514350">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b="1" dirty="0" smtClean="0"/>
              <a:t>Nilai Uang Masa Mendatang </a:t>
            </a:r>
            <a:r>
              <a:rPr lang="en-US" b="1" dirty="0" smtClean="0"/>
              <a:t/>
            </a:r>
            <a:br>
              <a:rPr lang="en-US" b="1" dirty="0" smtClean="0"/>
            </a:br>
            <a:r>
              <a:rPr lang="id-ID" b="1" dirty="0" smtClean="0"/>
              <a:t>(Future Value)</a:t>
            </a:r>
            <a:r>
              <a:rPr lang="id-ID" dirty="0" smtClean="0"/>
              <a:t> </a:t>
            </a:r>
            <a:endParaRPr lang="en-US" dirty="0"/>
          </a:p>
        </p:txBody>
      </p:sp>
      <p:sp>
        <p:nvSpPr>
          <p:cNvPr id="3" name="Content Placeholder 2"/>
          <p:cNvSpPr>
            <a:spLocks noGrp="1"/>
          </p:cNvSpPr>
          <p:nvPr>
            <p:ph idx="1"/>
          </p:nvPr>
        </p:nvSpPr>
        <p:spPr>
          <a:xfrm>
            <a:off x="304800" y="1554162"/>
            <a:ext cx="8686800" cy="5075238"/>
          </a:xfrm>
        </p:spPr>
        <p:txBody>
          <a:bodyPr>
            <a:normAutofit fontScale="92500" lnSpcReduction="10000"/>
          </a:bodyPr>
          <a:lstStyle/>
          <a:p>
            <a:pPr>
              <a:buNone/>
            </a:pPr>
            <a:r>
              <a:rPr lang="id-ID" b="1" dirty="0" smtClean="0"/>
              <a:t>Future Value (nilai akan datang) </a:t>
            </a:r>
            <a:r>
              <a:rPr lang="id-ID" dirty="0" smtClean="0"/>
              <a:t>adalah</a:t>
            </a:r>
            <a:r>
              <a:rPr lang="en-US" dirty="0" smtClean="0"/>
              <a:t>:</a:t>
            </a:r>
            <a:r>
              <a:rPr lang="id-ID" dirty="0" smtClean="0"/>
              <a:t> </a:t>
            </a:r>
            <a:endParaRPr lang="en-US" dirty="0" smtClean="0"/>
          </a:p>
          <a:p>
            <a:pPr>
              <a:buNone/>
            </a:pPr>
            <a:r>
              <a:rPr lang="en-US" dirty="0" smtClean="0"/>
              <a:t>    N</a:t>
            </a:r>
            <a:r>
              <a:rPr lang="id-ID" dirty="0" smtClean="0"/>
              <a:t>ilai uang di masa yang akan datang dengan tingkat bunga tertentu. </a:t>
            </a:r>
            <a:endParaRPr lang="en-US" dirty="0" smtClean="0"/>
          </a:p>
          <a:p>
            <a:pPr>
              <a:buNone/>
            </a:pPr>
            <a:r>
              <a:rPr lang="en-US" b="1" dirty="0" smtClean="0"/>
              <a:t>R</a:t>
            </a:r>
            <a:r>
              <a:rPr lang="id-ID" b="1" dirty="0" smtClean="0"/>
              <a:t>umus Future Value:</a:t>
            </a:r>
            <a:endParaRPr lang="en-US" b="1" dirty="0" smtClean="0"/>
          </a:p>
          <a:p>
            <a:pPr>
              <a:buNone/>
            </a:pPr>
            <a:r>
              <a:rPr lang="id-ID" dirty="0" smtClean="0"/>
              <a:t>FV = </a:t>
            </a:r>
            <a:endParaRPr lang="en-US" dirty="0" smtClean="0"/>
          </a:p>
          <a:p>
            <a:pPr>
              <a:buNone/>
            </a:pPr>
            <a:r>
              <a:rPr lang="en-US" b="1" dirty="0" err="1" smtClean="0"/>
              <a:t>Keterangan</a:t>
            </a:r>
            <a:r>
              <a:rPr lang="en-US" b="1" dirty="0" smtClean="0"/>
              <a:t>:</a:t>
            </a:r>
          </a:p>
          <a:p>
            <a:pPr>
              <a:buNone/>
            </a:pPr>
            <a:r>
              <a:rPr lang="id-ID" dirty="0" smtClean="0"/>
              <a:t>FV = (Future Value / Nilai Pada akhir tahun ke n)</a:t>
            </a:r>
            <a:endParaRPr lang="en-US" dirty="0" smtClean="0"/>
          </a:p>
          <a:p>
            <a:pPr>
              <a:buNone/>
            </a:pPr>
            <a:r>
              <a:rPr lang="id-ID" dirty="0" smtClean="0"/>
              <a:t>PV = (Nilai Sekarang / Nilai pada tahun ke 0)</a:t>
            </a:r>
            <a:endParaRPr lang="en-US" dirty="0" smtClean="0"/>
          </a:p>
          <a:p>
            <a:pPr>
              <a:buNone/>
            </a:pPr>
            <a:r>
              <a:rPr lang="id-ID" dirty="0" smtClean="0"/>
              <a:t>i = Suku Bunga (interest rate)</a:t>
            </a:r>
            <a:endParaRPr lang="en-US" dirty="0" smtClean="0"/>
          </a:p>
          <a:p>
            <a:pPr>
              <a:buNone/>
            </a:pPr>
            <a:r>
              <a:rPr lang="id-ID" dirty="0" smtClean="0"/>
              <a:t>n = Waktu (tahun/period)</a:t>
            </a:r>
            <a:endParaRPr lang="en-US" dirty="0" smtClean="0"/>
          </a:p>
          <a:p>
            <a:endParaRPr lang="en-US" dirty="0"/>
          </a:p>
        </p:txBody>
      </p:sp>
      <p:sp>
        <p:nvSpPr>
          <p:cNvPr id="10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2" name="Picture 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9200" y="3505200"/>
            <a:ext cx="1409700" cy="4381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5075238"/>
          </a:xfrm>
        </p:spPr>
        <p:txBody>
          <a:bodyPr>
            <a:normAutofit fontScale="77500" lnSpcReduction="20000"/>
          </a:bodyPr>
          <a:lstStyle/>
          <a:p>
            <a:pPr>
              <a:buNone/>
            </a:pPr>
            <a:r>
              <a:rPr lang="id-ID" dirty="0" smtClean="0"/>
              <a:t>Rumus di atas mengasumsikan bahwa bunga digandakan hanya sekali dalam setahun, </a:t>
            </a:r>
            <a:endParaRPr lang="en-US" dirty="0" smtClean="0"/>
          </a:p>
          <a:p>
            <a:pPr>
              <a:buNone/>
            </a:pPr>
            <a:r>
              <a:rPr lang="en-US" dirty="0" smtClean="0"/>
              <a:t>J</a:t>
            </a:r>
            <a:r>
              <a:rPr lang="id-ID" dirty="0" smtClean="0"/>
              <a:t>ika bunga digandakan setiap hari, maka rumusnya menjadi:</a:t>
            </a:r>
            <a:endParaRPr lang="en-US" dirty="0" smtClean="0"/>
          </a:p>
          <a:p>
            <a:pPr>
              <a:buNone/>
            </a:pPr>
            <a:r>
              <a:rPr lang="id-ID" dirty="0" smtClean="0"/>
              <a:t>FV = </a:t>
            </a:r>
            <a:endParaRPr lang="en-US" dirty="0" smtClean="0"/>
          </a:p>
          <a:p>
            <a:pPr>
              <a:buNone/>
            </a:pPr>
            <a:r>
              <a:rPr lang="id-ID" b="1" dirty="0" smtClean="0"/>
              <a:t>Contoh:</a:t>
            </a:r>
            <a:endParaRPr lang="en-US" dirty="0" smtClean="0"/>
          </a:p>
          <a:p>
            <a:pPr>
              <a:buNone/>
            </a:pPr>
            <a:r>
              <a:rPr lang="en-US" dirty="0" smtClean="0"/>
              <a:t>    </a:t>
            </a:r>
            <a:r>
              <a:rPr lang="id-ID" dirty="0" smtClean="0"/>
              <a:t>Pada tanggal 2 Januari 200</a:t>
            </a:r>
            <a:r>
              <a:rPr lang="en-US" dirty="0" smtClean="0"/>
              <a:t>9</a:t>
            </a:r>
            <a:r>
              <a:rPr lang="id-ID" dirty="0" smtClean="0"/>
              <a:t>, A menabung uangnya ke Bank  sebesar Rp. 2.000.000, dengan tingkat bunga sebesar 12% pertahun.</a:t>
            </a:r>
            <a:endParaRPr lang="en-US" dirty="0" smtClean="0"/>
          </a:p>
          <a:p>
            <a:pPr>
              <a:buNone/>
            </a:pPr>
            <a:r>
              <a:rPr lang="en-US" dirty="0" smtClean="0"/>
              <a:t>    </a:t>
            </a:r>
            <a:r>
              <a:rPr lang="id-ID" dirty="0" smtClean="0"/>
              <a:t>Hitung nilai tabungan A pada tanggal 2 Januari 20</a:t>
            </a:r>
            <a:r>
              <a:rPr lang="en-US" dirty="0" smtClean="0"/>
              <a:t>11</a:t>
            </a:r>
            <a:r>
              <a:rPr lang="id-ID" dirty="0" smtClean="0"/>
              <a:t>, dengan asumsi :</a:t>
            </a:r>
            <a:endParaRPr lang="en-US" dirty="0" smtClean="0"/>
          </a:p>
          <a:p>
            <a:pPr>
              <a:buNone/>
            </a:pPr>
            <a:r>
              <a:rPr lang="id-ID" dirty="0" smtClean="0"/>
              <a:t>1. Bunga dimajemukkan setahun sekali</a:t>
            </a:r>
            <a:endParaRPr lang="en-US" dirty="0" smtClean="0"/>
          </a:p>
          <a:p>
            <a:pPr>
              <a:buNone/>
            </a:pPr>
            <a:r>
              <a:rPr lang="id-ID" dirty="0" smtClean="0"/>
              <a:t>2. Bunga dimajemukkan sebulan sekali</a:t>
            </a:r>
            <a:endParaRPr lang="en-US" dirty="0" smtClean="0"/>
          </a:p>
          <a:p>
            <a:pPr>
              <a:buNone/>
            </a:pPr>
            <a:r>
              <a:rPr lang="id-ID" dirty="0" smtClean="0"/>
              <a:t>3. Bunga dimajemukkan setiap hari		</a:t>
            </a:r>
            <a:endParaRPr lang="en-US" dirty="0" smtClean="0"/>
          </a:p>
          <a:p>
            <a:endParaRPr lang="en-US" dirty="0"/>
          </a:p>
        </p:txBody>
      </p:sp>
      <p:sp>
        <p:nvSpPr>
          <p:cNvPr id="4" name="Title 1"/>
          <p:cNvSpPr>
            <a:spLocks noGrp="1"/>
          </p:cNvSpPr>
          <p:nvPr>
            <p:ph type="title"/>
          </p:nvPr>
        </p:nvSpPr>
        <p:spPr/>
        <p:txBody>
          <a:bodyPr>
            <a:normAutofit fontScale="90000"/>
          </a:bodyPr>
          <a:lstStyle/>
          <a:p>
            <a:pPr algn="ctr"/>
            <a:r>
              <a:rPr lang="id-ID" b="1" dirty="0" smtClean="0"/>
              <a:t>Nilai Uang Masa Mendatang </a:t>
            </a:r>
            <a:r>
              <a:rPr lang="en-US" b="1" dirty="0" smtClean="0"/>
              <a:t/>
            </a:r>
            <a:br>
              <a:rPr lang="en-US" b="1" dirty="0" smtClean="0"/>
            </a:br>
            <a:r>
              <a:rPr lang="id-ID" b="1" dirty="0" smtClean="0"/>
              <a:t>(Future Value)</a:t>
            </a:r>
            <a:r>
              <a:rPr lang="id-ID" dirty="0" smtClean="0"/>
              <a:t> </a:t>
            </a:r>
            <a:endParaRPr lang="en-US" dirty="0"/>
          </a:p>
        </p:txBody>
      </p:sp>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536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66800" y="2590800"/>
            <a:ext cx="2133600" cy="533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id-ID" b="1" dirty="0" smtClean="0"/>
              <a:t>Jawab</a:t>
            </a:r>
            <a:r>
              <a:rPr lang="id-ID" dirty="0" smtClean="0"/>
              <a:t> :</a:t>
            </a:r>
            <a:endParaRPr lang="en-US" dirty="0" smtClean="0"/>
          </a:p>
          <a:p>
            <a:pPr>
              <a:buNone/>
            </a:pPr>
            <a:r>
              <a:rPr lang="id-ID" dirty="0" smtClean="0"/>
              <a:t>1. FV = </a:t>
            </a:r>
            <a:r>
              <a:rPr lang="en-US" dirty="0" smtClean="0"/>
              <a:t>                        </a:t>
            </a:r>
            <a:r>
              <a:rPr lang="id-ID" dirty="0" smtClean="0"/>
              <a:t>= Rp. 2.508.800</a:t>
            </a:r>
            <a:endParaRPr lang="en-US" dirty="0" smtClean="0"/>
          </a:p>
          <a:p>
            <a:pPr>
              <a:buNone/>
            </a:pPr>
            <a:r>
              <a:rPr lang="id-ID" dirty="0" smtClean="0"/>
              <a:t>2. FV = </a:t>
            </a:r>
            <a:r>
              <a:rPr lang="en-US" dirty="0" smtClean="0"/>
              <a:t>                           </a:t>
            </a:r>
            <a:r>
              <a:rPr lang="id-ID" dirty="0" smtClean="0"/>
              <a:t>= Rp. 2.539.470</a:t>
            </a:r>
            <a:endParaRPr lang="en-US" dirty="0" smtClean="0"/>
          </a:p>
          <a:p>
            <a:pPr>
              <a:buNone/>
            </a:pPr>
            <a:r>
              <a:rPr lang="id-ID" dirty="0" smtClean="0"/>
              <a:t>3. FV = </a:t>
            </a:r>
            <a:r>
              <a:rPr lang="en-US" dirty="0" smtClean="0"/>
              <a:t>                          </a:t>
            </a:r>
            <a:r>
              <a:rPr lang="id-ID" dirty="0" smtClean="0"/>
              <a:t> </a:t>
            </a:r>
            <a:r>
              <a:rPr lang="en-US" dirty="0" smtClean="0"/>
              <a:t>     </a:t>
            </a:r>
            <a:r>
              <a:rPr lang="id-ID" dirty="0" smtClean="0"/>
              <a:t>= Rp. 2.542.397</a:t>
            </a:r>
            <a:endParaRPr lang="en-US" dirty="0" smtClean="0"/>
          </a:p>
          <a:p>
            <a:pPr>
              <a:buNone/>
            </a:pPr>
            <a:r>
              <a:rPr lang="en-US" b="1" dirty="0" err="1" smtClean="0"/>
              <a:t>Maka</a:t>
            </a:r>
            <a:r>
              <a:rPr lang="en-US" b="1" dirty="0" smtClean="0"/>
              <a:t>:</a:t>
            </a:r>
          </a:p>
          <a:p>
            <a:r>
              <a:rPr lang="id-ID" dirty="0" smtClean="0"/>
              <a:t>Makin tinggi tingkat bunga, makin tinggi nilai uang dimasa mendatang. Oleh sebab itu, kaum pemilik uang (kaum Kapitalis) pola pikir dan perilakunya bertumpu pada tingkat suku bunga. Jika tingkat bunga tinggi, ia akan membungakan uangnya atau mendepositokan uangnya, dan jika suku bunga rendah, ia akan meminjam uang untuk aktivitas bisnis.</a:t>
            </a:r>
            <a:endParaRPr lang="en-US" dirty="0" smtClean="0"/>
          </a:p>
          <a:p>
            <a:endParaRPr lang="en-US" dirty="0"/>
          </a:p>
        </p:txBody>
      </p:sp>
      <p:sp>
        <p:nvSpPr>
          <p:cNvPr id="4" name="Title 1"/>
          <p:cNvSpPr>
            <a:spLocks noGrp="1"/>
          </p:cNvSpPr>
          <p:nvPr>
            <p:ph type="title"/>
          </p:nvPr>
        </p:nvSpPr>
        <p:spPr/>
        <p:txBody>
          <a:bodyPr>
            <a:normAutofit fontScale="90000"/>
          </a:bodyPr>
          <a:lstStyle/>
          <a:p>
            <a:pPr algn="ctr"/>
            <a:r>
              <a:rPr lang="id-ID" b="1" dirty="0" smtClean="0"/>
              <a:t>Nilai Uang Masa Mendatang </a:t>
            </a:r>
            <a:r>
              <a:rPr lang="en-US" b="1" dirty="0" smtClean="0"/>
              <a:t/>
            </a:r>
            <a:br>
              <a:rPr lang="en-US" b="1" dirty="0" smtClean="0"/>
            </a:br>
            <a:r>
              <a:rPr lang="id-ID" b="1" dirty="0" smtClean="0"/>
              <a:t>(Future Value)</a:t>
            </a:r>
            <a:r>
              <a:rPr lang="id-ID" dirty="0" smtClean="0"/>
              <a:t> </a:t>
            </a:r>
            <a:endParaRPr lang="en-US" dirty="0"/>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47800" y="1905000"/>
            <a:ext cx="2057400" cy="590550"/>
          </a:xfrm>
          <a:prstGeom prst="rect">
            <a:avLst/>
          </a:prstGeom>
          <a:noFill/>
        </p:spPr>
      </p:pic>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47800" y="2286000"/>
            <a:ext cx="2286000" cy="533400"/>
          </a:xfrm>
          <a:prstGeom prst="rect">
            <a:avLst/>
          </a:prstGeom>
          <a:noFill/>
        </p:spPr>
      </p:pic>
      <p:sp>
        <p:nvSpPr>
          <p:cNvPr id="163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638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47800" y="2667000"/>
            <a:ext cx="2800350" cy="685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Nilai Sekarang (Present Value)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id-ID" b="1" dirty="0" smtClean="0"/>
              <a:t>Present Value</a:t>
            </a:r>
            <a:r>
              <a:rPr lang="id-ID" dirty="0" smtClean="0"/>
              <a:t> adalah</a:t>
            </a:r>
            <a:r>
              <a:rPr lang="en-US" dirty="0" smtClean="0"/>
              <a:t>:</a:t>
            </a:r>
          </a:p>
          <a:p>
            <a:r>
              <a:rPr lang="en-US" dirty="0" smtClean="0"/>
              <a:t>B</a:t>
            </a:r>
            <a:r>
              <a:rPr lang="id-ID" dirty="0" smtClean="0"/>
              <a:t>erapa nilai uang saat ini untuk nilai tertentu di masa yang akan datang. </a:t>
            </a:r>
            <a:endParaRPr lang="en-US" dirty="0" smtClean="0"/>
          </a:p>
          <a:p>
            <a:pPr>
              <a:buNone/>
            </a:pPr>
            <a:r>
              <a:rPr lang="id-ID" b="1" dirty="0" smtClean="0"/>
              <a:t>Rumus:</a:t>
            </a:r>
            <a:endParaRPr lang="en-US" b="1" dirty="0" smtClean="0"/>
          </a:p>
          <a:p>
            <a:pPr>
              <a:buNone/>
            </a:pPr>
            <a:r>
              <a:rPr lang="id-ID" dirty="0" smtClean="0"/>
              <a:t>PV = FV</a:t>
            </a:r>
            <a:r>
              <a:rPr lang="en-US" dirty="0" smtClean="0"/>
              <a:t>                  </a:t>
            </a:r>
            <a:r>
              <a:rPr lang="id-ID" dirty="0" smtClean="0"/>
              <a:t>=FV </a:t>
            </a:r>
            <a:r>
              <a:rPr lang="id-ID" dirty="0" smtClean="0"/>
              <a:t> 		</a:t>
            </a:r>
            <a:endParaRPr lang="en-US" dirty="0" smtClean="0"/>
          </a:p>
          <a:p>
            <a:pPr>
              <a:buNone/>
            </a:pPr>
            <a:r>
              <a:rPr lang="id-ID" dirty="0" smtClean="0"/>
              <a:t>FV = Future Value (Nilai Pada akhir tahun ke n)</a:t>
            </a:r>
            <a:endParaRPr lang="en-US" dirty="0" smtClean="0"/>
          </a:p>
          <a:p>
            <a:pPr>
              <a:buNone/>
            </a:pPr>
            <a:r>
              <a:rPr lang="id-ID" dirty="0" smtClean="0"/>
              <a:t>PV = Nilai Sekarang (Nilai pada tahun ke 0)</a:t>
            </a:r>
            <a:endParaRPr lang="en-US" dirty="0" smtClean="0"/>
          </a:p>
          <a:p>
            <a:pPr>
              <a:buNone/>
            </a:pPr>
            <a:r>
              <a:rPr lang="id-ID" dirty="0" smtClean="0"/>
              <a:t>R= Suku Bunga</a:t>
            </a:r>
            <a:endParaRPr lang="en-US" dirty="0" smtClean="0"/>
          </a:p>
          <a:p>
            <a:pPr>
              <a:buNone/>
            </a:pPr>
            <a:r>
              <a:rPr lang="id-ID" dirty="0" smtClean="0"/>
              <a:t>n = Waktu (tahun)</a:t>
            </a:r>
            <a:endParaRPr lang="en-US" dirty="0" smtClean="0"/>
          </a:p>
          <a:p>
            <a:endParaRPr lang="en-US" dirty="0"/>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00200" y="3448050"/>
            <a:ext cx="1676400" cy="514350"/>
          </a:xfrm>
          <a:prstGeom prst="rect">
            <a:avLst/>
          </a:prstGeom>
          <a:noFill/>
        </p:spPr>
      </p:pic>
      <p:sp>
        <p:nvSpPr>
          <p:cNvPr id="174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1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38600" y="3524250"/>
            <a:ext cx="1066800" cy="4381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4922838"/>
          </a:xfrm>
        </p:spPr>
        <p:txBody>
          <a:bodyPr>
            <a:normAutofit fontScale="77500" lnSpcReduction="20000"/>
          </a:bodyPr>
          <a:lstStyle/>
          <a:p>
            <a:pPr>
              <a:buNone/>
            </a:pPr>
            <a:r>
              <a:rPr lang="id-ID" b="1" dirty="0" smtClean="0"/>
              <a:t>Contoh </a:t>
            </a:r>
            <a:r>
              <a:rPr lang="id-ID" dirty="0" smtClean="0"/>
              <a:t>:</a:t>
            </a:r>
            <a:endParaRPr lang="en-US" dirty="0" smtClean="0"/>
          </a:p>
          <a:p>
            <a:r>
              <a:rPr lang="id-ID" dirty="0" smtClean="0"/>
              <a:t>Harga sepeda motor 2 tahun mendatang sebesar Rp. 10.000.000. Tingkat bunga rata-rata 12% setahun. Berapa yang harus ditabung A saat ini agar dapat membelinya dua tahun mendatang, dengan asumsi :</a:t>
            </a:r>
            <a:endParaRPr lang="en-US" dirty="0" smtClean="0"/>
          </a:p>
          <a:p>
            <a:pPr marL="514350" indent="-514350">
              <a:buAutoNum type="arabicPeriod"/>
            </a:pPr>
            <a:r>
              <a:rPr lang="id-ID" dirty="0" smtClean="0"/>
              <a:t>Bunga dimajemukkan setahun sekali</a:t>
            </a:r>
            <a:endParaRPr lang="en-US" dirty="0" smtClean="0"/>
          </a:p>
          <a:p>
            <a:pPr marL="514350" indent="-514350">
              <a:buFont typeface="Wingdings 2"/>
              <a:buAutoNum type="arabicPeriod"/>
            </a:pPr>
            <a:r>
              <a:rPr lang="id-ID" dirty="0" smtClean="0"/>
              <a:t>Bunga dimajemukkan sebulan sekali	</a:t>
            </a:r>
            <a:endParaRPr lang="en-US" dirty="0" smtClean="0"/>
          </a:p>
          <a:p>
            <a:pPr>
              <a:buNone/>
            </a:pPr>
            <a:r>
              <a:rPr lang="id-ID" b="1" dirty="0" smtClean="0"/>
              <a:t>Jawab:</a:t>
            </a:r>
            <a:endParaRPr lang="en-US" dirty="0" smtClean="0"/>
          </a:p>
          <a:p>
            <a:pPr marL="514350" indent="-514350">
              <a:buAutoNum type="arabicPeriod"/>
            </a:pPr>
            <a:r>
              <a:rPr lang="id-ID" dirty="0" smtClean="0"/>
              <a:t>PV = Rp. 10.000.000  </a:t>
            </a:r>
            <a:r>
              <a:rPr lang="en-US" dirty="0" smtClean="0"/>
              <a:t>                        </a:t>
            </a:r>
            <a:r>
              <a:rPr lang="id-ID" dirty="0" smtClean="0"/>
              <a:t>= Rp. 7.971.939</a:t>
            </a:r>
            <a:endParaRPr lang="en-US" dirty="0" smtClean="0"/>
          </a:p>
          <a:p>
            <a:pPr marL="514350" indent="-514350">
              <a:buAutoNum type="arabicPeriod"/>
            </a:pPr>
            <a:r>
              <a:rPr lang="id-ID" dirty="0" smtClean="0"/>
              <a:t>PV = Rp. 10.000.000 </a:t>
            </a:r>
            <a:r>
              <a:rPr lang="en-US" dirty="0" smtClean="0"/>
              <a:t>                             </a:t>
            </a:r>
            <a:r>
              <a:rPr lang="id-ID" dirty="0" smtClean="0"/>
              <a:t>= Rp. 7.875.661</a:t>
            </a:r>
            <a:endParaRPr lang="en-US" dirty="0" smtClean="0"/>
          </a:p>
          <a:p>
            <a:pPr>
              <a:buNone/>
            </a:pPr>
            <a:r>
              <a:rPr lang="en-US" dirty="0" err="1" smtClean="0"/>
              <a:t>Maka</a:t>
            </a:r>
            <a:r>
              <a:rPr lang="en-US" dirty="0" smtClean="0"/>
              <a:t> </a:t>
            </a:r>
            <a:r>
              <a:rPr lang="id-ID" dirty="0" smtClean="0"/>
              <a:t>Nilai sekarang ialah nilai saat ini pada proyeksi uang kas</a:t>
            </a:r>
            <a:endParaRPr lang="en-US" dirty="0" smtClean="0"/>
          </a:p>
          <a:p>
            <a:pPr>
              <a:buNone/>
            </a:pPr>
            <a:r>
              <a:rPr lang="id-ID" dirty="0" smtClean="0"/>
              <a:t>masuk bersih (net cash flow) di masa mendatang.</a:t>
            </a:r>
            <a:endParaRPr lang="en-US" dirty="0" smtClean="0"/>
          </a:p>
          <a:p>
            <a:pPr>
              <a:buNone/>
            </a:pPr>
            <a:r>
              <a:rPr lang="id-ID" dirty="0" smtClean="0"/>
              <a:t> </a:t>
            </a:r>
            <a:endParaRPr lang="en-US" dirty="0"/>
          </a:p>
        </p:txBody>
      </p:sp>
      <p:sp>
        <p:nvSpPr>
          <p:cNvPr id="4" name="Title 1"/>
          <p:cNvSpPr>
            <a:spLocks noGrp="1"/>
          </p:cNvSpPr>
          <p:nvPr>
            <p:ph type="title"/>
          </p:nvPr>
        </p:nvSpPr>
        <p:spPr/>
        <p:txBody>
          <a:bodyPr/>
          <a:lstStyle/>
          <a:p>
            <a:pPr algn="ctr"/>
            <a:r>
              <a:rPr lang="id-ID" b="1" dirty="0" smtClean="0"/>
              <a:t>Nilai Sekarang (Present Value)</a:t>
            </a:r>
            <a:endParaRPr lang="en-US" dirty="0"/>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86200" y="4343400"/>
            <a:ext cx="1828800" cy="457200"/>
          </a:xfrm>
          <a:prstGeom prst="rect">
            <a:avLst/>
          </a:prstGeom>
          <a:noFill/>
        </p:spPr>
      </p:pic>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843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86200" y="4662268"/>
            <a:ext cx="2133600" cy="51933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ANUITAS (Future Value of an Annuity)</a:t>
            </a:r>
            <a:endParaRPr lang="en-US" dirty="0"/>
          </a:p>
        </p:txBody>
      </p:sp>
      <p:sp>
        <p:nvSpPr>
          <p:cNvPr id="3" name="Content Placeholder 2"/>
          <p:cNvSpPr>
            <a:spLocks noGrp="1"/>
          </p:cNvSpPr>
          <p:nvPr>
            <p:ph idx="1"/>
          </p:nvPr>
        </p:nvSpPr>
        <p:spPr/>
        <p:txBody>
          <a:bodyPr/>
          <a:lstStyle/>
          <a:p>
            <a:pPr>
              <a:buNone/>
            </a:pPr>
            <a:r>
              <a:rPr lang="id-ID" b="1" dirty="0" smtClean="0"/>
              <a:t>Anuit</a:t>
            </a:r>
            <a:r>
              <a:rPr lang="en-US" b="1" dirty="0" smtClean="0"/>
              <a:t>as</a:t>
            </a:r>
            <a:r>
              <a:rPr lang="id-ID" b="1" dirty="0" smtClean="0"/>
              <a:t> adalah</a:t>
            </a:r>
            <a:r>
              <a:rPr lang="en-US" b="1" dirty="0" smtClean="0"/>
              <a:t>:</a:t>
            </a:r>
          </a:p>
          <a:p>
            <a:r>
              <a:rPr lang="en-US" dirty="0" smtClean="0"/>
              <a:t>R</a:t>
            </a:r>
            <a:r>
              <a:rPr lang="id-ID" dirty="0" smtClean="0"/>
              <a:t>entetan pembayaran atau penerimaan uang yang biasanya sama besar yang dibayarkan pada interval waktu yang sama</a:t>
            </a:r>
            <a:r>
              <a:rPr lang="en-US" dirty="0" smtClean="0"/>
              <a:t>.</a:t>
            </a:r>
          </a:p>
          <a:p>
            <a:pPr>
              <a:buNone/>
            </a:pPr>
            <a:r>
              <a:rPr lang="en-US" b="1" dirty="0" err="1" smtClean="0"/>
              <a:t>Rumus</a:t>
            </a:r>
            <a:r>
              <a:rPr lang="en-US" b="1" dirty="0" smtClean="0"/>
              <a:t>:</a:t>
            </a:r>
          </a:p>
          <a:p>
            <a:pPr>
              <a:buNone/>
            </a:pPr>
            <a:r>
              <a:rPr lang="id-ID" dirty="0" smtClean="0"/>
              <a:t>Faktor FV</a:t>
            </a:r>
            <a:r>
              <a:rPr lang="id-ID" baseline="-25000" dirty="0" smtClean="0"/>
              <a:t>anuitas  </a:t>
            </a:r>
            <a:r>
              <a:rPr lang="id-ID" dirty="0" smtClean="0"/>
              <a:t>= </a:t>
            </a:r>
            <a:r>
              <a:rPr lang="en-US" dirty="0" smtClean="0"/>
              <a:t>  </a:t>
            </a:r>
          </a:p>
          <a:p>
            <a:pPr>
              <a:buNone/>
            </a:pPr>
            <a:r>
              <a:rPr lang="id-ID" dirty="0" smtClean="0"/>
              <a:t>FV</a:t>
            </a:r>
            <a:r>
              <a:rPr lang="id-ID" baseline="-25000" dirty="0" smtClean="0"/>
              <a:t>anuitas   </a:t>
            </a:r>
            <a:r>
              <a:rPr lang="id-ID" dirty="0" smtClean="0"/>
              <a:t>= nilai investasi  x  Faktor FV</a:t>
            </a:r>
            <a:r>
              <a:rPr lang="id-ID" baseline="-25000" dirty="0" smtClean="0"/>
              <a:t>anuitas  </a:t>
            </a:r>
            <a:r>
              <a:rPr lang="id-ID" dirty="0" smtClean="0"/>
              <a:t>x (1+r)</a:t>
            </a:r>
            <a:endParaRPr lang="en-US" dirty="0" smtClean="0"/>
          </a:p>
          <a:p>
            <a:endParaRPr lang="en-US" dirty="0" smtClean="0"/>
          </a:p>
          <a:p>
            <a:endParaRPr lang="en-US"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94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4267200"/>
            <a:ext cx="1828800" cy="5715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5075238"/>
          </a:xfrm>
        </p:spPr>
        <p:txBody>
          <a:bodyPr>
            <a:normAutofit fontScale="92500"/>
          </a:bodyPr>
          <a:lstStyle/>
          <a:p>
            <a:pPr>
              <a:buNone/>
            </a:pPr>
            <a:r>
              <a:rPr lang="en-US" b="1" dirty="0" smtClean="0"/>
              <a:t>CONTOH: </a:t>
            </a:r>
            <a:r>
              <a:rPr lang="id-ID" dirty="0" smtClean="0"/>
              <a:t>MENGHITUNG FUTURE VALUE ANUITAS</a:t>
            </a:r>
            <a:r>
              <a:rPr lang="id-ID" b="1" dirty="0" smtClean="0"/>
              <a:t> </a:t>
            </a:r>
            <a:r>
              <a:rPr lang="id-ID" sz="2600" dirty="0" smtClean="0"/>
              <a:t>Berapakah nilai masa depan anuitas apabila Anda berinvestasi uang sebesar Rp. 100.000,- per bulan atau Rp.1.200.000,- per tahun dengan return 25% per tahun selama 20 tahun ? dan bandingkan jika Anda berinvestasi selama 25 tahun?</a:t>
            </a:r>
            <a:endParaRPr lang="en-US" sz="2600" dirty="0" smtClean="0"/>
          </a:p>
          <a:p>
            <a:pPr>
              <a:buNone/>
            </a:pPr>
            <a:r>
              <a:rPr lang="id-ID" sz="2600" b="1" dirty="0" smtClean="0"/>
              <a:t>Jawab :</a:t>
            </a:r>
            <a:endParaRPr lang="en-US" sz="2600" b="1" dirty="0" smtClean="0"/>
          </a:p>
          <a:p>
            <a:r>
              <a:rPr lang="id-ID" sz="2600" dirty="0" smtClean="0"/>
              <a:t>Selama 20 tahun</a:t>
            </a:r>
            <a:endParaRPr lang="en-US" sz="2600" dirty="0" smtClean="0"/>
          </a:p>
          <a:p>
            <a:pPr>
              <a:buNone/>
            </a:pPr>
            <a:r>
              <a:rPr lang="id-ID" sz="2600" dirty="0" smtClean="0"/>
              <a:t>Faktor FV</a:t>
            </a:r>
            <a:r>
              <a:rPr lang="id-ID" baseline="-25000" dirty="0" smtClean="0"/>
              <a:t>anuitas  </a:t>
            </a:r>
            <a:r>
              <a:rPr lang="id-ID" dirty="0" smtClean="0"/>
              <a:t>= </a:t>
            </a:r>
            <a:r>
              <a:rPr lang="en-US" dirty="0" smtClean="0"/>
              <a:t>           =            =              = </a:t>
            </a:r>
            <a:r>
              <a:rPr lang="id-ID" dirty="0" smtClean="0"/>
              <a:t>342,945</a:t>
            </a:r>
            <a:endParaRPr lang="en-US" dirty="0" smtClean="0"/>
          </a:p>
          <a:p>
            <a:pPr>
              <a:buNone/>
            </a:pPr>
            <a:r>
              <a:rPr lang="id-ID" sz="2600" dirty="0" smtClean="0"/>
              <a:t>FV</a:t>
            </a:r>
            <a:r>
              <a:rPr lang="id-ID" sz="2600" baseline="-25000" dirty="0" smtClean="0"/>
              <a:t>anuitas   </a:t>
            </a:r>
            <a:r>
              <a:rPr lang="id-ID" sz="2600" dirty="0" smtClean="0"/>
              <a:t>= nilai investasi  x  Faktor FV</a:t>
            </a:r>
            <a:r>
              <a:rPr lang="id-ID" sz="2600" baseline="-25000" dirty="0" smtClean="0"/>
              <a:t>anuitas  </a:t>
            </a:r>
            <a:r>
              <a:rPr lang="id-ID" sz="2600" dirty="0" smtClean="0"/>
              <a:t>x (1+r)</a:t>
            </a:r>
            <a:endParaRPr lang="en-US" sz="2600" dirty="0" smtClean="0"/>
          </a:p>
          <a:p>
            <a:pPr>
              <a:buNone/>
            </a:pPr>
            <a:r>
              <a:rPr lang="en-US" sz="2800" dirty="0" smtClean="0"/>
              <a:t>              </a:t>
            </a:r>
            <a:r>
              <a:rPr lang="id-ID" sz="2600" dirty="0" smtClean="0"/>
              <a:t>= 1.200.000,00   x 342,945 x 1,25</a:t>
            </a:r>
            <a:endParaRPr lang="en-US" sz="2600" dirty="0" smtClean="0"/>
          </a:p>
          <a:p>
            <a:pPr>
              <a:buNone/>
            </a:pPr>
            <a:r>
              <a:rPr lang="en-US" sz="2800" dirty="0" smtClean="0"/>
              <a:t>              </a:t>
            </a:r>
            <a:r>
              <a:rPr lang="id-ID" sz="2600" b="1" dirty="0" smtClean="0"/>
              <a:t>= 514.417.042,793</a:t>
            </a:r>
            <a:endParaRPr lang="en-US" sz="2600" b="1" dirty="0" smtClean="0"/>
          </a:p>
          <a:p>
            <a:pPr>
              <a:buNone/>
            </a:pPr>
            <a:endParaRPr lang="en-US" sz="2600" dirty="0" smtClean="0"/>
          </a:p>
          <a:p>
            <a:pPr>
              <a:buNone/>
            </a:pPr>
            <a:endParaRPr lang="en-US" sz="2000" dirty="0"/>
          </a:p>
        </p:txBody>
      </p:sp>
      <p:sp>
        <p:nvSpPr>
          <p:cNvPr id="4" name="Title 1"/>
          <p:cNvSpPr>
            <a:spLocks noGrp="1"/>
          </p:cNvSpPr>
          <p:nvPr>
            <p:ph type="title"/>
          </p:nvPr>
        </p:nvSpPr>
        <p:spPr/>
        <p:txBody>
          <a:bodyPr/>
          <a:lstStyle/>
          <a:p>
            <a:pPr algn="ctr"/>
            <a:r>
              <a:rPr lang="id-ID" b="1" dirty="0" smtClean="0"/>
              <a:t>ANUITAS (Future Value of an Annuity)</a:t>
            </a:r>
            <a:endParaRPr lang="en-US"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4495800"/>
            <a:ext cx="1066800" cy="571500"/>
          </a:xfrm>
          <a:prstGeom prst="rect">
            <a:avLst/>
          </a:prstGeom>
          <a:noFill/>
        </p:spPr>
      </p:pic>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114800" y="4419600"/>
            <a:ext cx="1066800" cy="647700"/>
          </a:xfrm>
          <a:prstGeom prst="rect">
            <a:avLst/>
          </a:prstGeom>
          <a:noFill/>
        </p:spPr>
      </p:pic>
      <p:sp>
        <p:nvSpPr>
          <p:cNvPr id="204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562600" y="4495800"/>
            <a:ext cx="1143000" cy="5143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54162"/>
            <a:ext cx="8686800" cy="5151438"/>
          </a:xfrm>
        </p:spPr>
        <p:txBody>
          <a:bodyPr>
            <a:normAutofit/>
          </a:bodyPr>
          <a:lstStyle/>
          <a:p>
            <a:r>
              <a:rPr lang="id-ID" dirty="0" smtClean="0"/>
              <a:t>Jika selama 25 tahun</a:t>
            </a:r>
            <a:endParaRPr lang="en-US" dirty="0" smtClean="0"/>
          </a:p>
          <a:p>
            <a:pPr>
              <a:buNone/>
            </a:pPr>
            <a:r>
              <a:rPr lang="id-ID" dirty="0" smtClean="0"/>
              <a:t>Faktor FV</a:t>
            </a:r>
            <a:r>
              <a:rPr lang="id-ID" baseline="-25000" dirty="0" smtClean="0"/>
              <a:t>anuitas  </a:t>
            </a:r>
            <a:r>
              <a:rPr lang="id-ID" dirty="0" smtClean="0"/>
              <a:t>=</a:t>
            </a:r>
            <a:r>
              <a:rPr lang="en-US" dirty="0" smtClean="0"/>
              <a:t>              =              =</a:t>
            </a:r>
          </a:p>
          <a:p>
            <a:pPr>
              <a:buNone/>
            </a:pPr>
            <a:r>
              <a:rPr lang="en-US" dirty="0" smtClean="0"/>
              <a:t>                          = </a:t>
            </a:r>
            <a:r>
              <a:rPr lang="id-ID" dirty="0" smtClean="0"/>
              <a:t>1054,791</a:t>
            </a:r>
            <a:endParaRPr lang="en-US" dirty="0" smtClean="0"/>
          </a:p>
          <a:p>
            <a:pPr>
              <a:buNone/>
            </a:pPr>
            <a:r>
              <a:rPr lang="id-ID" dirty="0" smtClean="0"/>
              <a:t>FV</a:t>
            </a:r>
            <a:r>
              <a:rPr lang="id-ID" baseline="-25000" dirty="0" smtClean="0"/>
              <a:t>anuitas </a:t>
            </a:r>
            <a:r>
              <a:rPr lang="id-ID" dirty="0" smtClean="0"/>
              <a:t>= nilai investasi  x  Faktor FV</a:t>
            </a:r>
            <a:r>
              <a:rPr lang="id-ID" baseline="-25000" dirty="0" smtClean="0"/>
              <a:t>anuitas </a:t>
            </a:r>
            <a:r>
              <a:rPr lang="id-ID" dirty="0" smtClean="0"/>
              <a:t>x (1+r)</a:t>
            </a:r>
            <a:endParaRPr lang="en-US" dirty="0" smtClean="0"/>
          </a:p>
          <a:p>
            <a:pPr>
              <a:buNone/>
            </a:pPr>
            <a:r>
              <a:rPr lang="en-US" dirty="0" smtClean="0"/>
              <a:t>             </a:t>
            </a:r>
            <a:r>
              <a:rPr lang="id-ID" dirty="0" smtClean="0"/>
              <a:t>= 1.200.000,- x  1054,791  x 1,25</a:t>
            </a:r>
            <a:endParaRPr lang="en-US" dirty="0" smtClean="0"/>
          </a:p>
          <a:p>
            <a:pPr>
              <a:buNone/>
            </a:pPr>
            <a:r>
              <a:rPr lang="en-US" dirty="0" smtClean="0"/>
              <a:t>             </a:t>
            </a:r>
            <a:r>
              <a:rPr lang="id-ID" dirty="0" smtClean="0"/>
              <a:t>= </a:t>
            </a:r>
            <a:r>
              <a:rPr lang="id-ID" b="1" dirty="0" smtClean="0"/>
              <a:t>1.582.186.776,100</a:t>
            </a:r>
            <a:endParaRPr lang="en-US" b="1" dirty="0" smtClean="0"/>
          </a:p>
          <a:p>
            <a:pPr>
              <a:buNone/>
            </a:pPr>
            <a:r>
              <a:rPr lang="en-US" dirty="0" smtClean="0"/>
              <a:t>  </a:t>
            </a:r>
            <a:r>
              <a:rPr lang="id-ID" dirty="0" smtClean="0"/>
              <a:t> </a:t>
            </a:r>
            <a:endParaRPr lang="en-US" dirty="0" smtClean="0"/>
          </a:p>
          <a:p>
            <a:endParaRPr lang="en-US" dirty="0"/>
          </a:p>
        </p:txBody>
      </p:sp>
      <p:sp>
        <p:nvSpPr>
          <p:cNvPr id="4" name="Title 1"/>
          <p:cNvSpPr>
            <a:spLocks noGrp="1"/>
          </p:cNvSpPr>
          <p:nvPr>
            <p:ph type="title"/>
          </p:nvPr>
        </p:nvSpPr>
        <p:spPr/>
        <p:txBody>
          <a:bodyPr/>
          <a:lstStyle/>
          <a:p>
            <a:pPr algn="ctr"/>
            <a:r>
              <a:rPr lang="id-ID" b="1" dirty="0" smtClean="0"/>
              <a:t>ANUITAS (Future Value of an Annuity)</a:t>
            </a:r>
            <a:endParaRPr lang="en-US"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2133600"/>
            <a:ext cx="1295400" cy="609600"/>
          </a:xfrm>
          <a:prstGeom prst="rect">
            <a:avLst/>
          </a:prstGeom>
          <a:noFill/>
        </p:spPr>
      </p:pic>
      <p:sp>
        <p:nvSpPr>
          <p:cNvPr id="215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953000" y="2095500"/>
            <a:ext cx="1219200" cy="571500"/>
          </a:xfrm>
          <a:prstGeom prst="rect">
            <a:avLst/>
          </a:prstGeom>
          <a:noFill/>
        </p:spPr>
      </p:pic>
      <p:sp>
        <p:nvSpPr>
          <p:cNvPr id="2151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629400" y="2076450"/>
            <a:ext cx="1371600" cy="66675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140</TotalTime>
  <Words>573</Words>
  <Application>Microsoft Office PowerPoint</Application>
  <PresentationFormat>On-screen Show (4:3)</PresentationFormat>
  <Paragraphs>83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Trek</vt:lpstr>
      <vt:lpstr>KULIAH IV: MANAJEMEN KEUANGAN KONSEP NILAI WAKTU DARI UANG </vt:lpstr>
      <vt:lpstr>Nilai Uang Masa Mendatang  (Future Value) </vt:lpstr>
      <vt:lpstr>Nilai Uang Masa Mendatang  (Future Value) </vt:lpstr>
      <vt:lpstr>Nilai Uang Masa Mendatang  (Future Value) </vt:lpstr>
      <vt:lpstr>Nilai Sekarang (Present Value)</vt:lpstr>
      <vt:lpstr>Nilai Sekarang (Present Value)</vt:lpstr>
      <vt:lpstr>ANUITAS (Future Value of an Annuity)</vt:lpstr>
      <vt:lpstr>ANUITAS (Future Value of an Annuity)</vt:lpstr>
      <vt:lpstr>ANUITAS (Future Value of an Annuity)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IV: MANAJEMEN KEUANGAN KONSEP NILAI WAKTU DARI UANG</dc:title>
  <dc:creator>Toshiba</dc:creator>
  <cp:lastModifiedBy>ACER</cp:lastModifiedBy>
  <cp:revision>12</cp:revision>
  <dcterms:created xsi:type="dcterms:W3CDTF">2014-09-24T08:52:07Z</dcterms:created>
  <dcterms:modified xsi:type="dcterms:W3CDTF">2016-10-12T12:49:36Z</dcterms:modified>
</cp:coreProperties>
</file>