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12FCB6-08DD-4ACD-BB31-61D1FD4E8E9E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F9AE3B-F725-42D1-9C17-77A366EE79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Kuliah</a:t>
            </a:r>
            <a:r>
              <a:rPr lang="en-US" dirty="0" smtClean="0">
                <a:solidFill>
                  <a:schemeClr val="tx1"/>
                </a:solidFill>
              </a:rPr>
              <a:t> ix:</a:t>
            </a:r>
            <a:r>
              <a:rPr lang="en-US" dirty="0" smtClean="0"/>
              <a:t> </a:t>
            </a:r>
            <a:r>
              <a:rPr lang="en-US" cap="none" dirty="0" err="1" smtClean="0"/>
              <a:t>Jenis</a:t>
            </a:r>
            <a:r>
              <a:rPr lang="en-US" cap="none" dirty="0" smtClean="0"/>
              <a:t> </a:t>
            </a:r>
            <a:r>
              <a:rPr lang="id-ID" cap="none" dirty="0" smtClean="0"/>
              <a:t>Modal</a:t>
            </a:r>
            <a:r>
              <a:rPr lang="en-US" cap="none" dirty="0" smtClean="0"/>
              <a:t>, </a:t>
            </a:r>
            <a:r>
              <a:rPr lang="en-US" cap="none" dirty="0" err="1" smtClean="0"/>
              <a:t>Sumber</a:t>
            </a:r>
            <a:r>
              <a:rPr lang="en-US" cap="none" dirty="0" smtClean="0"/>
              <a:t>, Dan </a:t>
            </a:r>
            <a:r>
              <a:rPr lang="en-US" cap="none" dirty="0" err="1" smtClean="0"/>
              <a:t>Menurut</a:t>
            </a:r>
            <a:r>
              <a:rPr lang="en-US" cap="none" dirty="0" smtClean="0"/>
              <a:t> </a:t>
            </a:r>
            <a:r>
              <a:rPr lang="en-US" cap="none" dirty="0" err="1" smtClean="0"/>
              <a:t>Waktu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</a:t>
            </a:r>
            <a:r>
              <a:rPr lang="id-ID" b="1" dirty="0" smtClean="0"/>
              <a:t>engertian </a:t>
            </a:r>
            <a:r>
              <a:rPr lang="id-ID" b="1" dirty="0" smtClean="0"/>
              <a:t>modal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id-ID" b="1" dirty="0" smtClean="0"/>
              <a:t>klasik</a:t>
            </a:r>
            <a:r>
              <a:rPr lang="id-ID" dirty="0" smtClean="0"/>
              <a:t>, </a:t>
            </a:r>
            <a:r>
              <a:rPr lang="id-ID" dirty="0" smtClean="0"/>
              <a:t>“</a:t>
            </a:r>
            <a:r>
              <a:rPr lang="en-US" dirty="0" smtClean="0"/>
              <a:t>H</a:t>
            </a:r>
            <a:r>
              <a:rPr lang="id-ID" dirty="0" smtClean="0"/>
              <a:t>asil </a:t>
            </a:r>
            <a:r>
              <a:rPr lang="id-ID" dirty="0" smtClean="0"/>
              <a:t>produksi yang digunakan untuk memproduksi lebih lanjut</a:t>
            </a:r>
            <a:r>
              <a:rPr lang="id-ID" dirty="0" smtClean="0"/>
              <a:t>”.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b="1" dirty="0" smtClean="0"/>
              <a:t>Sumber Modal</a:t>
            </a:r>
            <a:endParaRPr lang="en-US" dirty="0" smtClean="0"/>
          </a:p>
          <a:p>
            <a:pPr>
              <a:buNone/>
            </a:pPr>
            <a:r>
              <a:rPr lang="id-ID" b="1" i="1" dirty="0" smtClean="0"/>
              <a:t>1. Sumber Intern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b="1" i="1" dirty="0" smtClean="0"/>
              <a:t>Laba Ditahan</a:t>
            </a:r>
            <a:endParaRPr lang="en-US" b="1" i="1" dirty="0" smtClean="0"/>
          </a:p>
          <a:p>
            <a:pPr marL="514350" indent="-514350">
              <a:buFont typeface="Wingdings 2"/>
              <a:buAutoNum type="alphaLcPeriod"/>
            </a:pPr>
            <a:r>
              <a:rPr lang="id-ID" b="1" i="1" dirty="0" smtClean="0"/>
              <a:t> Depresiasi</a:t>
            </a:r>
            <a:endParaRPr lang="en-US" dirty="0" smtClean="0"/>
          </a:p>
          <a:p>
            <a:pPr marL="514350" indent="-514350">
              <a:buNone/>
            </a:pPr>
            <a:r>
              <a:rPr lang="id-ID" b="1" i="1" dirty="0" smtClean="0"/>
              <a:t>2. Sumber Ekstern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b="1" dirty="0" smtClean="0"/>
              <a:t>Supplier</a:t>
            </a:r>
            <a:endParaRPr lang="en-US" b="1" dirty="0" smtClean="0"/>
          </a:p>
          <a:p>
            <a:pPr marL="514350" indent="-514350">
              <a:buAutoNum type="alphaLcPeriod"/>
            </a:pPr>
            <a:r>
              <a:rPr lang="id-ID" b="1" dirty="0" smtClean="0"/>
              <a:t>Bank</a:t>
            </a:r>
            <a:endParaRPr lang="en-US" b="1" dirty="0" smtClean="0"/>
          </a:p>
          <a:p>
            <a:pPr marL="514350" indent="-514350">
              <a:buAutoNum type="alphaLcPeriod"/>
            </a:pPr>
            <a:r>
              <a:rPr lang="id-ID" b="1" dirty="0" smtClean="0"/>
              <a:t>Pasar Modal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cap="none" dirty="0" err="1" smtClean="0"/>
              <a:t>Jenis</a:t>
            </a:r>
            <a:r>
              <a:rPr lang="en-US" cap="none" dirty="0" smtClean="0"/>
              <a:t> </a:t>
            </a:r>
            <a:r>
              <a:rPr lang="id-ID" cap="none" dirty="0" smtClean="0"/>
              <a:t>Modal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sz="3600" b="1" dirty="0" smtClean="0"/>
              <a:t>Jenis-Jenis Modal</a:t>
            </a:r>
            <a:endParaRPr lang="en-US" sz="3600" dirty="0" smtClean="0"/>
          </a:p>
          <a:p>
            <a:pPr>
              <a:buNone/>
            </a:pPr>
            <a:r>
              <a:rPr lang="id-ID" dirty="0" smtClean="0"/>
              <a:t>Modal dapat dibagi menjadi dua jenis:</a:t>
            </a:r>
            <a:endParaRPr lang="en-US" dirty="0" smtClean="0"/>
          </a:p>
          <a:p>
            <a:pPr marL="514350" indent="-514350">
              <a:buNone/>
            </a:pPr>
            <a:r>
              <a:rPr lang="en-US" sz="3100" b="1" dirty="0" smtClean="0"/>
              <a:t>1. </a:t>
            </a:r>
            <a:r>
              <a:rPr lang="id-ID" sz="3100" b="1" dirty="0" smtClean="0"/>
              <a:t>Modal </a:t>
            </a:r>
            <a:r>
              <a:rPr lang="id-ID" sz="3100" b="1" dirty="0" smtClean="0"/>
              <a:t>Aktif </a:t>
            </a:r>
            <a:r>
              <a:rPr lang="en-US" sz="3100" b="1" dirty="0" smtClean="0"/>
              <a:t>/ </a:t>
            </a:r>
            <a:r>
              <a:rPr lang="id-ID" sz="3100" b="1" dirty="0" smtClean="0"/>
              <a:t>Modal </a:t>
            </a:r>
            <a:r>
              <a:rPr lang="id-ID" sz="3100" b="1" dirty="0" smtClean="0"/>
              <a:t>Konkrit</a:t>
            </a:r>
            <a:endParaRPr lang="en-US" sz="3100" b="1" dirty="0" smtClean="0"/>
          </a:p>
          <a:p>
            <a:pPr marL="514350" indent="-514350">
              <a:buNone/>
            </a:pPr>
            <a:r>
              <a:rPr lang="id-ID" dirty="0" smtClean="0"/>
              <a:t>► Berdasarkan fungsi bekerjanya modal aktif dapat dibedakan menjadi: </a:t>
            </a:r>
            <a:r>
              <a:rPr lang="en-US" dirty="0" smtClean="0"/>
              <a:t>a). </a:t>
            </a:r>
            <a:r>
              <a:rPr lang="id-ID" dirty="0" smtClean="0"/>
              <a:t>Modal Kerja (Working Capital Assets)</a:t>
            </a:r>
            <a:r>
              <a:rPr lang="en-US" dirty="0" smtClean="0"/>
              <a:t>, b).</a:t>
            </a:r>
            <a:r>
              <a:rPr lang="id-ID" dirty="0" smtClean="0"/>
              <a:t> Aktiva Lancar dan Modal Tetap (Fixed Capital Assets) – Aktiva Tetap</a:t>
            </a:r>
            <a:endParaRPr lang="en-US" dirty="0" smtClean="0"/>
          </a:p>
          <a:p>
            <a:pPr marL="514350" indent="-514350">
              <a:buNone/>
            </a:pPr>
            <a:r>
              <a:rPr lang="id-ID" dirty="0" smtClean="0"/>
              <a:t>► Aktiva Tetap atau Modal tetap adalah Aktiva yang tahan lama yang tidak atau yang secara</a:t>
            </a:r>
            <a:br>
              <a:rPr lang="id-ID" dirty="0" smtClean="0"/>
            </a:br>
            <a:r>
              <a:rPr lang="id-ID" dirty="0" smtClean="0"/>
              <a:t>berangsur-angsur habis turut serta dalam proses produksi.</a:t>
            </a:r>
            <a:endParaRPr lang="en-US" dirty="0" smtClean="0"/>
          </a:p>
          <a:p>
            <a:pPr marL="514350" indent="-514350">
              <a:buNone/>
            </a:pPr>
            <a:r>
              <a:rPr lang="id-ID" dirty="0" smtClean="0"/>
              <a:t>► Dibedakan menjadi Modal Sendiri (Modal badan usaha)dan Modal Asing (</a:t>
            </a:r>
            <a:r>
              <a:rPr lang="id-ID" dirty="0" smtClean="0"/>
              <a:t>modal</a:t>
            </a:r>
            <a:r>
              <a:rPr lang="en-US" dirty="0" smtClean="0"/>
              <a:t> </a:t>
            </a:r>
            <a:r>
              <a:rPr lang="id-ID" dirty="0" smtClean="0"/>
              <a:t>kreditur/hutang),</a:t>
            </a:r>
            <a:r>
              <a:rPr lang="en-US" dirty="0" smtClean="0"/>
              <a:t> </a:t>
            </a:r>
            <a:r>
              <a:rPr lang="id-ID" dirty="0" smtClean="0"/>
              <a:t>perimbangan </a:t>
            </a:r>
            <a:r>
              <a:rPr lang="id-ID" dirty="0" smtClean="0"/>
              <a:t>keduanya akan menentukan “ Struktur Finasiil”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Modal sendiri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Modal Asing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cap="none" dirty="0" err="1" smtClean="0"/>
              <a:t>Jenis</a:t>
            </a:r>
            <a:r>
              <a:rPr lang="en-US" cap="none" dirty="0" smtClean="0"/>
              <a:t> </a:t>
            </a:r>
            <a:r>
              <a:rPr lang="id-ID" cap="none" dirty="0" smtClean="0"/>
              <a:t>Modal</a:t>
            </a:r>
            <a:r>
              <a:rPr lang="en-US" cap="none" dirty="0" smtClean="0"/>
              <a:t>, </a:t>
            </a:r>
            <a:r>
              <a:rPr lang="en-US" cap="none" dirty="0" err="1" smtClean="0"/>
              <a:t>Sumber</a:t>
            </a:r>
            <a:r>
              <a:rPr lang="en-US" cap="none" dirty="0" smtClean="0"/>
              <a:t>, Dan </a:t>
            </a:r>
            <a:r>
              <a:rPr lang="en-US" cap="none" dirty="0" err="1" smtClean="0"/>
              <a:t>Menurut</a:t>
            </a:r>
            <a:r>
              <a:rPr lang="en-US" cap="none" dirty="0" smtClean="0"/>
              <a:t> </a:t>
            </a:r>
            <a:r>
              <a:rPr lang="en-US" cap="none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Modal </a:t>
            </a:r>
            <a:r>
              <a:rPr lang="id-ID" b="1" dirty="0" smtClean="0"/>
              <a:t>Asing</a:t>
            </a: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/>
              <a:t>A. </a:t>
            </a:r>
            <a:r>
              <a:rPr lang="id-ID" b="1" i="1" dirty="0" smtClean="0"/>
              <a:t>Modal </a:t>
            </a:r>
            <a:r>
              <a:rPr lang="id-ID" b="1" i="1" dirty="0" smtClean="0"/>
              <a:t>Asing atau Utang Jangka Pendek (Short-Term Debt</a:t>
            </a:r>
            <a:r>
              <a:rPr lang="id-ID" b="1" i="1" dirty="0" smtClean="0"/>
              <a:t>)</a:t>
            </a:r>
            <a:endParaRPr lang="en-US" b="1" i="1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Rekening Koran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Kredit Dari </a:t>
            </a:r>
            <a:r>
              <a:rPr lang="id-ID" i="1" dirty="0" smtClean="0"/>
              <a:t>Penjual</a:t>
            </a:r>
            <a:endParaRPr lang="en-US" i="1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i="1" dirty="0" smtClean="0"/>
              <a:t>Kredit Dari Pembeli</a:t>
            </a: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id-ID" i="1" dirty="0" smtClean="0"/>
              <a:t>Kredit Wesel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B. </a:t>
            </a:r>
            <a:r>
              <a:rPr lang="id-ID" b="1" i="1" dirty="0" smtClean="0"/>
              <a:t>Modal </a:t>
            </a:r>
            <a:r>
              <a:rPr lang="id-ID" b="1" i="1" dirty="0" smtClean="0"/>
              <a:t>Asing atau Utang Jangka Menengah (Intermediate-Term Debt</a:t>
            </a:r>
            <a:r>
              <a:rPr lang="id-ID" b="1" i="1" dirty="0" smtClean="0"/>
              <a:t>)</a:t>
            </a:r>
            <a:endParaRPr lang="en-US" b="1" i="1" dirty="0" smtClean="0"/>
          </a:p>
          <a:p>
            <a:pPr marL="514350" indent="-514350">
              <a:buNone/>
            </a:pPr>
            <a:r>
              <a:rPr lang="en-US" i="1" dirty="0" smtClean="0"/>
              <a:t>1. </a:t>
            </a:r>
            <a:r>
              <a:rPr lang="id-ID" i="1" dirty="0" smtClean="0"/>
              <a:t>Term Loan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2. </a:t>
            </a:r>
            <a:r>
              <a:rPr lang="id-ID" i="1" dirty="0" smtClean="0"/>
              <a:t>Leasing</a:t>
            </a:r>
            <a:endParaRPr lang="en-US" i="1" dirty="0" smtClean="0"/>
          </a:p>
          <a:p>
            <a:pPr marL="514350" indent="-514350">
              <a:buAutoNum type="alphaLcPeriod"/>
            </a:pPr>
            <a:r>
              <a:rPr lang="id-ID" dirty="0" smtClean="0"/>
              <a:t>Sale and lease</a:t>
            </a:r>
            <a:r>
              <a:rPr lang="en-US" dirty="0" smtClean="0"/>
              <a:t> </a:t>
            </a:r>
            <a:r>
              <a:rPr lang="id-ID" dirty="0" smtClean="0"/>
              <a:t>back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Service leases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id-ID" dirty="0" smtClean="0"/>
              <a:t>Financial </a:t>
            </a:r>
            <a:r>
              <a:rPr lang="id-ID" dirty="0" smtClean="0"/>
              <a:t>leasing</a:t>
            </a:r>
            <a:endParaRPr lang="en-US" b="1" i="1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cap="none" dirty="0" err="1" smtClean="0"/>
              <a:t>Jenis</a:t>
            </a:r>
            <a:r>
              <a:rPr lang="en-US" cap="none" dirty="0" smtClean="0"/>
              <a:t> </a:t>
            </a:r>
            <a:r>
              <a:rPr lang="id-ID" cap="none" dirty="0" smtClean="0"/>
              <a:t>Modal</a:t>
            </a:r>
            <a:r>
              <a:rPr lang="en-US" cap="none" dirty="0" smtClean="0"/>
              <a:t>, </a:t>
            </a:r>
            <a:r>
              <a:rPr lang="en-US" cap="none" dirty="0" err="1" smtClean="0"/>
              <a:t>Sumber</a:t>
            </a:r>
            <a:r>
              <a:rPr lang="en-US" cap="none" dirty="0" smtClean="0"/>
              <a:t>, Dan </a:t>
            </a:r>
            <a:r>
              <a:rPr lang="en-US" cap="none" dirty="0" err="1" smtClean="0"/>
              <a:t>Menurut</a:t>
            </a:r>
            <a:r>
              <a:rPr lang="en-US" cap="none" dirty="0" smtClean="0"/>
              <a:t> </a:t>
            </a:r>
            <a:r>
              <a:rPr lang="en-US" cap="none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b="1" dirty="0" smtClean="0"/>
              <a:t>Modal </a:t>
            </a:r>
            <a:r>
              <a:rPr lang="id-ID" b="1" dirty="0" smtClean="0"/>
              <a:t>Asing</a:t>
            </a: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/>
              <a:t>A. </a:t>
            </a:r>
            <a:r>
              <a:rPr lang="id-ID" b="1" i="1" dirty="0" smtClean="0"/>
              <a:t>Modal </a:t>
            </a:r>
            <a:r>
              <a:rPr lang="id-ID" b="1" i="1" dirty="0" smtClean="0"/>
              <a:t>Asing atau Utang Jangka Pendek (Short-Term Debt</a:t>
            </a:r>
            <a:r>
              <a:rPr lang="id-ID" b="1" i="1" dirty="0" smtClean="0"/>
              <a:t>)</a:t>
            </a:r>
            <a:endParaRPr lang="en-US" b="1" i="1" dirty="0" smtClean="0"/>
          </a:p>
          <a:p>
            <a:pPr marL="514350" indent="-514350">
              <a:buNone/>
            </a:pPr>
            <a:r>
              <a:rPr lang="en-US" dirty="0" smtClean="0"/>
              <a:t>B. </a:t>
            </a:r>
            <a:r>
              <a:rPr lang="id-ID" b="1" i="1" dirty="0" smtClean="0"/>
              <a:t>Modal </a:t>
            </a:r>
            <a:r>
              <a:rPr lang="id-ID" b="1" i="1" dirty="0" smtClean="0"/>
              <a:t>Asing atau Utang Jangka Menengah (Intermediate-Term Debt</a:t>
            </a:r>
            <a:r>
              <a:rPr lang="id-ID" b="1" i="1" dirty="0" smtClean="0"/>
              <a:t>)</a:t>
            </a:r>
            <a:endParaRPr lang="en-US" b="1" i="1" dirty="0" smtClean="0"/>
          </a:p>
          <a:p>
            <a:pPr marL="514350" indent="-514350">
              <a:buNone/>
            </a:pPr>
            <a:r>
              <a:rPr lang="en-US" dirty="0" smtClean="0"/>
              <a:t>C. </a:t>
            </a:r>
            <a:r>
              <a:rPr lang="id-ID" b="1" i="1" dirty="0" smtClean="0"/>
              <a:t>Modal Asing atau Utang Jangka Panjang (Long-Term Debt) </a:t>
            </a:r>
            <a:endParaRPr lang="en-US" b="1" i="1" dirty="0" smtClean="0"/>
          </a:p>
          <a:p>
            <a:pPr marL="514350" indent="-514350">
              <a:buNone/>
            </a:pPr>
            <a:r>
              <a:rPr lang="en-US" i="1" dirty="0" smtClean="0"/>
              <a:t>1. </a:t>
            </a:r>
            <a:r>
              <a:rPr lang="id-ID" i="1" dirty="0" smtClean="0"/>
              <a:t>Pinjaman </a:t>
            </a:r>
            <a:r>
              <a:rPr lang="id-ID" i="1" dirty="0" smtClean="0"/>
              <a:t>Obligasi (Bonds-Payables</a:t>
            </a:r>
            <a:r>
              <a:rPr lang="id-ID" i="1" dirty="0" smtClean="0"/>
              <a:t>)</a:t>
            </a:r>
            <a:endParaRPr lang="en-US" i="1" dirty="0" smtClean="0"/>
          </a:p>
          <a:p>
            <a:pPr marL="514350" indent="-514350">
              <a:buAutoNum type="alphaLcPeriod"/>
            </a:pPr>
            <a:r>
              <a:rPr lang="id-ID" dirty="0" smtClean="0"/>
              <a:t>Obligasi </a:t>
            </a:r>
            <a:r>
              <a:rPr lang="id-ID" dirty="0" smtClean="0"/>
              <a:t>biasa</a:t>
            </a:r>
            <a:r>
              <a:rPr lang="en-US" dirty="0" smtClean="0"/>
              <a:t> (bonds)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Obligasi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(I</a:t>
            </a:r>
            <a:r>
              <a:rPr lang="id-ID" dirty="0" smtClean="0"/>
              <a:t>ncome bonds</a:t>
            </a:r>
            <a:r>
              <a:rPr lang="en-US" dirty="0" smtClean="0"/>
              <a:t>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Obligasi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ditukarkan</a:t>
            </a:r>
            <a:r>
              <a:rPr lang="en-US" dirty="0" smtClean="0"/>
              <a:t> (C</a:t>
            </a:r>
            <a:r>
              <a:rPr lang="id-ID" dirty="0" smtClean="0"/>
              <a:t>onvertible bonds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id-ID" i="1" dirty="0" smtClean="0"/>
              <a:t>Pinjaman </a:t>
            </a:r>
            <a:r>
              <a:rPr lang="id-ID" i="1" dirty="0" smtClean="0"/>
              <a:t>Hipotik (Mortgage)</a:t>
            </a:r>
            <a:endParaRPr lang="en-US" dirty="0" smtClean="0"/>
          </a:p>
          <a:p>
            <a:pPr marL="514350" indent="-514350">
              <a:buNone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 </a:t>
            </a:r>
            <a:br>
              <a:rPr lang="id-ID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 </a:t>
            </a:r>
            <a:br>
              <a:rPr lang="id-ID" dirty="0" smtClean="0"/>
            </a:br>
            <a:r>
              <a:rPr lang="id-ID" dirty="0" smtClean="0"/>
              <a:t> </a:t>
            </a:r>
            <a:br>
              <a:rPr lang="id-ID" dirty="0" smtClean="0"/>
            </a:br>
            <a:r>
              <a:rPr lang="en-US" i="1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endParaRPr lang="en-US" b="1" i="1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600" b="1" dirty="0" smtClean="0"/>
              <a:t>Jenis-Jenis Modal</a:t>
            </a:r>
            <a:endParaRPr lang="en-US" sz="3600" dirty="0" smtClean="0"/>
          </a:p>
          <a:p>
            <a:pPr>
              <a:buNone/>
            </a:pPr>
            <a:r>
              <a:rPr lang="id-ID" dirty="0" smtClean="0"/>
              <a:t>Modal dapat dibagi menjadi dua jenis:</a:t>
            </a:r>
            <a:endParaRPr lang="en-US" dirty="0" smtClean="0"/>
          </a:p>
          <a:p>
            <a:pPr marL="514350" indent="-514350">
              <a:buNone/>
            </a:pPr>
            <a:r>
              <a:rPr lang="en-US" sz="3100" b="1" dirty="0" smtClean="0"/>
              <a:t>1. </a:t>
            </a:r>
            <a:r>
              <a:rPr lang="id-ID" sz="3100" b="1" dirty="0" smtClean="0"/>
              <a:t>Modal </a:t>
            </a:r>
            <a:r>
              <a:rPr lang="id-ID" sz="3100" b="1" dirty="0" smtClean="0"/>
              <a:t>Aktif </a:t>
            </a:r>
            <a:r>
              <a:rPr lang="en-US" sz="3100" b="1" dirty="0" smtClean="0"/>
              <a:t>/ </a:t>
            </a:r>
            <a:r>
              <a:rPr lang="id-ID" sz="3100" b="1" dirty="0" smtClean="0"/>
              <a:t>Modal </a:t>
            </a:r>
            <a:r>
              <a:rPr lang="id-ID" sz="3100" b="1" dirty="0" smtClean="0"/>
              <a:t>Konkrit</a:t>
            </a:r>
            <a:endParaRPr lang="en-US" sz="3100" b="1" dirty="0" smtClean="0"/>
          </a:p>
          <a:p>
            <a:pPr marL="514350" indent="-514350">
              <a:buNone/>
            </a:pPr>
            <a:r>
              <a:rPr lang="en-US" sz="3100" b="1" dirty="0" smtClean="0"/>
              <a:t>2. </a:t>
            </a:r>
            <a:r>
              <a:rPr lang="id-ID" sz="3200" b="1" dirty="0" smtClean="0"/>
              <a:t>Modal Pasif – Modal Abstrak- Modal </a:t>
            </a:r>
            <a:r>
              <a:rPr lang="id-ID" sz="3200" b="1" dirty="0" smtClean="0"/>
              <a:t>Finansiil</a:t>
            </a:r>
            <a:endParaRPr lang="en-US" sz="3200" b="1" dirty="0" smtClean="0"/>
          </a:p>
          <a:p>
            <a:pPr>
              <a:buNone/>
            </a:pPr>
            <a:r>
              <a:rPr lang="en-US" sz="3200" dirty="0" smtClean="0"/>
              <a:t>SYARAT </a:t>
            </a:r>
            <a:r>
              <a:rPr lang="id-ID" sz="3200" dirty="0" smtClean="0"/>
              <a:t>MODAL PASIF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► Berdasarkan syarat Likuiditas</a:t>
            </a:r>
            <a:endParaRPr lang="en-US" sz="3100" b="1" dirty="0" smtClean="0"/>
          </a:p>
          <a:p>
            <a:pPr>
              <a:buNone/>
            </a:pPr>
            <a:r>
              <a:rPr lang="id-ID" sz="3200" dirty="0" smtClean="0"/>
              <a:t>► berdasarkan syarat </a:t>
            </a:r>
            <a:r>
              <a:rPr lang="id-ID" sz="3200" dirty="0" smtClean="0"/>
              <a:t>solvabilitas</a:t>
            </a:r>
            <a:endParaRPr lang="en-US" sz="3200" dirty="0" smtClean="0"/>
          </a:p>
          <a:p>
            <a:pPr>
              <a:buNone/>
            </a:pPr>
            <a:r>
              <a:rPr lang="id-ID" sz="3200" dirty="0" smtClean="0"/>
              <a:t>► Berdasar syarat rentabilitas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cap="none" dirty="0" err="1" smtClean="0"/>
              <a:t>Jenis</a:t>
            </a:r>
            <a:r>
              <a:rPr lang="en-US" cap="none" dirty="0" smtClean="0"/>
              <a:t> </a:t>
            </a:r>
            <a:r>
              <a:rPr lang="id-ID" cap="none" dirty="0" smtClean="0"/>
              <a:t>Modal</a:t>
            </a:r>
            <a:r>
              <a:rPr lang="en-US" cap="none" dirty="0" smtClean="0"/>
              <a:t>, </a:t>
            </a:r>
            <a:r>
              <a:rPr lang="en-US" cap="none" dirty="0" err="1" smtClean="0"/>
              <a:t>Sumber</a:t>
            </a:r>
            <a:r>
              <a:rPr lang="en-US" cap="none" dirty="0" smtClean="0"/>
              <a:t>, Dan </a:t>
            </a:r>
            <a:r>
              <a:rPr lang="en-US" cap="none" dirty="0" err="1" smtClean="0"/>
              <a:t>Menurut</a:t>
            </a:r>
            <a:r>
              <a:rPr lang="en-US" cap="none" dirty="0" smtClean="0"/>
              <a:t> </a:t>
            </a:r>
            <a:r>
              <a:rPr lang="en-US" cap="none" dirty="0" err="1" smtClean="0"/>
              <a:t>Waktu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303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Kuliah ix: Jenis Modal, Sumber, Dan Menurut Waktu</vt:lpstr>
      <vt:lpstr>Jenis Modal</vt:lpstr>
      <vt:lpstr>Jenis Modal, Sumber, Dan Menurut Waktu</vt:lpstr>
      <vt:lpstr>Jenis Modal, Sumber, Dan Menurut Waktu</vt:lpstr>
      <vt:lpstr>Jenis Modal, Sumber, Dan Menurut Waktu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ix: Jenis Modal, Sumber, Dan Menurut Waktu</dc:title>
  <dc:creator>Toshiba</dc:creator>
  <cp:lastModifiedBy>Toshiba</cp:lastModifiedBy>
  <cp:revision>22</cp:revision>
  <dcterms:created xsi:type="dcterms:W3CDTF">2014-11-07T13:05:55Z</dcterms:created>
  <dcterms:modified xsi:type="dcterms:W3CDTF">2014-11-07T16:39:59Z</dcterms:modified>
</cp:coreProperties>
</file>