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1"/>
  </p:handoutMasterIdLst>
  <p:sldIdLst>
    <p:sldId id="256" r:id="rId2"/>
    <p:sldId id="257" r:id="rId3"/>
    <p:sldId id="258" r:id="rId4"/>
    <p:sldId id="259" r:id="rId5"/>
    <p:sldId id="262" r:id="rId6"/>
    <p:sldId id="260" r:id="rId7"/>
    <p:sldId id="263" r:id="rId8"/>
    <p:sldId id="264" r:id="rId9"/>
    <p:sldId id="265" r:id="rId10"/>
    <p:sldId id="266" r:id="rId11"/>
    <p:sldId id="267" r:id="rId12"/>
    <p:sldId id="268" r:id="rId13"/>
    <p:sldId id="269" r:id="rId14"/>
    <p:sldId id="272" r:id="rId15"/>
    <p:sldId id="271" r:id="rId16"/>
    <p:sldId id="273" r:id="rId17"/>
    <p:sldId id="274" r:id="rId18"/>
    <p:sldId id="275" r:id="rId19"/>
    <p:sldId id="276" r:id="rId2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sz="quarter" idx="1"/>
          </p:nvPr>
        </p:nvSpPr>
        <p:spPr>
          <a:xfrm>
            <a:off x="4022725" y="1"/>
            <a:ext cx="3078163" cy="469900"/>
          </a:xfrm>
          <a:prstGeom prst="rect">
            <a:avLst/>
          </a:prstGeom>
        </p:spPr>
        <p:txBody>
          <a:bodyPr vert="horz" lIns="91429" tIns="45715" rIns="91429" bIns="45715" rtlCol="0"/>
          <a:lstStyle>
            <a:lvl1pPr algn="r">
              <a:defRPr sz="1200"/>
            </a:lvl1pPr>
          </a:lstStyle>
          <a:p>
            <a:fld id="{F61E17FC-74C8-48D9-8B28-B669D3C04864}" type="datetimeFigureOut">
              <a:rPr lang="en-US" smtClean="0"/>
              <a:pPr/>
              <a:t>10/18/2016</a:t>
            </a:fld>
            <a:endParaRPr lang="en-US"/>
          </a:p>
        </p:txBody>
      </p:sp>
      <p:sp>
        <p:nvSpPr>
          <p:cNvPr id="4" name="Footer Placeholder 3"/>
          <p:cNvSpPr>
            <a:spLocks noGrp="1"/>
          </p:cNvSpPr>
          <p:nvPr>
            <p:ph type="ftr" sz="quarter" idx="2"/>
          </p:nvPr>
        </p:nvSpPr>
        <p:spPr>
          <a:xfrm>
            <a:off x="1" y="8916989"/>
            <a:ext cx="3078163" cy="469900"/>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9"/>
            <a:ext cx="3078163" cy="469900"/>
          </a:xfrm>
          <a:prstGeom prst="rect">
            <a:avLst/>
          </a:prstGeom>
        </p:spPr>
        <p:txBody>
          <a:bodyPr vert="horz" lIns="91429" tIns="45715" rIns="91429" bIns="45715" rtlCol="0" anchor="b"/>
          <a:lstStyle>
            <a:lvl1pPr algn="r">
              <a:defRPr sz="1200"/>
            </a:lvl1pPr>
          </a:lstStyle>
          <a:p>
            <a:fld id="{881A9059-DE06-4C35-A8AF-EBF3DD51FA2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A03637F-7E32-417D-B2C7-D738D54A250B}" type="datetimeFigureOut">
              <a:rPr lang="en-US" smtClean="0"/>
              <a:pPr/>
              <a:t>10/18/2016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EEE3071-A070-40ED-94C6-51E35B0E79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EE3071-A070-40ED-94C6-51E35B0E79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EE3071-A070-40ED-94C6-51E35B0E79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EE3071-A070-40ED-94C6-51E35B0E790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EE3071-A070-40ED-94C6-51E35B0E790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EE3071-A070-40ED-94C6-51E35B0E790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EEE3071-A070-40ED-94C6-51E35B0E79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EEE3071-A070-40ED-94C6-51E35B0E790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A03637F-7E32-417D-B2C7-D738D54A250B}" type="datetimeFigureOut">
              <a:rPr lang="en-US" smtClean="0"/>
              <a:pPr/>
              <a:t>10/18/2016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EEE3071-A070-40ED-94C6-51E35B0E79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A03637F-7E32-417D-B2C7-D738D54A250B}" type="datetimeFigureOut">
              <a:rPr lang="en-US" smtClean="0"/>
              <a:pPr/>
              <a:t>10/18/2016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EE3071-A070-40ED-94C6-51E35B0E79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A03637F-7E32-417D-B2C7-D738D54A250B}" type="datetimeFigureOut">
              <a:rPr lang="en-US" smtClean="0"/>
              <a:pPr/>
              <a:t>10/18/2016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EEE3071-A070-40ED-94C6-51E35B0E790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A03637F-7E32-417D-B2C7-D738D54A250B}" type="datetimeFigureOut">
              <a:rPr lang="en-US" smtClean="0"/>
              <a:pPr/>
              <a:t>10/18/2016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EEE3071-A070-40ED-94C6-51E35B0E79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20000"/>
          </a:bodyPr>
          <a:lstStyle/>
          <a:p>
            <a:pPr>
              <a:buNone/>
            </a:pPr>
            <a:r>
              <a:rPr lang="id-ID" b="1" dirty="0" smtClean="0"/>
              <a:t>Sejarah Just</a:t>
            </a:r>
            <a:r>
              <a:rPr lang="en-US" b="1" dirty="0" smtClean="0"/>
              <a:t> </a:t>
            </a:r>
            <a:r>
              <a:rPr lang="id-ID" b="1" dirty="0" smtClean="0"/>
              <a:t>In</a:t>
            </a:r>
            <a:r>
              <a:rPr lang="en-US" b="1" dirty="0" smtClean="0"/>
              <a:t> </a:t>
            </a:r>
            <a:r>
              <a:rPr lang="id-ID" b="1" dirty="0" smtClean="0"/>
              <a:t>Time</a:t>
            </a:r>
            <a:endParaRPr lang="en-US" b="1" dirty="0" smtClean="0"/>
          </a:p>
          <a:p>
            <a:r>
              <a:rPr lang="en-US" dirty="0" smtClean="0"/>
              <a:t>D</a:t>
            </a:r>
            <a:r>
              <a:rPr lang="id-ID" dirty="0" smtClean="0"/>
              <a:t>itemukan oleh seorang berkebangsaan jepang bernama Taiichi Ohno dari perusahaan kendaraan Toyota Motor Corporation </a:t>
            </a:r>
            <a:r>
              <a:rPr lang="en-US" dirty="0" err="1" smtClean="0"/>
              <a:t>pada</a:t>
            </a:r>
            <a:r>
              <a:rPr lang="en-US" dirty="0" smtClean="0"/>
              <a:t> </a:t>
            </a:r>
            <a:r>
              <a:rPr lang="id-ID" dirty="0" smtClean="0"/>
              <a:t>tahun 1973</a:t>
            </a:r>
            <a:endParaRPr lang="en-US" dirty="0" smtClean="0"/>
          </a:p>
          <a:p>
            <a:pPr>
              <a:buNone/>
            </a:pPr>
            <a:r>
              <a:rPr lang="id-ID" b="1" dirty="0" smtClean="0"/>
              <a:t>Pengertian Just In Time</a:t>
            </a:r>
            <a:endParaRPr lang="en-US" dirty="0" smtClean="0"/>
          </a:p>
          <a:p>
            <a:r>
              <a:rPr lang="en-US" dirty="0" smtClean="0"/>
              <a:t>A</a:t>
            </a:r>
            <a:r>
              <a:rPr lang="id-ID" dirty="0" smtClean="0"/>
              <a:t>dalah suatu</a:t>
            </a:r>
            <a:r>
              <a:rPr lang="en-US" dirty="0" smtClean="0"/>
              <a:t> </a:t>
            </a:r>
            <a:r>
              <a:rPr lang="en-US" dirty="0" err="1" smtClean="0"/>
              <a:t>sistem</a:t>
            </a:r>
            <a:r>
              <a:rPr lang="en-US" dirty="0" smtClean="0"/>
              <a:t> </a:t>
            </a:r>
            <a:r>
              <a:rPr lang="en-US" dirty="0" err="1" smtClean="0"/>
              <a:t>produksi</a:t>
            </a:r>
            <a:r>
              <a:rPr lang="id-ID" dirty="0" smtClean="0"/>
              <a:t> yang dirancang untuk mendapatkan</a:t>
            </a:r>
            <a:r>
              <a:rPr lang="en-US" dirty="0" smtClean="0"/>
              <a:t> </a:t>
            </a:r>
            <a:r>
              <a:rPr lang="en-US" dirty="0" err="1" smtClean="0"/>
              <a:t>kualitas</a:t>
            </a:r>
            <a:r>
              <a:rPr lang="id-ID" dirty="0" smtClean="0"/>
              <a:t>, menekan</a:t>
            </a:r>
            <a:r>
              <a:rPr lang="en-US" dirty="0" smtClean="0"/>
              <a:t> </a:t>
            </a:r>
            <a:r>
              <a:rPr lang="en-US" dirty="0" err="1" smtClean="0"/>
              <a:t>biaya</a:t>
            </a:r>
            <a:r>
              <a:rPr lang="id-ID" dirty="0" smtClean="0"/>
              <a:t>, dan mencapai waktu penyerahan seefisien mungkin dengan menghapus seluruh jenis pemborosan yang terdapat dalam</a:t>
            </a:r>
            <a:r>
              <a:rPr lang="en-US" dirty="0" smtClean="0"/>
              <a:t> </a:t>
            </a:r>
            <a:r>
              <a:rPr lang="id-ID" dirty="0" smtClean="0"/>
              <a:t>produksi </a:t>
            </a:r>
            <a:r>
              <a:rPr lang="id-ID" dirty="0" smtClean="0"/>
              <a:t>sehingga perusahaan mampu menyerahkan produknya (baik barang maupun jasa) sesuai kehendak</a:t>
            </a:r>
            <a:r>
              <a:rPr lang="en-US" dirty="0" smtClean="0"/>
              <a:t> </a:t>
            </a:r>
            <a:r>
              <a:rPr lang="en-US" dirty="0" err="1" smtClean="0"/>
              <a:t>konsumen</a:t>
            </a:r>
            <a:r>
              <a:rPr lang="en-US" dirty="0" smtClean="0"/>
              <a:t> </a:t>
            </a:r>
            <a:r>
              <a:rPr lang="id-ID" dirty="0" smtClean="0"/>
              <a:t>tepat waktu.</a:t>
            </a:r>
            <a:endParaRPr lang="en-US" dirty="0" smtClean="0"/>
          </a:p>
          <a:p>
            <a:endParaRPr lang="en-US" dirty="0"/>
          </a:p>
        </p:txBody>
      </p:sp>
      <p:sp>
        <p:nvSpPr>
          <p:cNvPr id="4" name="Title 3"/>
          <p:cNvSpPr>
            <a:spLocks noGrp="1"/>
          </p:cNvSpPr>
          <p:nvPr>
            <p:ph type="title"/>
          </p:nvPr>
        </p:nvSpPr>
        <p:spPr/>
        <p:txBody>
          <a:bodyPr>
            <a:normAutofit fontScale="90000"/>
          </a:bodyPr>
          <a:lstStyle/>
          <a:p>
            <a:pPr algn="ctr"/>
            <a:r>
              <a:rPr lang="en-US" dirty="0" err="1" smtClean="0"/>
              <a:t>Kuliah</a:t>
            </a:r>
            <a:r>
              <a:rPr lang="en-US" dirty="0" smtClean="0"/>
              <a:t> V </a:t>
            </a:r>
            <a:r>
              <a:rPr lang="en-US" dirty="0" err="1" smtClean="0"/>
              <a:t>Akuntansi</a:t>
            </a:r>
            <a:r>
              <a:rPr lang="en-US" dirty="0" smtClean="0"/>
              <a:t> </a:t>
            </a:r>
            <a:r>
              <a:rPr lang="en-US" dirty="0" err="1" smtClean="0"/>
              <a:t>Biaya</a:t>
            </a:r>
            <a:r>
              <a:rPr lang="en-US" dirty="0" smtClean="0"/>
              <a:t>: </a:t>
            </a:r>
            <a:br>
              <a:rPr lang="en-US" dirty="0" smtClean="0"/>
            </a:br>
            <a:r>
              <a:rPr lang="id-ID" dirty="0" smtClean="0"/>
              <a:t>Just</a:t>
            </a:r>
            <a:r>
              <a:rPr lang="en-US" dirty="0" smtClean="0"/>
              <a:t> </a:t>
            </a:r>
            <a:r>
              <a:rPr lang="id-ID" dirty="0" smtClean="0"/>
              <a:t>In</a:t>
            </a:r>
            <a:r>
              <a:rPr lang="en-US" dirty="0" smtClean="0"/>
              <a:t> </a:t>
            </a:r>
            <a:r>
              <a:rPr lang="id-ID" dirty="0" smtClean="0"/>
              <a:t>Time dan Backflushing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791200"/>
          </a:xfrm>
        </p:spPr>
        <p:txBody>
          <a:bodyPr>
            <a:normAutofit fontScale="70000" lnSpcReduction="20000"/>
          </a:bodyPr>
          <a:lstStyle/>
          <a:p>
            <a:pPr>
              <a:buNone/>
            </a:pPr>
            <a:r>
              <a:rPr lang="id-ID" sz="3100" b="1" dirty="0" smtClean="0"/>
              <a:t>Kesimpulan</a:t>
            </a:r>
            <a:r>
              <a:rPr lang="id-ID" sz="3100" dirty="0" smtClean="0"/>
              <a:t> </a:t>
            </a:r>
            <a:endParaRPr lang="en-US" sz="3100" dirty="0" smtClean="0"/>
          </a:p>
          <a:p>
            <a:r>
              <a:rPr lang="id-ID" sz="3100" dirty="0" smtClean="0"/>
              <a:t>JIT (Just In Time)  merupakan suatu system yang dikembangkan atas dasar perbaikan dari kekurangan pada system tradisional. Dimana dalam langkah JIT (Just In Time) pemborosan yang terjadi dalam system tradisional berusaha untuk mengeliminasi pemborosan-pemborosan biaya yang timbul akibat banyaknya waktu yang digunakan dalam memproduksi suatu barang  sehingga perusahaan dapat meningkatkan laba dan memperbaiki posisi persaingan perusahaan.</a:t>
            </a:r>
            <a:endParaRPr lang="en-US" sz="3100" dirty="0" smtClean="0"/>
          </a:p>
          <a:p>
            <a:r>
              <a:rPr lang="id-ID" sz="3100" dirty="0" smtClean="0"/>
              <a:t>Untuk mengukur apakah biaya yang tidak bernilai tambah telah dapat dihilangkan atau diminimumkan pada setiap tahap produksi, maka perlu dihitung efisiensi siklus manufacturing (Manufacturing Cycle Efficience).  </a:t>
            </a:r>
            <a:endParaRPr lang="en-US" sz="3100" dirty="0" smtClean="0"/>
          </a:p>
          <a:p>
            <a:r>
              <a:rPr lang="id-ID" sz="3100" dirty="0" smtClean="0"/>
              <a:t>Apabila nilai MCE mendekati Nol, maka waktu yang digunakan untuk memproduksi suatu barang dikatakan tidak efisien. Sebaliknya, jika nilai MCE mendekati 1, maka waktu yang digunakan untuk memproduksi suatu barang dikatakan efisien.</a:t>
            </a:r>
            <a:endParaRPr lang="en-US" sz="3100" dirty="0" smtClean="0"/>
          </a:p>
          <a:p>
            <a:endParaRPr lang="en-US" dirty="0"/>
          </a:p>
        </p:txBody>
      </p:sp>
      <p:sp>
        <p:nvSpPr>
          <p:cNvPr id="4" name="Title 2"/>
          <p:cNvSpPr>
            <a:spLocks noGrp="1"/>
          </p:cNvSpPr>
          <p:nvPr>
            <p:ph type="title"/>
          </p:nvPr>
        </p:nvSpPr>
        <p:spPr>
          <a:xfrm>
            <a:off x="457200" y="274638"/>
            <a:ext cx="8229600" cy="7159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458200" cy="5562600"/>
          </a:xfrm>
        </p:spPr>
        <p:txBody>
          <a:bodyPr>
            <a:normAutofit fontScale="40000" lnSpcReduction="20000"/>
          </a:bodyPr>
          <a:lstStyle/>
          <a:p>
            <a:pPr>
              <a:buNone/>
            </a:pPr>
            <a:r>
              <a:rPr lang="en-US" sz="3500" b="1" dirty="0" smtClean="0"/>
              <a:t>A</a:t>
            </a:r>
            <a:r>
              <a:rPr lang="id-ID" sz="3500" b="1" dirty="0" smtClean="0"/>
              <a:t>nalisis Biaya-Volume-Laba </a:t>
            </a:r>
            <a:endParaRPr lang="en-US" sz="3500" dirty="0" smtClean="0"/>
          </a:p>
          <a:p>
            <a:pPr>
              <a:buNone/>
            </a:pPr>
            <a:r>
              <a:rPr lang="id-ID" sz="3500" b="1" dirty="0" smtClean="0"/>
              <a:t>1</a:t>
            </a:r>
            <a:r>
              <a:rPr lang="en-US" sz="3500" b="1" dirty="0" smtClean="0"/>
              <a:t>.</a:t>
            </a:r>
            <a:r>
              <a:rPr lang="id-ID" sz="3500" b="1" dirty="0" smtClean="0"/>
              <a:t> Analisis CPV Konvensional</a:t>
            </a:r>
            <a:endParaRPr lang="en-US" sz="3500" dirty="0" smtClean="0"/>
          </a:p>
          <a:p>
            <a:pPr>
              <a:buNone/>
            </a:pPr>
            <a:r>
              <a:rPr lang="en-US" sz="3500" dirty="0" smtClean="0"/>
              <a:t>    </a:t>
            </a:r>
            <a:r>
              <a:rPr lang="id-ID" sz="3500" dirty="0" smtClean="0"/>
              <a:t>Analisis biaya-volume-laba (CPV) konvensional menganggap bahwa semua biaya,   produksi dan non produksi, dap[at digolongkan ke dalam dua kelompok yaitu:</a:t>
            </a:r>
            <a:endParaRPr lang="en-US" sz="3500" dirty="0" smtClean="0"/>
          </a:p>
          <a:p>
            <a:pPr>
              <a:buNone/>
            </a:pPr>
            <a:r>
              <a:rPr lang="en-US" sz="3500" dirty="0" smtClean="0"/>
              <a:t>     </a:t>
            </a:r>
            <a:r>
              <a:rPr lang="id-ID" sz="3500" dirty="0" smtClean="0"/>
              <a:t>a. Biaya yang bervariasi dengan volume, disebut biaya variabel</a:t>
            </a:r>
            <a:endParaRPr lang="en-US" sz="3500" dirty="0" smtClean="0"/>
          </a:p>
          <a:p>
            <a:pPr>
              <a:buNone/>
            </a:pPr>
            <a:r>
              <a:rPr lang="en-US" sz="3500" dirty="0" smtClean="0"/>
              <a:t>     </a:t>
            </a:r>
            <a:r>
              <a:rPr lang="id-ID" sz="3500" dirty="0" smtClean="0"/>
              <a:t>b. Biaya yang tidak bervariasi dengan volume, disebut biaya tetap.</a:t>
            </a:r>
            <a:endParaRPr lang="en-US" sz="3500" dirty="0" smtClean="0"/>
          </a:p>
          <a:p>
            <a:pPr>
              <a:buNone/>
            </a:pPr>
            <a:r>
              <a:rPr lang="en-US" sz="3500" dirty="0" smtClean="0"/>
              <a:t>     </a:t>
            </a:r>
            <a:r>
              <a:rPr lang="id-ID" sz="3500" dirty="0" smtClean="0"/>
              <a:t>Dalam an</a:t>
            </a:r>
            <a:r>
              <a:rPr lang="en-US" sz="3500" dirty="0" smtClean="0"/>
              <a:t>a</a:t>
            </a:r>
            <a:r>
              <a:rPr lang="id-ID" sz="3500" dirty="0" smtClean="0"/>
              <a:t>lisis tersebut biaya dianggap sebagai fungsi linier volume penjualan</a:t>
            </a:r>
            <a:r>
              <a:rPr lang="en-US" sz="3500" dirty="0" smtClean="0"/>
              <a:t>, </a:t>
            </a:r>
            <a:r>
              <a:rPr lang="en-US" sz="3500" b="1" dirty="0" err="1" smtClean="0"/>
              <a:t>Rumusnya</a:t>
            </a:r>
            <a:r>
              <a:rPr lang="en-US" sz="3500" dirty="0" smtClean="0"/>
              <a:t> </a:t>
            </a:r>
            <a:r>
              <a:rPr lang="id-ID" sz="3500" dirty="0" smtClean="0"/>
              <a:t>adalah:</a:t>
            </a:r>
            <a:endParaRPr lang="en-US" sz="3500" dirty="0" smtClean="0"/>
          </a:p>
          <a:p>
            <a:r>
              <a:rPr lang="id-ID" sz="3500" dirty="0" smtClean="0"/>
              <a:t>L  =  P - B			</a:t>
            </a:r>
            <a:r>
              <a:rPr lang="en-US" sz="3500" b="1" dirty="0" err="1" smtClean="0"/>
              <a:t>Keterangan</a:t>
            </a:r>
            <a:r>
              <a:rPr lang="en-US" sz="3500" b="1" dirty="0" smtClean="0"/>
              <a:t>:</a:t>
            </a:r>
          </a:p>
          <a:p>
            <a:r>
              <a:rPr lang="id-ID" sz="3500" dirty="0" smtClean="0"/>
              <a:t>P  = H X			L = Laba bersih sebelum pajak</a:t>
            </a:r>
            <a:endParaRPr lang="en-US" sz="3500" dirty="0" smtClean="0"/>
          </a:p>
          <a:p>
            <a:r>
              <a:rPr lang="id-ID" sz="3500" dirty="0" smtClean="0"/>
              <a:t>B  = T + VX			P = Pendapatan Total</a:t>
            </a:r>
            <a:endParaRPr lang="en-US" sz="3500" dirty="0" smtClean="0"/>
          </a:p>
          <a:p>
            <a:pPr>
              <a:buNone/>
            </a:pPr>
            <a:r>
              <a:rPr lang="id-ID" sz="3500" b="1" dirty="0" smtClean="0"/>
              <a:t>Sehingga:</a:t>
            </a:r>
            <a:r>
              <a:rPr lang="id-ID" sz="3500" dirty="0" smtClean="0"/>
              <a:t>			B = Biaya Total</a:t>
            </a:r>
            <a:endParaRPr lang="en-US" sz="3500" dirty="0" smtClean="0"/>
          </a:p>
          <a:p>
            <a:r>
              <a:rPr lang="id-ID" sz="3500" b="1" dirty="0" smtClean="0"/>
              <a:t>L  = HX - T - VX</a:t>
            </a:r>
            <a:r>
              <a:rPr lang="id-ID" sz="3500" dirty="0" smtClean="0"/>
              <a:t>			H = Harga jual per unit</a:t>
            </a:r>
            <a:endParaRPr lang="en-US" sz="3500" dirty="0" smtClean="0"/>
          </a:p>
          <a:p>
            <a:r>
              <a:rPr lang="id-ID" sz="3500" dirty="0" smtClean="0"/>
              <a:t>X(H - V) = L + T			X = Unit atau volume produk</a:t>
            </a:r>
            <a:r>
              <a:rPr lang="en-US" sz="3500" dirty="0" smtClean="0"/>
              <a:t> </a:t>
            </a:r>
          </a:p>
          <a:p>
            <a:r>
              <a:rPr lang="id-ID" sz="3500" dirty="0" smtClean="0"/>
              <a:t>X  =  (L+T)/(H-V)		T = Biaya tetap total</a:t>
            </a:r>
            <a:endParaRPr lang="en-US" sz="3500" dirty="0" smtClean="0"/>
          </a:p>
          <a:p>
            <a:pPr>
              <a:buNone/>
            </a:pPr>
            <a:r>
              <a:rPr lang="en-US" sz="3500" dirty="0" smtClean="0"/>
              <a:t>                  </a:t>
            </a:r>
            <a:r>
              <a:rPr lang="id-ID" sz="3500" dirty="0" smtClean="0"/>
              <a:t>			V = Biaya variabel per unit</a:t>
            </a:r>
            <a:endParaRPr lang="en-US" sz="3500" dirty="0" smtClean="0"/>
          </a:p>
          <a:p>
            <a:pPr>
              <a:buNone/>
            </a:pPr>
            <a:r>
              <a:rPr lang="id-ID" sz="3500" b="1" dirty="0" smtClean="0"/>
              <a:t>2</a:t>
            </a:r>
            <a:r>
              <a:rPr lang="en-US" sz="3500" b="1" dirty="0" smtClean="0"/>
              <a:t>.</a:t>
            </a:r>
            <a:r>
              <a:rPr lang="id-ID" sz="3500" b="1" dirty="0" smtClean="0"/>
              <a:t>  Analisis CPV dalam JIT</a:t>
            </a:r>
            <a:endParaRPr lang="en-US" sz="3500" dirty="0" smtClean="0"/>
          </a:p>
          <a:p>
            <a:r>
              <a:rPr lang="id-ID" sz="3500" dirty="0" smtClean="0"/>
              <a:t>Dalam sistem JIT,biaya variabel per unit produk yang dijual turun namun biaya tetapnya naik.Dalam JIT,biaya variabel berdasar batch tidak ada karena batch menjadi satu kali.Jadi,rumus biaya dalam JIT </a:t>
            </a:r>
            <a:r>
              <a:rPr lang="en-US" sz="3500" dirty="0" err="1" smtClean="0"/>
              <a:t>dengan</a:t>
            </a:r>
            <a:r>
              <a:rPr lang="en-US" sz="3500" b="1" dirty="0" smtClean="0"/>
              <a:t> </a:t>
            </a:r>
            <a:r>
              <a:rPr lang="en-US" sz="3500" b="1" dirty="0" err="1" smtClean="0"/>
              <a:t>rumus</a:t>
            </a:r>
            <a:r>
              <a:rPr lang="id-ID" sz="3500" dirty="0" smtClean="0"/>
              <a:t>:</a:t>
            </a:r>
            <a:r>
              <a:rPr lang="en-US" sz="3500" dirty="0" smtClean="0"/>
              <a:t> </a:t>
            </a:r>
            <a:r>
              <a:rPr lang="id-ID" sz="3500" dirty="0" smtClean="0"/>
              <a:t>B  = T + V1X1 + V3X3</a:t>
            </a:r>
            <a:r>
              <a:rPr lang="en-US" sz="3500" dirty="0" smtClean="0"/>
              <a:t>	             </a:t>
            </a:r>
          </a:p>
          <a:p>
            <a:r>
              <a:rPr lang="id-ID" sz="3500" dirty="0" smtClean="0"/>
              <a:t>V1 = Biaya variabel berdasar unit penjualan (berdasar unit)</a:t>
            </a:r>
            <a:endParaRPr lang="en-US" sz="3500" dirty="0" smtClean="0"/>
          </a:p>
          <a:p>
            <a:r>
              <a:rPr lang="id-ID" sz="3500" dirty="0" smtClean="0"/>
              <a:t>B </a:t>
            </a:r>
            <a:r>
              <a:rPr lang="en-US" sz="3500" dirty="0" smtClean="0"/>
              <a:t>  =</a:t>
            </a:r>
            <a:r>
              <a:rPr lang="id-ID" sz="3500" dirty="0" smtClean="0"/>
              <a:t> Biaya Total	</a:t>
            </a:r>
            <a:r>
              <a:rPr lang="en-US" sz="3500" dirty="0" smtClean="0"/>
              <a:t>			</a:t>
            </a:r>
            <a:r>
              <a:rPr lang="id-ID" sz="3500" dirty="0" smtClean="0"/>
              <a:t>X1 = Jumlah unit			</a:t>
            </a:r>
            <a:endParaRPr lang="en-US" sz="3500" dirty="0" smtClean="0"/>
          </a:p>
          <a:p>
            <a:r>
              <a:rPr lang="id-ID" sz="3500" dirty="0" smtClean="0"/>
              <a:t>T = Biaya tetap	</a:t>
            </a:r>
            <a:r>
              <a:rPr lang="en-US" sz="3500" dirty="0" smtClean="0"/>
              <a:t>			</a:t>
            </a:r>
            <a:r>
              <a:rPr lang="id-ID" sz="3500" dirty="0" smtClean="0"/>
              <a:t>X3 = Jumlah kegiatan</a:t>
            </a:r>
            <a:endParaRPr lang="en-US" sz="3500" dirty="0" smtClean="0"/>
          </a:p>
          <a:p>
            <a:r>
              <a:rPr lang="id-ID" sz="3500" dirty="0" smtClean="0"/>
              <a:t>V3 = Biaya variabel berdasar non unit	</a:t>
            </a:r>
            <a:endParaRPr lang="en-US" sz="3500" dirty="0" smtClean="0"/>
          </a:p>
          <a:p>
            <a:endParaRPr lang="en-US" dirty="0"/>
          </a:p>
        </p:txBody>
      </p:sp>
      <p:sp>
        <p:nvSpPr>
          <p:cNvPr id="4" name="Title 2"/>
          <p:cNvSpPr>
            <a:spLocks noGrp="1"/>
          </p:cNvSpPr>
          <p:nvPr>
            <p:ph type="title"/>
          </p:nvPr>
        </p:nvSpPr>
        <p:spPr>
          <a:xfrm>
            <a:off x="457200" y="274638"/>
            <a:ext cx="8229600" cy="792162"/>
          </a:xfrm>
        </p:spPr>
        <p:txBody>
          <a:bodyPr>
            <a:normAutofit/>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86800" cy="5715000"/>
          </a:xfrm>
        </p:spPr>
        <p:txBody>
          <a:bodyPr>
            <a:normAutofit fontScale="62500" lnSpcReduction="20000"/>
          </a:bodyPr>
          <a:lstStyle/>
          <a:p>
            <a:pPr>
              <a:buNone/>
            </a:pPr>
            <a:r>
              <a:rPr lang="id-ID" sz="2900" b="1" dirty="0" smtClean="0"/>
              <a:t>Titik Impas</a:t>
            </a:r>
            <a:endParaRPr lang="en-US" sz="2900" dirty="0" smtClean="0"/>
          </a:p>
          <a:p>
            <a:r>
              <a:rPr lang="id-ID" sz="2900" dirty="0" smtClean="0"/>
              <a:t>Titik impas adalah suatu keadaan dimana perusahaan tidak mendapat laba maupun rugi.jadi dapat dikatakan kondisi pendapatan perusahaan dalam keadaan seimbang. </a:t>
            </a:r>
            <a:endParaRPr lang="en-US" sz="2900" dirty="0" smtClean="0"/>
          </a:p>
          <a:p>
            <a:pPr lvl="0">
              <a:buNone/>
            </a:pPr>
            <a:r>
              <a:rPr lang="en-US" sz="2900" b="1" dirty="0" smtClean="0"/>
              <a:t>1. </a:t>
            </a:r>
            <a:r>
              <a:rPr lang="en-US" sz="2900" b="1" dirty="0" err="1" smtClean="0"/>
              <a:t>Titik</a:t>
            </a:r>
            <a:r>
              <a:rPr lang="en-US" sz="2900" b="1" dirty="0" smtClean="0"/>
              <a:t> </a:t>
            </a:r>
            <a:r>
              <a:rPr lang="en-US" sz="2900" b="1" dirty="0" err="1" smtClean="0"/>
              <a:t>Impas</a:t>
            </a:r>
            <a:r>
              <a:rPr lang="en-US" sz="2900" b="1" dirty="0" smtClean="0"/>
              <a:t> </a:t>
            </a:r>
            <a:r>
              <a:rPr lang="id-ID" sz="2900" b="1" dirty="0" smtClean="0"/>
              <a:t>Sistem Konvensional</a:t>
            </a:r>
            <a:endParaRPr lang="en-US" sz="2900" dirty="0" smtClean="0"/>
          </a:p>
          <a:p>
            <a:r>
              <a:rPr lang="en-US" sz="2900" b="1" dirty="0" err="1" smtClean="0"/>
              <a:t>Rumus</a:t>
            </a:r>
            <a:r>
              <a:rPr lang="en-US" sz="2900" b="1" dirty="0" smtClean="0"/>
              <a:t>: </a:t>
            </a:r>
            <a:r>
              <a:rPr lang="id-ID" sz="2900" b="1" dirty="0" smtClean="0"/>
              <a:t>X </a:t>
            </a:r>
            <a:r>
              <a:rPr lang="id-ID" sz="2900" dirty="0" smtClean="0"/>
              <a:t>= (I + F) / (P - V)</a:t>
            </a:r>
            <a:endParaRPr lang="en-US" sz="2900" dirty="0" smtClean="0"/>
          </a:p>
          <a:p>
            <a:pPr>
              <a:buNone/>
            </a:pPr>
            <a:r>
              <a:rPr lang="en-US" sz="2900" b="1" dirty="0" smtClean="0"/>
              <a:t>    </a:t>
            </a:r>
            <a:r>
              <a:rPr lang="en-US" sz="2900" b="1" dirty="0" err="1" smtClean="0"/>
              <a:t>Keterangan</a:t>
            </a:r>
            <a:r>
              <a:rPr lang="en-US" sz="2900" b="1" dirty="0" smtClean="0"/>
              <a:t>:</a:t>
            </a:r>
          </a:p>
          <a:p>
            <a:pPr>
              <a:buNone/>
            </a:pPr>
            <a:r>
              <a:rPr lang="en-US" sz="2900" dirty="0" smtClean="0"/>
              <a:t>    </a:t>
            </a:r>
            <a:r>
              <a:rPr lang="id-ID" sz="2900" dirty="0" smtClean="0"/>
              <a:t>X = Unit produk yang harus dijual untuk mencapai laba tertentu</a:t>
            </a:r>
            <a:endParaRPr lang="en-US" sz="2900" dirty="0" smtClean="0"/>
          </a:p>
          <a:p>
            <a:pPr>
              <a:buNone/>
            </a:pPr>
            <a:r>
              <a:rPr lang="en-US" sz="2900" dirty="0" smtClean="0"/>
              <a:t>    </a:t>
            </a:r>
            <a:r>
              <a:rPr lang="id-ID" sz="2900" dirty="0" smtClean="0"/>
              <a:t>I  =  Laba sebelum pajak penghasilan</a:t>
            </a:r>
            <a:r>
              <a:rPr lang="en-US" sz="2900" dirty="0" smtClean="0"/>
              <a:t>	           </a:t>
            </a:r>
            <a:r>
              <a:rPr lang="id-ID" sz="2900" dirty="0" smtClean="0"/>
              <a:t>P  =  Harga jual per unit</a:t>
            </a:r>
            <a:r>
              <a:rPr lang="en-US" sz="2900" dirty="0" smtClean="0"/>
              <a:t>	</a:t>
            </a:r>
          </a:p>
          <a:p>
            <a:pPr>
              <a:buNone/>
            </a:pPr>
            <a:r>
              <a:rPr lang="en-US" sz="2900" dirty="0" smtClean="0"/>
              <a:t>    </a:t>
            </a:r>
            <a:r>
              <a:rPr lang="id-ID" sz="2900" dirty="0" smtClean="0"/>
              <a:t>F  =  Total biaya tetap</a:t>
            </a:r>
            <a:r>
              <a:rPr lang="en-US" sz="2900" dirty="0" smtClean="0"/>
              <a:t>		           </a:t>
            </a:r>
            <a:r>
              <a:rPr lang="id-ID" sz="2900" dirty="0" smtClean="0"/>
              <a:t>V  =  Biaya variabel per unit</a:t>
            </a:r>
            <a:endParaRPr lang="en-US" sz="2900" dirty="0" smtClean="0"/>
          </a:p>
          <a:p>
            <a:pPr>
              <a:buNone/>
            </a:pPr>
            <a:r>
              <a:rPr lang="id-ID" sz="2900" b="1" dirty="0" smtClean="0"/>
              <a:t>2.</a:t>
            </a:r>
            <a:r>
              <a:rPr lang="en-US" sz="2900" b="1" dirty="0" smtClean="0"/>
              <a:t> </a:t>
            </a:r>
            <a:r>
              <a:rPr lang="en-US" sz="2900" b="1" dirty="0" err="1" smtClean="0"/>
              <a:t>Titik</a:t>
            </a:r>
            <a:r>
              <a:rPr lang="en-US" sz="2900" b="1" dirty="0" smtClean="0"/>
              <a:t> </a:t>
            </a:r>
            <a:r>
              <a:rPr lang="en-US" sz="2900" b="1" dirty="0" err="1" smtClean="0"/>
              <a:t>Impas</a:t>
            </a:r>
            <a:r>
              <a:rPr lang="en-US" sz="2900" b="1" dirty="0" smtClean="0"/>
              <a:t> </a:t>
            </a:r>
            <a:r>
              <a:rPr lang="id-ID" sz="2900" b="1" dirty="0" smtClean="0"/>
              <a:t>Sistem JIT</a:t>
            </a:r>
            <a:endParaRPr lang="en-US" sz="2900" dirty="0" smtClean="0"/>
          </a:p>
          <a:p>
            <a:r>
              <a:rPr lang="en-US" sz="2900" b="1" dirty="0" err="1" smtClean="0"/>
              <a:t>Rumus</a:t>
            </a:r>
            <a:r>
              <a:rPr lang="en-US" sz="2900" b="1" dirty="0" smtClean="0"/>
              <a:t>: </a:t>
            </a:r>
            <a:r>
              <a:rPr lang="id-ID" sz="2900" b="1" dirty="0" smtClean="0"/>
              <a:t>X</a:t>
            </a:r>
            <a:r>
              <a:rPr lang="id-ID" sz="2900" b="1" baseline="-25000" dirty="0" smtClean="0"/>
              <a:t>1</a:t>
            </a:r>
            <a:r>
              <a:rPr lang="id-ID" sz="2900" dirty="0" smtClean="0"/>
              <a:t>= (I + F</a:t>
            </a:r>
            <a:r>
              <a:rPr lang="id-ID" sz="2900" baseline="-25000" dirty="0" smtClean="0"/>
              <a:t>1</a:t>
            </a:r>
            <a:r>
              <a:rPr lang="id-ID" sz="2900" dirty="0" smtClean="0"/>
              <a:t> + X</a:t>
            </a:r>
            <a:r>
              <a:rPr lang="id-ID" sz="2900" baseline="-25000" dirty="0" smtClean="0"/>
              <a:t>2</a:t>
            </a:r>
            <a:r>
              <a:rPr lang="id-ID" sz="2900" dirty="0" smtClean="0"/>
              <a:t>V</a:t>
            </a:r>
            <a:r>
              <a:rPr lang="id-ID" sz="2900" baseline="-25000" dirty="0" smtClean="0"/>
              <a:t>2</a:t>
            </a:r>
            <a:r>
              <a:rPr lang="id-ID" sz="2900" dirty="0" smtClean="0"/>
              <a:t> ) /  (P - V</a:t>
            </a:r>
            <a:r>
              <a:rPr lang="id-ID" sz="2900" baseline="-25000" dirty="0" smtClean="0"/>
              <a:t>1</a:t>
            </a:r>
            <a:r>
              <a:rPr lang="id-ID" sz="2900" dirty="0" smtClean="0"/>
              <a:t>)</a:t>
            </a:r>
            <a:endParaRPr lang="en-US" sz="2900" dirty="0" smtClean="0"/>
          </a:p>
          <a:p>
            <a:pPr>
              <a:buNone/>
            </a:pPr>
            <a:r>
              <a:rPr lang="en-US" sz="2900" b="1" dirty="0" smtClean="0"/>
              <a:t>    </a:t>
            </a:r>
            <a:r>
              <a:rPr lang="en-US" sz="2900" b="1" dirty="0" err="1" smtClean="0"/>
              <a:t>Keterangan</a:t>
            </a:r>
            <a:r>
              <a:rPr lang="en-US" sz="2900" b="1" dirty="0" smtClean="0"/>
              <a:t>:</a:t>
            </a:r>
          </a:p>
          <a:p>
            <a:pPr>
              <a:buNone/>
            </a:pPr>
            <a:r>
              <a:rPr lang="en-US" sz="2900" dirty="0" smtClean="0"/>
              <a:t>     </a:t>
            </a:r>
            <a:r>
              <a:rPr lang="id-ID" sz="2900" dirty="0" smtClean="0"/>
              <a:t>X</a:t>
            </a:r>
            <a:r>
              <a:rPr lang="id-ID" sz="2900" baseline="-25000" dirty="0" smtClean="0"/>
              <a:t>1</a:t>
            </a:r>
            <a:r>
              <a:rPr lang="en-US" sz="2900" baseline="-25000" dirty="0" smtClean="0"/>
              <a:t>  </a:t>
            </a:r>
            <a:r>
              <a:rPr lang="id-ID" sz="2900" dirty="0" smtClean="0"/>
              <a:t>=  Unit produk yang harus dijual untuk mencapai laba tertentu</a:t>
            </a:r>
            <a:endParaRPr lang="en-US" sz="2900" dirty="0" smtClean="0"/>
          </a:p>
          <a:p>
            <a:pPr>
              <a:buNone/>
            </a:pPr>
            <a:r>
              <a:rPr lang="en-US" sz="2900" dirty="0" smtClean="0"/>
              <a:t>     </a:t>
            </a:r>
            <a:r>
              <a:rPr lang="id-ID" sz="2900" dirty="0" smtClean="0"/>
              <a:t>I </a:t>
            </a:r>
            <a:r>
              <a:rPr lang="en-US" sz="2900" dirty="0" smtClean="0"/>
              <a:t>   </a:t>
            </a:r>
            <a:r>
              <a:rPr lang="id-ID" sz="2900" dirty="0" smtClean="0"/>
              <a:t>=  Laba sebelum pajak  penghasilan</a:t>
            </a:r>
            <a:endParaRPr lang="en-US" sz="2900" dirty="0" smtClean="0"/>
          </a:p>
          <a:p>
            <a:pPr>
              <a:buNone/>
            </a:pPr>
            <a:r>
              <a:rPr lang="en-US" sz="2900" dirty="0" smtClean="0"/>
              <a:t>     </a:t>
            </a:r>
            <a:r>
              <a:rPr lang="id-ID" sz="2900" dirty="0" smtClean="0"/>
              <a:t>F</a:t>
            </a:r>
            <a:r>
              <a:rPr lang="id-ID" sz="2900" baseline="-25000" dirty="0" smtClean="0"/>
              <a:t>1</a:t>
            </a:r>
            <a:r>
              <a:rPr lang="en-US" sz="2900" baseline="-25000" dirty="0" smtClean="0"/>
              <a:t> </a:t>
            </a:r>
            <a:r>
              <a:rPr lang="en-US" sz="2900" dirty="0" smtClean="0"/>
              <a:t> </a:t>
            </a:r>
            <a:r>
              <a:rPr lang="id-ID" sz="2900" dirty="0" smtClean="0"/>
              <a:t>=  Total biaya tetap	</a:t>
            </a:r>
            <a:endParaRPr lang="en-US" sz="2900" dirty="0" smtClean="0"/>
          </a:p>
          <a:p>
            <a:pPr>
              <a:buNone/>
            </a:pPr>
            <a:r>
              <a:rPr lang="en-US" sz="2900" dirty="0" smtClean="0"/>
              <a:t>     </a:t>
            </a:r>
            <a:r>
              <a:rPr lang="id-ID" sz="2900" dirty="0" smtClean="0"/>
              <a:t>X</a:t>
            </a:r>
            <a:r>
              <a:rPr lang="id-ID" sz="2900" baseline="-25000" dirty="0" smtClean="0"/>
              <a:t>2</a:t>
            </a:r>
            <a:r>
              <a:rPr lang="en-US" sz="2900" dirty="0" smtClean="0"/>
              <a:t>  </a:t>
            </a:r>
            <a:r>
              <a:rPr lang="id-ID" sz="2900" dirty="0" smtClean="0"/>
              <a:t>=  Jumlah kuantitas berbasis nonunit	</a:t>
            </a:r>
            <a:endParaRPr lang="en-US" sz="2900" dirty="0" smtClean="0"/>
          </a:p>
          <a:p>
            <a:pPr>
              <a:buNone/>
            </a:pPr>
            <a:r>
              <a:rPr lang="en-US" sz="2900" dirty="0" smtClean="0"/>
              <a:t>     </a:t>
            </a:r>
            <a:r>
              <a:rPr lang="id-ID" sz="2900" dirty="0" smtClean="0"/>
              <a:t>V</a:t>
            </a:r>
            <a:r>
              <a:rPr lang="id-ID" sz="2900" baseline="-25000" dirty="0" smtClean="0"/>
              <a:t>2</a:t>
            </a:r>
            <a:r>
              <a:rPr lang="en-US" sz="2900" dirty="0" smtClean="0"/>
              <a:t>  </a:t>
            </a:r>
            <a:r>
              <a:rPr lang="id-ID" sz="2900" dirty="0" smtClean="0"/>
              <a:t>=  Biaya variabel per basis non unit</a:t>
            </a:r>
            <a:endParaRPr lang="en-US" sz="2900" dirty="0" smtClean="0"/>
          </a:p>
          <a:p>
            <a:pPr>
              <a:buNone/>
            </a:pPr>
            <a:r>
              <a:rPr lang="en-US" sz="2900" dirty="0" smtClean="0"/>
              <a:t>     </a:t>
            </a:r>
            <a:r>
              <a:rPr lang="id-ID" sz="2900" dirty="0" smtClean="0"/>
              <a:t>P </a:t>
            </a:r>
            <a:r>
              <a:rPr lang="en-US" sz="2900" dirty="0" smtClean="0"/>
              <a:t>  </a:t>
            </a:r>
            <a:r>
              <a:rPr lang="id-ID" sz="2900" dirty="0" smtClean="0"/>
              <a:t>=  Harga jual per unit</a:t>
            </a:r>
            <a:endParaRPr lang="en-US" sz="2900" dirty="0" smtClean="0"/>
          </a:p>
          <a:p>
            <a:pPr>
              <a:buNone/>
            </a:pPr>
            <a:r>
              <a:rPr lang="en-US" sz="2900" dirty="0" smtClean="0"/>
              <a:t>     </a:t>
            </a:r>
            <a:r>
              <a:rPr lang="id-ID" sz="2900" dirty="0" smtClean="0"/>
              <a:t>V</a:t>
            </a:r>
            <a:r>
              <a:rPr lang="id-ID" sz="2900" baseline="-25000" dirty="0" smtClean="0"/>
              <a:t>1 </a:t>
            </a:r>
            <a:r>
              <a:rPr lang="id-ID" sz="2900" dirty="0" smtClean="0"/>
              <a:t> =  Biaya variabel per unit</a:t>
            </a:r>
            <a:endParaRPr lang="en-US" sz="2900" dirty="0" smtClean="0"/>
          </a:p>
          <a:p>
            <a:endParaRPr lang="en-US" dirty="0"/>
          </a:p>
        </p:txBody>
      </p:sp>
      <p:sp>
        <p:nvSpPr>
          <p:cNvPr id="4" name="Title 2"/>
          <p:cNvSpPr>
            <a:spLocks noGrp="1"/>
          </p:cNvSpPr>
          <p:nvPr>
            <p:ph type="title"/>
          </p:nvPr>
        </p:nvSpPr>
        <p:spPr>
          <a:xfrm>
            <a:off x="457200" y="274638"/>
            <a:ext cx="8229600" cy="6397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791200"/>
          </a:xfrm>
        </p:spPr>
        <p:txBody>
          <a:bodyPr/>
          <a:lstStyle/>
          <a:p>
            <a:pPr>
              <a:buNone/>
            </a:pPr>
            <a:r>
              <a:rPr lang="id-ID" sz="1600" b="1" dirty="0" smtClean="0"/>
              <a:t>CONTOH:</a:t>
            </a:r>
            <a:endParaRPr lang="en-US" sz="1600" dirty="0" smtClean="0"/>
          </a:p>
          <a:p>
            <a:pPr>
              <a:buNone/>
            </a:pPr>
            <a:r>
              <a:rPr lang="id-ID" sz="1600" dirty="0" smtClean="0"/>
              <a:t>	PT.KIRANA, sebuah perusahaan yang bergerak dalam bidang perakitan suku cadang menggunakan dua sistem biaya yang berbeda yaitu:</a:t>
            </a:r>
            <a:endParaRPr lang="en-US" sz="1600" dirty="0" smtClean="0"/>
          </a:p>
          <a:p>
            <a:pPr lvl="0">
              <a:buNone/>
            </a:pPr>
            <a:r>
              <a:rPr lang="en-US" sz="1600" dirty="0" smtClean="0"/>
              <a:t>   1. </a:t>
            </a:r>
            <a:r>
              <a:rPr lang="id-ID" sz="1600" dirty="0" smtClean="0"/>
              <a:t>Sistem biaya konvensional </a:t>
            </a:r>
            <a:r>
              <a:rPr lang="en-US" sz="1600" dirty="0" smtClean="0"/>
              <a:t>,   </a:t>
            </a:r>
            <a:r>
              <a:rPr lang="id-ID" sz="1600" dirty="0" smtClean="0"/>
              <a:t>                                        </a:t>
            </a:r>
            <a:endParaRPr lang="en-US" sz="1600" dirty="0" smtClean="0"/>
          </a:p>
          <a:p>
            <a:pPr lvl="0">
              <a:buNone/>
            </a:pPr>
            <a:r>
              <a:rPr lang="en-US" sz="1600" dirty="0" smtClean="0"/>
              <a:t>   2. </a:t>
            </a:r>
            <a:r>
              <a:rPr lang="id-ID" sz="1600" dirty="0" smtClean="0"/>
              <a:t>JIT</a:t>
            </a:r>
            <a:endParaRPr lang="en-US" sz="1600" dirty="0" smtClean="0"/>
          </a:p>
          <a:p>
            <a:pPr lvl="0">
              <a:buNone/>
            </a:pPr>
            <a:r>
              <a:rPr lang="en-US" sz="1600" dirty="0" smtClean="0"/>
              <a:t>  </a:t>
            </a:r>
            <a:r>
              <a:rPr lang="id-ID" sz="1600" dirty="0" smtClean="0"/>
              <a:t>berikut ini disajikan data biaya produksi untuk bulan desember </a:t>
            </a:r>
            <a:r>
              <a:rPr lang="en-US" sz="1600" dirty="0" smtClean="0"/>
              <a:t>2013</a:t>
            </a:r>
            <a:r>
              <a:rPr lang="id-ID" sz="1600" dirty="0" smtClean="0"/>
              <a:t>:</a:t>
            </a:r>
            <a:endParaRPr lang="en-US" sz="1600" dirty="0" smtClean="0"/>
          </a:p>
          <a:p>
            <a:pPr>
              <a:buNone/>
            </a:pPr>
            <a:endParaRPr lang="en-US" dirty="0"/>
          </a:p>
        </p:txBody>
      </p:sp>
      <p:graphicFrame>
        <p:nvGraphicFramePr>
          <p:cNvPr id="4" name="Table 3"/>
          <p:cNvGraphicFramePr>
            <a:graphicFrameLocks noGrp="1"/>
          </p:cNvGraphicFramePr>
          <p:nvPr/>
        </p:nvGraphicFramePr>
        <p:xfrm>
          <a:off x="228600" y="2667000"/>
          <a:ext cx="8610600" cy="3337560"/>
        </p:xfrm>
        <a:graphic>
          <a:graphicData uri="http://schemas.openxmlformats.org/drawingml/2006/table">
            <a:tbl>
              <a:tblPr firstRow="1" bandRow="1">
                <a:tableStyleId>{5C22544A-7EE6-4342-B048-85BDC9FD1C3A}</a:tableStyleId>
              </a:tblPr>
              <a:tblGrid>
                <a:gridCol w="5029200"/>
                <a:gridCol w="2057400"/>
                <a:gridCol w="1524000"/>
              </a:tblGrid>
              <a:tr h="370840">
                <a:tc rowSpan="2">
                  <a:txBody>
                    <a:bodyPr/>
                    <a:lstStyle/>
                    <a:p>
                      <a:pPr algn="ctr"/>
                      <a:endParaRPr kumimoji="0" lang="en-US" sz="1800" b="1" kern="1200" dirty="0" smtClean="0">
                        <a:solidFill>
                          <a:schemeClr val="lt1"/>
                        </a:solidFill>
                        <a:latin typeface="+mn-lt"/>
                        <a:ea typeface="+mn-ea"/>
                        <a:cs typeface="+mn-cs"/>
                      </a:endParaRPr>
                    </a:p>
                    <a:p>
                      <a:pPr algn="ctr"/>
                      <a:r>
                        <a:rPr kumimoji="0" lang="id-ID" sz="1800" b="1" kern="1200" dirty="0" smtClean="0">
                          <a:solidFill>
                            <a:schemeClr val="lt1"/>
                          </a:solidFill>
                          <a:latin typeface="+mn-lt"/>
                          <a:ea typeface="+mn-ea"/>
                          <a:cs typeface="+mn-cs"/>
                        </a:rPr>
                        <a:t>ELEMEN BIAYA</a:t>
                      </a:r>
                      <a:endParaRPr lang="en-US" dirty="0"/>
                    </a:p>
                  </a:txBody>
                  <a:tcPr/>
                </a:tc>
                <a:tc gridSpan="2">
                  <a:txBody>
                    <a:bodyPr/>
                    <a:lstStyle/>
                    <a:p>
                      <a:pPr algn="ctr"/>
                      <a:r>
                        <a:rPr kumimoji="0" lang="id-ID" sz="1800" b="1" kern="1200" dirty="0" smtClean="0">
                          <a:solidFill>
                            <a:schemeClr val="lt1"/>
                          </a:solidFill>
                          <a:latin typeface="+mn-lt"/>
                          <a:ea typeface="+mn-ea"/>
                          <a:cs typeface="+mn-cs"/>
                        </a:rPr>
                        <a:t>SISTEM BIAYA</a:t>
                      </a:r>
                      <a:endParaRPr lang="en-US" dirty="0"/>
                    </a:p>
                  </a:txBody>
                  <a:tcPr/>
                </a:tc>
                <a:tc hMerge="1">
                  <a:txBody>
                    <a:bodyPr/>
                    <a:lstStyle/>
                    <a:p>
                      <a:endParaRPr lang="en-US" dirty="0"/>
                    </a:p>
                  </a:txBody>
                  <a:tcPr/>
                </a:tc>
              </a:tr>
              <a:tr h="370840">
                <a:tc vMerge="1">
                  <a:txBody>
                    <a:bodyPr/>
                    <a:lstStyle/>
                    <a:p>
                      <a:endParaRPr lang="en-US" dirty="0"/>
                    </a:p>
                  </a:txBody>
                  <a:tcPr/>
                </a:tc>
                <a:tc>
                  <a:txBody>
                    <a:bodyPr/>
                    <a:lstStyle/>
                    <a:p>
                      <a:pPr algn="ctr"/>
                      <a:r>
                        <a:rPr kumimoji="0" lang="id-ID" sz="1800" b="1" kern="1200" dirty="0" smtClean="0">
                          <a:solidFill>
                            <a:schemeClr val="dk1"/>
                          </a:solidFill>
                          <a:latin typeface="+mn-lt"/>
                          <a:ea typeface="+mn-ea"/>
                          <a:cs typeface="+mn-cs"/>
                        </a:rPr>
                        <a:t>KONVENSIONAL</a:t>
                      </a:r>
                      <a:endParaRPr lang="en-US" dirty="0"/>
                    </a:p>
                  </a:txBody>
                  <a:tcPr/>
                </a:tc>
                <a:tc>
                  <a:txBody>
                    <a:bodyPr/>
                    <a:lstStyle/>
                    <a:p>
                      <a:pPr algn="ctr"/>
                      <a:r>
                        <a:rPr lang="en-US" b="1" dirty="0" smtClean="0"/>
                        <a:t>JIT</a:t>
                      </a:r>
                      <a:endParaRPr lang="en-US" b="1" dirty="0"/>
                    </a:p>
                  </a:txBody>
                  <a:tcPr/>
                </a:tc>
              </a:tr>
              <a:tr h="370840">
                <a:tc>
                  <a:txBody>
                    <a:bodyPr/>
                    <a:lstStyle/>
                    <a:p>
                      <a:r>
                        <a:rPr kumimoji="0" lang="id-ID" sz="1800" kern="1200" dirty="0" smtClean="0">
                          <a:solidFill>
                            <a:schemeClr val="dk1"/>
                          </a:solidFill>
                          <a:latin typeface="+mn-lt"/>
                          <a:ea typeface="+mn-ea"/>
                          <a:cs typeface="+mn-cs"/>
                        </a:rPr>
                        <a:t>Bahan Baku</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Rp  800  </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Rp   800</a:t>
                      </a:r>
                      <a:endParaRPr kumimoji="0" lang="en-US" sz="1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Tenaga kerja langsung</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70</a:t>
                      </a:r>
                      <a:endParaRPr lang="en-US" dirty="0"/>
                    </a:p>
                  </a:txBody>
                  <a:tcPr/>
                </a:tc>
                <a:tc>
                  <a:txBody>
                    <a:bodyPr/>
                    <a:lstStyle/>
                    <a:p>
                      <a:pPr algn="r"/>
                      <a:r>
                        <a:rPr kumimoji="0" lang="id-ID" sz="1800" kern="1200" dirty="0" smtClean="0">
                          <a:solidFill>
                            <a:schemeClr val="dk1"/>
                          </a:solidFill>
                          <a:latin typeface="+mn-lt"/>
                          <a:ea typeface="+mn-ea"/>
                          <a:cs typeface="+mn-cs"/>
                        </a:rPr>
                        <a:t> 100</a:t>
                      </a:r>
                      <a:endParaRPr lang="en-US" dirty="0"/>
                    </a:p>
                  </a:txBody>
                  <a:tcPr/>
                </a:tc>
              </a:tr>
              <a:tr h="370840">
                <a:tc>
                  <a:txBody>
                    <a:bodyPr/>
                    <a:lstStyle/>
                    <a:p>
                      <a:r>
                        <a:rPr kumimoji="0" lang="id-ID" sz="1800" kern="1200" dirty="0" smtClean="0">
                          <a:solidFill>
                            <a:schemeClr val="dk1"/>
                          </a:solidFill>
                          <a:latin typeface="+mn-lt"/>
                          <a:ea typeface="+mn-ea"/>
                          <a:cs typeface="+mn-cs"/>
                        </a:rPr>
                        <a:t>BOP Variabel</a:t>
                      </a:r>
                      <a:endParaRPr lang="en-US" dirty="0"/>
                    </a:p>
                  </a:txBody>
                  <a:tcPr/>
                </a:tc>
                <a:tc>
                  <a:txBody>
                    <a:bodyPr/>
                    <a:lstStyle/>
                    <a:p>
                      <a:pPr algn="r"/>
                      <a:r>
                        <a:rPr kumimoji="0" lang="id-ID" sz="1800" kern="1200" dirty="0" smtClean="0">
                          <a:solidFill>
                            <a:schemeClr val="dk1"/>
                          </a:solidFill>
                          <a:latin typeface="+mn-lt"/>
                          <a:ea typeface="+mn-ea"/>
                          <a:cs typeface="+mn-cs"/>
                        </a:rPr>
                        <a:t>90</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20</a:t>
                      </a:r>
                      <a:endParaRPr kumimoji="0" lang="en-US" sz="1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r>
                        <a:rPr kumimoji="0" lang="id-ID" sz="1800" kern="1200" dirty="0" smtClean="0">
                          <a:solidFill>
                            <a:schemeClr val="dk1"/>
                          </a:solidFill>
                          <a:latin typeface="+mn-lt"/>
                          <a:ea typeface="+mn-ea"/>
                          <a:cs typeface="+mn-cs"/>
                        </a:rPr>
                        <a:t>berbasis</a:t>
                      </a:r>
                      <a:r>
                        <a:rPr kumimoji="0" lang="en-US" sz="1800" kern="1200" dirty="0" smtClean="0">
                          <a:solidFill>
                            <a:schemeClr val="dk1"/>
                          </a:solidFill>
                          <a:latin typeface="+mn-lt"/>
                          <a:ea typeface="+mn-ea"/>
                          <a:cs typeface="+mn-cs"/>
                        </a:rPr>
                        <a:t> unit        </a:t>
                      </a:r>
                    </a:p>
                  </a:txBody>
                  <a:tcPr/>
                </a:tc>
                <a:tc>
                  <a:txBody>
                    <a:bodyPr/>
                    <a:lstStyle/>
                    <a:p>
                      <a:pPr algn="r"/>
                      <a:r>
                        <a:rPr kumimoji="0" lang="id-ID" sz="1800" kern="1200" dirty="0" smtClean="0">
                          <a:solidFill>
                            <a:schemeClr val="dk1"/>
                          </a:solidFill>
                          <a:latin typeface="+mn-lt"/>
                          <a:ea typeface="+mn-ea"/>
                          <a:cs typeface="+mn-cs"/>
                        </a:rPr>
                        <a:t> -</a:t>
                      </a:r>
                      <a:endParaRPr lang="en-US" dirty="0"/>
                    </a:p>
                  </a:txBody>
                  <a:tcPr/>
                </a:tc>
                <a:tc>
                  <a:txBody>
                    <a:bodyPr/>
                    <a:lstStyle/>
                    <a:p>
                      <a:pPr algn="r"/>
                      <a:r>
                        <a:rPr kumimoji="0" lang="id-ID" sz="1800" kern="1200" dirty="0" smtClean="0">
                          <a:solidFill>
                            <a:schemeClr val="dk1"/>
                          </a:solidFill>
                          <a:latin typeface="+mn-lt"/>
                          <a:ea typeface="+mn-ea"/>
                          <a:cs typeface="+mn-cs"/>
                        </a:rPr>
                        <a:t>     30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r>
                        <a:rPr kumimoji="0" lang="id-ID" sz="1800" kern="1200" dirty="0" smtClean="0">
                          <a:solidFill>
                            <a:schemeClr val="dk1"/>
                          </a:solidFill>
                          <a:latin typeface="+mn-lt"/>
                          <a:ea typeface="+mn-ea"/>
                          <a:cs typeface="+mn-cs"/>
                        </a:rPr>
                        <a:t>berbasis</a:t>
                      </a:r>
                      <a:r>
                        <a:rPr kumimoji="0" lang="en-US" sz="1800" kern="1200" dirty="0" smtClean="0">
                          <a:solidFill>
                            <a:schemeClr val="dk1"/>
                          </a:solidFill>
                          <a:latin typeface="+mn-lt"/>
                          <a:ea typeface="+mn-ea"/>
                          <a:cs typeface="+mn-cs"/>
                        </a:rPr>
                        <a:t> </a:t>
                      </a:r>
                      <a:r>
                        <a:rPr kumimoji="0" lang="id-ID" sz="1800" kern="1200" dirty="0" smtClean="0">
                          <a:solidFill>
                            <a:schemeClr val="dk1"/>
                          </a:solidFill>
                          <a:latin typeface="+mn-lt"/>
                          <a:ea typeface="+mn-ea"/>
                          <a:cs typeface="+mn-cs"/>
                        </a:rPr>
                        <a:t>non unit</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30</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30</a:t>
                      </a:r>
                      <a:endParaRPr kumimoji="0" lang="en-US" sz="1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BOP tetap langsung</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 100</a:t>
                      </a:r>
                      <a:endParaRPr lang="en-US" dirty="0"/>
                    </a:p>
                  </a:txBody>
                  <a:tcPr/>
                </a:tc>
                <a:tc>
                  <a:txBody>
                    <a:bodyPr/>
                    <a:lstStyle/>
                    <a:p>
                      <a:pPr algn="r"/>
                      <a:r>
                        <a:rPr kumimoji="0" lang="id-ID" sz="1800" kern="1200" dirty="0" smtClean="0">
                          <a:solidFill>
                            <a:schemeClr val="dk1"/>
                          </a:solidFill>
                          <a:latin typeface="+mn-lt"/>
                          <a:ea typeface="+mn-ea"/>
                          <a:cs typeface="+mn-cs"/>
                        </a:rPr>
                        <a:t>        20</a:t>
                      </a:r>
                      <a:endParaRPr kumimoji="0" lang="en-US" sz="1800" kern="1200" dirty="0" smtClean="0">
                        <a:solidFill>
                          <a:schemeClr val="dk1"/>
                        </a:solidFill>
                        <a:latin typeface="+mn-lt"/>
                        <a:ea typeface="+mn-ea"/>
                        <a:cs typeface="+mn-cs"/>
                      </a:endParaRPr>
                    </a:p>
                  </a:txBody>
                  <a:tcPr/>
                </a:tc>
              </a:tr>
              <a:tr h="370840">
                <a:tc>
                  <a:txBody>
                    <a:bodyPr/>
                    <a:lstStyle/>
                    <a:p>
                      <a:r>
                        <a:rPr kumimoji="0" lang="id-ID" sz="1800" kern="1200" dirty="0" smtClean="0">
                          <a:solidFill>
                            <a:schemeClr val="dk1"/>
                          </a:solidFill>
                          <a:latin typeface="+mn-lt"/>
                          <a:ea typeface="+mn-ea"/>
                          <a:cs typeface="+mn-cs"/>
                        </a:rPr>
                        <a:t>BOP tetap bersama</a:t>
                      </a:r>
                      <a:endParaRPr lang="en-US" dirty="0"/>
                    </a:p>
                  </a:txBody>
                  <a:tcPr/>
                </a:tc>
                <a:tc>
                  <a:txBody>
                    <a:bodyPr/>
                    <a:lstStyle/>
                    <a:p>
                      <a:pPr algn="r"/>
                      <a:r>
                        <a:rPr kumimoji="0" lang="id-ID" sz="1800" kern="1200" dirty="0" smtClean="0">
                          <a:solidFill>
                            <a:schemeClr val="dk1"/>
                          </a:solidFill>
                          <a:latin typeface="+mn-lt"/>
                          <a:ea typeface="+mn-ea"/>
                          <a:cs typeface="+mn-cs"/>
                        </a:rPr>
                        <a:t>Rp 1.090</a:t>
                      </a:r>
                      <a:endParaRPr lang="en-US" dirty="0"/>
                    </a:p>
                  </a:txBody>
                  <a:tcPr/>
                </a:tc>
                <a:tc>
                  <a:txBody>
                    <a:bodyPr/>
                    <a:lstStyle/>
                    <a:p>
                      <a:pPr algn="r"/>
                      <a:r>
                        <a:rPr kumimoji="0" lang="id-ID" sz="1800" kern="1200" dirty="0" smtClean="0">
                          <a:solidFill>
                            <a:schemeClr val="dk1"/>
                          </a:solidFill>
                          <a:latin typeface="+mn-lt"/>
                          <a:ea typeface="+mn-ea"/>
                          <a:cs typeface="+mn-cs"/>
                        </a:rPr>
                        <a:t>Rp 1.000</a:t>
                      </a:r>
                      <a:endParaRPr lang="en-US" dirty="0"/>
                    </a:p>
                  </a:txBody>
                  <a:tcPr/>
                </a:tc>
              </a:tr>
            </a:tbl>
          </a:graphicData>
        </a:graphic>
      </p:graphicFrame>
      <p:sp>
        <p:nvSpPr>
          <p:cNvPr id="5" name="Title 2"/>
          <p:cNvSpPr>
            <a:spLocks noGrp="1"/>
          </p:cNvSpPr>
          <p:nvPr>
            <p:ph type="title"/>
          </p:nvPr>
        </p:nvSpPr>
        <p:spPr>
          <a:xfrm>
            <a:off x="457200" y="274638"/>
            <a:ext cx="8229600" cy="6397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791200"/>
          </a:xfrm>
        </p:spPr>
        <p:txBody>
          <a:bodyPr/>
          <a:lstStyle/>
          <a:p>
            <a:pPr>
              <a:buNone/>
            </a:pPr>
            <a:r>
              <a:rPr lang="en-US" sz="1600" b="1" dirty="0" err="1" smtClean="0"/>
              <a:t>Diminta</a:t>
            </a:r>
            <a:r>
              <a:rPr lang="en-US" sz="1600" b="1" dirty="0" smtClean="0"/>
              <a:t>:</a:t>
            </a:r>
          </a:p>
          <a:p>
            <a:pPr marL="452628" lvl="0" indent="-342900">
              <a:buAutoNum type="arabicPeriod"/>
            </a:pPr>
            <a:r>
              <a:rPr lang="id-ID" sz="1600" dirty="0" smtClean="0"/>
              <a:t>Hitunglah jumlah maksimum dari masing-masing sistem biaya yang harus dibayar      seandainya perusahaan memutuskan untuk membeli pada pemasok luar.</a:t>
            </a:r>
            <a:endParaRPr lang="en-US" sz="1600" dirty="0" smtClean="0"/>
          </a:p>
          <a:p>
            <a:pPr marL="452628" indent="-342900">
              <a:buFont typeface="Wingdings 3"/>
              <a:buAutoNum type="arabicPeriod"/>
            </a:pPr>
            <a:r>
              <a:rPr lang="id-ID" sz="1600" dirty="0" smtClean="0"/>
              <a:t>Bila  diketahui  perusahaan  berproduksi  pada  kapasitas 1500 unit dengan harga jual      Rp 1.100, susunlah laporan L/R untuk periode yang bersangkutan</a:t>
            </a:r>
            <a:endParaRPr lang="en-US" sz="1600" dirty="0" smtClean="0"/>
          </a:p>
          <a:p>
            <a:pPr marL="452628" indent="-342900">
              <a:buFont typeface="Wingdings 3"/>
              <a:buAutoNum type="arabicPeriod"/>
            </a:pPr>
            <a:r>
              <a:rPr lang="id-ID" sz="1600" dirty="0" smtClean="0"/>
              <a:t>Lakukan analisis terhadap kasus tersebut.</a:t>
            </a:r>
            <a:endParaRPr lang="en-US" sz="1600" dirty="0" smtClean="0"/>
          </a:p>
          <a:p>
            <a:pPr marL="452628" indent="-342900">
              <a:buNone/>
            </a:pPr>
            <a:r>
              <a:rPr lang="en-US" sz="1600" b="1" dirty="0" err="1" smtClean="0"/>
              <a:t>Jawab</a:t>
            </a:r>
            <a:r>
              <a:rPr lang="en-US" sz="1600" b="1" dirty="0" smtClean="0"/>
              <a:t>:</a:t>
            </a:r>
          </a:p>
          <a:p>
            <a:pPr>
              <a:buNone/>
            </a:pPr>
            <a:r>
              <a:rPr lang="id-ID" sz="1600" dirty="0" smtClean="0"/>
              <a:t>1. Jumlah maksimum yang harus dibayar kepada pemasok luar, biasa dianggap sebagai biaya terhindarkan yang harus diputuskan oleh perusahaan tersebut.</a:t>
            </a:r>
            <a:endParaRPr lang="en-US" sz="1600" dirty="0" smtClean="0"/>
          </a:p>
          <a:p>
            <a:r>
              <a:rPr lang="id-ID" sz="1600" dirty="0" smtClean="0"/>
              <a:t>Biaya yang dapat dihindarkan:</a:t>
            </a:r>
            <a:endParaRPr lang="en-US" sz="1600" dirty="0" smtClean="0"/>
          </a:p>
          <a:p>
            <a:pPr>
              <a:buNone/>
            </a:pPr>
            <a:r>
              <a:rPr lang="en-US" sz="1600" dirty="0" smtClean="0"/>
              <a:t>    </a:t>
            </a:r>
            <a:r>
              <a:rPr lang="id-ID" sz="1600" dirty="0" smtClean="0"/>
              <a:t>- Sistem biaya konvensional  =  Rp 800 + 70 + 90 + 30    = Rp 990</a:t>
            </a:r>
            <a:endParaRPr lang="en-US" sz="1600" dirty="0" smtClean="0"/>
          </a:p>
          <a:p>
            <a:pPr>
              <a:buNone/>
            </a:pPr>
            <a:r>
              <a:rPr lang="id-ID" sz="1600" dirty="0" smtClean="0"/>
              <a:t>	- Sistem biaya JIT           </a:t>
            </a:r>
            <a:r>
              <a:rPr lang="en-US" sz="1600" dirty="0" smtClean="0"/>
              <a:t>       </a:t>
            </a:r>
            <a:r>
              <a:rPr lang="id-ID" sz="1600" dirty="0" smtClean="0"/>
              <a:t>=  Rp 800 + 100 +30 +20 +30 = Rp 980</a:t>
            </a:r>
            <a:endParaRPr lang="en-US" sz="1600" dirty="0" smtClean="0"/>
          </a:p>
          <a:p>
            <a:pPr marL="452628" lvl="0" indent="-342900">
              <a:buNone/>
            </a:pPr>
            <a:endParaRPr lang="en-US" sz="1600" dirty="0" smtClean="0"/>
          </a:p>
        </p:txBody>
      </p:sp>
      <p:sp>
        <p:nvSpPr>
          <p:cNvPr id="5" name="Title 2"/>
          <p:cNvSpPr>
            <a:spLocks noGrp="1"/>
          </p:cNvSpPr>
          <p:nvPr>
            <p:ph type="title"/>
          </p:nvPr>
        </p:nvSpPr>
        <p:spPr>
          <a:xfrm>
            <a:off x="457200" y="274638"/>
            <a:ext cx="8229600" cy="6397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791200"/>
          </a:xfrm>
        </p:spPr>
        <p:txBody>
          <a:bodyPr>
            <a:normAutofit fontScale="92500" lnSpcReduction="10000"/>
          </a:bodyPr>
          <a:lstStyle/>
          <a:p>
            <a:pPr>
              <a:buNone/>
            </a:pPr>
            <a:r>
              <a:rPr lang="en-US" sz="1600" b="1" dirty="0" err="1" smtClean="0"/>
              <a:t>Diminta</a:t>
            </a:r>
            <a:r>
              <a:rPr lang="en-US" sz="1600" b="1" dirty="0" smtClean="0"/>
              <a:t>:</a:t>
            </a:r>
          </a:p>
          <a:p>
            <a:pPr marL="452628" indent="-342900">
              <a:buNone/>
            </a:pPr>
            <a:r>
              <a:rPr lang="en-US" sz="1600" dirty="0" smtClean="0"/>
              <a:t>2. </a:t>
            </a:r>
            <a:r>
              <a:rPr lang="id-ID" sz="1600" dirty="0" smtClean="0"/>
              <a:t>Bila  diketahui  perusahaan  berproduksi  pada  kapasitas 1500 unit dengan harga jual      Rp 1.100, susunlah laporan L/R untuk periode yang bersangkutan</a:t>
            </a:r>
            <a:endParaRPr lang="en-US" sz="1600" dirty="0" smtClean="0"/>
          </a:p>
          <a:p>
            <a:pPr marL="452628" indent="-342900">
              <a:buNone/>
            </a:pPr>
            <a:r>
              <a:rPr lang="en-US" sz="1600" b="1" dirty="0" err="1" smtClean="0"/>
              <a:t>Jawab</a:t>
            </a:r>
            <a:r>
              <a:rPr lang="en-US" sz="1600" b="1" dirty="0" smtClean="0"/>
              <a:t>:</a:t>
            </a:r>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marL="452628" indent="-342900">
              <a:buNone/>
            </a:pPr>
            <a:endParaRPr lang="en-US" sz="1600" b="1" dirty="0" smtClean="0"/>
          </a:p>
          <a:p>
            <a:pPr>
              <a:buNone/>
            </a:pPr>
            <a:endParaRPr lang="en-US" sz="1200" b="1" baseline="30000" dirty="0" smtClean="0"/>
          </a:p>
          <a:p>
            <a:pPr>
              <a:buNone/>
            </a:pPr>
            <a:r>
              <a:rPr lang="en-US" sz="1300" b="1" baseline="30000" dirty="0" smtClean="0"/>
              <a:t>CATATAN</a:t>
            </a:r>
          </a:p>
          <a:p>
            <a:pPr>
              <a:buNone/>
            </a:pPr>
            <a:r>
              <a:rPr lang="id-ID" sz="1300" baseline="30000" dirty="0" smtClean="0"/>
              <a:t>1)</a:t>
            </a:r>
            <a:r>
              <a:rPr lang="id-ID" sz="1300" dirty="0" smtClean="0"/>
              <a:t> Rp 800 + Rp 70 + Rp 90 = Rp 960</a:t>
            </a:r>
            <a:endParaRPr lang="en-US" sz="1300" dirty="0" smtClean="0"/>
          </a:p>
          <a:p>
            <a:pPr>
              <a:buNone/>
            </a:pPr>
            <a:r>
              <a:rPr lang="id-ID" sz="1300" baseline="30000" dirty="0" smtClean="0"/>
              <a:t>2)</a:t>
            </a:r>
            <a:r>
              <a:rPr lang="id-ID" sz="1300" dirty="0" smtClean="0"/>
              <a:t> Rp 800 + Rp 20 = Rp 820</a:t>
            </a:r>
            <a:endParaRPr lang="en-US" sz="1300" dirty="0" smtClean="0"/>
          </a:p>
          <a:p>
            <a:pPr>
              <a:buNone/>
            </a:pPr>
            <a:r>
              <a:rPr lang="id-ID" sz="1300" baseline="30000" dirty="0" smtClean="0"/>
              <a:t>3)</a:t>
            </a:r>
            <a:r>
              <a:rPr lang="id-ID" sz="1300" dirty="0" smtClean="0"/>
              <a:t> Rp 30 x 1.500 u = Rp 45.000</a:t>
            </a:r>
            <a:endParaRPr lang="en-US" sz="1300" dirty="0" smtClean="0"/>
          </a:p>
          <a:p>
            <a:pPr>
              <a:buNone/>
            </a:pPr>
            <a:r>
              <a:rPr lang="id-ID" sz="1300" baseline="30000" dirty="0" smtClean="0"/>
              <a:t>4)</a:t>
            </a:r>
            <a:r>
              <a:rPr lang="id-ID" sz="1300" dirty="0" smtClean="0"/>
              <a:t> (Rp 100 + Rp 30) x 1.500 u = Rp 195.000</a:t>
            </a:r>
            <a:endParaRPr lang="en-US" sz="1300" dirty="0" smtClean="0"/>
          </a:p>
          <a:p>
            <a:pPr marL="452628" indent="-342900">
              <a:buNone/>
            </a:pPr>
            <a:endParaRPr lang="en-US" sz="1600" b="1" dirty="0" smtClean="0"/>
          </a:p>
          <a:p>
            <a:pPr marL="452628" lvl="0" indent="-342900">
              <a:buNone/>
            </a:pPr>
            <a:endParaRPr lang="en-US" sz="1600" dirty="0" smtClean="0"/>
          </a:p>
        </p:txBody>
      </p:sp>
      <p:sp>
        <p:nvSpPr>
          <p:cNvPr id="5" name="Title 2"/>
          <p:cNvSpPr>
            <a:spLocks noGrp="1"/>
          </p:cNvSpPr>
          <p:nvPr>
            <p:ph type="title"/>
          </p:nvPr>
        </p:nvSpPr>
        <p:spPr>
          <a:xfrm>
            <a:off x="457200" y="274638"/>
            <a:ext cx="8229600" cy="6397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graphicFrame>
        <p:nvGraphicFramePr>
          <p:cNvPr id="6" name="Table 5"/>
          <p:cNvGraphicFramePr>
            <a:graphicFrameLocks noGrp="1"/>
          </p:cNvGraphicFramePr>
          <p:nvPr/>
        </p:nvGraphicFramePr>
        <p:xfrm>
          <a:off x="152400" y="1905000"/>
          <a:ext cx="8763000" cy="3505200"/>
        </p:xfrm>
        <a:graphic>
          <a:graphicData uri="http://schemas.openxmlformats.org/drawingml/2006/table">
            <a:tbl>
              <a:tblPr firstRow="1" bandRow="1">
                <a:tableStyleId>{5C22544A-7EE6-4342-B048-85BDC9FD1C3A}</a:tableStyleId>
              </a:tblPr>
              <a:tblGrid>
                <a:gridCol w="4572000"/>
                <a:gridCol w="2362200"/>
                <a:gridCol w="1828800"/>
              </a:tblGrid>
              <a:tr h="370840">
                <a:tc>
                  <a:txBody>
                    <a:bodyPr/>
                    <a:lstStyle/>
                    <a:p>
                      <a:pPr marL="0" marR="0" algn="ctr">
                        <a:lnSpc>
                          <a:spcPct val="115000"/>
                        </a:lnSpc>
                        <a:spcBef>
                          <a:spcPts val="0"/>
                        </a:spcBef>
                        <a:spcAft>
                          <a:spcPts val="0"/>
                        </a:spcAft>
                      </a:pPr>
                      <a:r>
                        <a:rPr lang="id-ID" sz="1600" b="1" dirty="0">
                          <a:latin typeface="Courier New"/>
                          <a:ea typeface="Calibri"/>
                          <a:cs typeface="Times New Roman"/>
                        </a:rPr>
                        <a:t>KETERANGAN	</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1600" b="1" dirty="0">
                          <a:latin typeface="Courier New"/>
                          <a:ea typeface="Calibri"/>
                          <a:cs typeface="Times New Roman"/>
                        </a:rPr>
                        <a:t>SIST. KONVENSIONAL</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1600" b="1" dirty="0">
                          <a:latin typeface="Courier New"/>
                          <a:ea typeface="Calibri"/>
                          <a:cs typeface="Times New Roman"/>
                        </a:rPr>
                        <a:t>SIST. JIT</a:t>
                      </a:r>
                      <a:endParaRPr lang="en-US" sz="1600" dirty="0">
                        <a:latin typeface="Calibri"/>
                        <a:ea typeface="Calibri"/>
                        <a:cs typeface="Times New Roman"/>
                      </a:endParaRPr>
                    </a:p>
                  </a:txBody>
                  <a:tcPr marL="68580" marR="68580" marT="0" marB="0"/>
                </a:tc>
              </a:tr>
              <a:tr h="370840">
                <a:tc>
                  <a:txBody>
                    <a:bodyPr/>
                    <a:lstStyle/>
                    <a:p>
                      <a:r>
                        <a:rPr kumimoji="0" lang="id-ID" sz="1800" kern="1200" dirty="0" smtClean="0">
                          <a:solidFill>
                            <a:schemeClr val="dk1"/>
                          </a:solidFill>
                          <a:latin typeface="+mn-lt"/>
                          <a:ea typeface="+mn-ea"/>
                          <a:cs typeface="+mn-cs"/>
                        </a:rPr>
                        <a:t>Penjualan :</a:t>
                      </a:r>
                      <a:r>
                        <a:rPr kumimoji="0" lang="en-US" sz="1800" kern="1200" dirty="0" smtClean="0">
                          <a:solidFill>
                            <a:schemeClr val="dk1"/>
                          </a:solidFill>
                          <a:latin typeface="+mn-lt"/>
                          <a:ea typeface="+mn-ea"/>
                          <a:cs typeface="+mn-cs"/>
                        </a:rPr>
                        <a:t> </a:t>
                      </a:r>
                      <a:r>
                        <a:rPr kumimoji="0" lang="id-ID" sz="1800" kern="1200" dirty="0" smtClean="0">
                          <a:solidFill>
                            <a:schemeClr val="dk1"/>
                          </a:solidFill>
                          <a:latin typeface="+mn-lt"/>
                          <a:ea typeface="+mn-ea"/>
                          <a:cs typeface="+mn-cs"/>
                        </a:rPr>
                        <a:t>( 1500 u x Rp 1.100)</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Rp</a:t>
                      </a:r>
                      <a:r>
                        <a:rPr kumimoji="0" lang="en-US" sz="1800" kern="1200" dirty="0" smtClean="0">
                          <a:solidFill>
                            <a:schemeClr val="dk1"/>
                          </a:solidFill>
                          <a:latin typeface="+mn-lt"/>
                          <a:ea typeface="+mn-ea"/>
                          <a:cs typeface="+mn-cs"/>
                        </a:rPr>
                        <a:t>. 1</a:t>
                      </a:r>
                      <a:r>
                        <a:rPr kumimoji="0" lang="id-ID" sz="1800" kern="1200" dirty="0" smtClean="0">
                          <a:solidFill>
                            <a:schemeClr val="dk1"/>
                          </a:solidFill>
                          <a:latin typeface="+mn-lt"/>
                          <a:ea typeface="+mn-ea"/>
                          <a:cs typeface="+mn-cs"/>
                        </a:rPr>
                        <a:t>.650.000</a:t>
                      </a:r>
                      <a:endParaRPr lang="en-US" dirty="0"/>
                    </a:p>
                  </a:txBody>
                  <a:tcPr/>
                </a:tc>
                <a:tc>
                  <a:txBody>
                    <a:bodyPr/>
                    <a:lstStyle/>
                    <a:p>
                      <a:pPr algn="r"/>
                      <a:r>
                        <a:rPr kumimoji="0" lang="id-ID" sz="1800" kern="1200" dirty="0" smtClean="0">
                          <a:solidFill>
                            <a:schemeClr val="dk1"/>
                          </a:solidFill>
                          <a:latin typeface="+mn-lt"/>
                          <a:ea typeface="+mn-ea"/>
                          <a:cs typeface="+mn-cs"/>
                        </a:rPr>
                        <a:t>Rp</a:t>
                      </a:r>
                      <a:r>
                        <a:rPr kumimoji="0" lang="en-US" sz="1800" kern="1200" dirty="0" smtClean="0">
                          <a:solidFill>
                            <a:schemeClr val="dk1"/>
                          </a:solidFill>
                          <a:latin typeface="+mn-lt"/>
                          <a:ea typeface="+mn-ea"/>
                          <a:cs typeface="+mn-cs"/>
                        </a:rPr>
                        <a:t>. 1</a:t>
                      </a:r>
                      <a:r>
                        <a:rPr kumimoji="0" lang="id-ID" sz="1800" kern="1200" dirty="0" smtClean="0">
                          <a:solidFill>
                            <a:schemeClr val="dk1"/>
                          </a:solidFill>
                          <a:latin typeface="+mn-lt"/>
                          <a:ea typeface="+mn-ea"/>
                          <a:cs typeface="+mn-cs"/>
                        </a:rPr>
                        <a:t>.650.000</a:t>
                      </a:r>
                      <a:endParaRPr lang="en-US" dirty="0"/>
                    </a:p>
                  </a:txBody>
                  <a:tcPr/>
                </a:tc>
              </a:tr>
              <a:tr h="370840">
                <a:tc>
                  <a:txBody>
                    <a:bodyPr/>
                    <a:lstStyle/>
                    <a:p>
                      <a:r>
                        <a:rPr kumimoji="0" lang="id-ID" sz="1800" kern="1200" dirty="0" smtClean="0">
                          <a:solidFill>
                            <a:schemeClr val="dk1"/>
                          </a:solidFill>
                          <a:latin typeface="+mn-lt"/>
                          <a:ea typeface="+mn-ea"/>
                          <a:cs typeface="+mn-cs"/>
                        </a:rPr>
                        <a:t>Biaya Variabel :</a:t>
                      </a:r>
                      <a:r>
                        <a:rPr kumimoji="0" lang="en-US" sz="1800" kern="1200" dirty="0" smtClean="0">
                          <a:solidFill>
                            <a:schemeClr val="dk1"/>
                          </a:solidFill>
                          <a:latin typeface="+mn-lt"/>
                          <a:ea typeface="+mn-ea"/>
                          <a:cs typeface="+mn-cs"/>
                        </a:rPr>
                        <a:t> </a:t>
                      </a:r>
                      <a:r>
                        <a:rPr kumimoji="0" lang="id-ID" sz="1800" kern="1200" dirty="0" smtClean="0">
                          <a:solidFill>
                            <a:schemeClr val="dk1"/>
                          </a:solidFill>
                          <a:latin typeface="+mn-lt"/>
                          <a:ea typeface="+mn-ea"/>
                          <a:cs typeface="+mn-cs"/>
                        </a:rPr>
                        <a:t>(Rp 960</a:t>
                      </a:r>
                      <a:r>
                        <a:rPr kumimoji="0" lang="id-ID" sz="1800" kern="1200" baseline="30000" dirty="0" smtClean="0">
                          <a:solidFill>
                            <a:schemeClr val="dk1"/>
                          </a:solidFill>
                          <a:latin typeface="+mn-lt"/>
                          <a:ea typeface="+mn-ea"/>
                          <a:cs typeface="+mn-cs"/>
                        </a:rPr>
                        <a:t>1)</a:t>
                      </a:r>
                      <a:r>
                        <a:rPr kumimoji="0" lang="id-ID" sz="1800" kern="1200" dirty="0" smtClean="0">
                          <a:solidFill>
                            <a:schemeClr val="dk1"/>
                          </a:solidFill>
                          <a:latin typeface="+mn-lt"/>
                          <a:ea typeface="+mn-ea"/>
                          <a:cs typeface="+mn-cs"/>
                        </a:rPr>
                        <a:t> x 1.500 u)</a:t>
                      </a:r>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                        </a:t>
                      </a:r>
                      <a:r>
                        <a:rPr kumimoji="0" lang="id-ID" sz="1800" kern="1200" dirty="0" smtClean="0">
                          <a:solidFill>
                            <a:schemeClr val="dk1"/>
                          </a:solidFill>
                          <a:latin typeface="+mn-lt"/>
                          <a:ea typeface="+mn-ea"/>
                          <a:cs typeface="+mn-cs"/>
                        </a:rPr>
                        <a:t>(Rp 820</a:t>
                      </a:r>
                      <a:r>
                        <a:rPr kumimoji="0" lang="id-ID" sz="1800" kern="1200" baseline="30000" dirty="0" smtClean="0">
                          <a:solidFill>
                            <a:schemeClr val="dk1"/>
                          </a:solidFill>
                          <a:latin typeface="+mn-lt"/>
                          <a:ea typeface="+mn-ea"/>
                          <a:cs typeface="+mn-cs"/>
                        </a:rPr>
                        <a:t>2)</a:t>
                      </a:r>
                      <a:r>
                        <a:rPr kumimoji="0" lang="id-ID" sz="1800" kern="1200" dirty="0" smtClean="0">
                          <a:solidFill>
                            <a:schemeClr val="dk1"/>
                          </a:solidFill>
                          <a:latin typeface="+mn-lt"/>
                          <a:ea typeface="+mn-ea"/>
                          <a:cs typeface="+mn-cs"/>
                        </a:rPr>
                        <a:t> x 1.500 u)</a:t>
                      </a:r>
                      <a:endParaRPr kumimoji="0" lang="en-US" sz="1800" kern="1200" dirty="0" smtClean="0">
                        <a:solidFill>
                          <a:schemeClr val="dk1"/>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1.440.000</a:t>
                      </a:r>
                      <a:endParaRPr kumimoji="0" lang="en-US" sz="1800" kern="1200" dirty="0" smtClean="0">
                        <a:solidFill>
                          <a:schemeClr val="dk1"/>
                        </a:solidFill>
                        <a:latin typeface="+mn-lt"/>
                        <a:ea typeface="+mn-ea"/>
                        <a:cs typeface="+mn-cs"/>
                      </a:endParaRPr>
                    </a:p>
                    <a:p>
                      <a:pPr algn="r"/>
                      <a:endParaRPr lang="en-US" dirty="0"/>
                    </a:p>
                  </a:txBody>
                  <a:tcPr/>
                </a:tc>
                <a:tc>
                  <a:txBody>
                    <a:bodyPr/>
                    <a:lstStyle/>
                    <a:p>
                      <a:pPr algn="r"/>
                      <a:endParaRPr lang="en-US" dirty="0" smtClean="0"/>
                    </a:p>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1.230.000</a:t>
                      </a:r>
                      <a:endParaRPr kumimoji="0" lang="en-US" sz="1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Laba Kontribusi</a:t>
                      </a:r>
                      <a:endParaRPr kumimoji="0" lang="en-US" sz="1800" kern="1200" dirty="0" smtClean="0">
                        <a:solidFill>
                          <a:schemeClr val="dk1"/>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210.000</a:t>
                      </a:r>
                      <a:endParaRPr kumimoji="0" lang="en-US" sz="1800" kern="1200" dirty="0" smtClean="0">
                        <a:solidFill>
                          <a:schemeClr val="dk1"/>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420.000</a:t>
                      </a:r>
                      <a:endParaRPr kumimoji="0" lang="en-US" sz="1800" kern="1200" dirty="0" smtClean="0">
                        <a:solidFill>
                          <a:schemeClr val="dk1"/>
                        </a:solidFill>
                        <a:latin typeface="+mn-lt"/>
                        <a:ea typeface="+mn-ea"/>
                        <a:cs typeface="+mn-cs"/>
                      </a:endParaRPr>
                    </a:p>
                  </a:txBody>
                  <a:tcPr/>
                </a:tc>
              </a:tr>
              <a:tr h="370840">
                <a:tc>
                  <a:txBody>
                    <a:bodyPr/>
                    <a:lstStyle/>
                    <a:p>
                      <a:r>
                        <a:rPr kumimoji="0" lang="id-ID" sz="1800" kern="1200" dirty="0" smtClean="0">
                          <a:solidFill>
                            <a:schemeClr val="dk1"/>
                          </a:solidFill>
                          <a:latin typeface="+mn-lt"/>
                          <a:ea typeface="+mn-ea"/>
                          <a:cs typeface="+mn-cs"/>
                        </a:rPr>
                        <a:t>Biaya Tertelusur :</a:t>
                      </a:r>
                      <a:endParaRPr kumimoji="0" lang="en-US" sz="1800" kern="1200" dirty="0" smtClean="0">
                        <a:solidFill>
                          <a:schemeClr val="dk1"/>
                        </a:solidFill>
                        <a:latin typeface="+mn-lt"/>
                        <a:ea typeface="+mn-ea"/>
                        <a:cs typeface="+mn-cs"/>
                      </a:endParaRPr>
                    </a:p>
                    <a:p>
                      <a:r>
                        <a:rPr kumimoji="0" lang="id-ID" sz="1800" kern="1200" dirty="0" smtClean="0">
                          <a:solidFill>
                            <a:schemeClr val="dk1"/>
                          </a:solidFill>
                          <a:latin typeface="+mn-lt"/>
                          <a:ea typeface="+mn-ea"/>
                          <a:cs typeface="+mn-cs"/>
                        </a:rPr>
                        <a:t>Bi. variabel berbasis non unit</a:t>
                      </a:r>
                      <a:endParaRPr kumimoji="0" lang="en-US" sz="1800" kern="1200" dirty="0" smtClean="0">
                        <a:solidFill>
                          <a:schemeClr val="dk1"/>
                        </a:solidFill>
                        <a:latin typeface="+mn-lt"/>
                        <a:ea typeface="+mn-ea"/>
                        <a:cs typeface="+mn-cs"/>
                      </a:endParaRPr>
                    </a:p>
                  </a:txBody>
                  <a:tcPr/>
                </a:tc>
                <a:tc>
                  <a:txBody>
                    <a:bodyPr/>
                    <a:lstStyle/>
                    <a:p>
                      <a:pPr algn="r"/>
                      <a:endParaRPr lang="en-US" dirty="0" smtClean="0"/>
                    </a:p>
                    <a:p>
                      <a:pPr algn="r"/>
                      <a:r>
                        <a:rPr lang="en-US" dirty="0" smtClean="0"/>
                        <a:t>-</a:t>
                      </a:r>
                      <a:endParaRPr lang="en-US" dirty="0"/>
                    </a:p>
                  </a:txBody>
                  <a:tcPr/>
                </a:tc>
                <a:tc>
                  <a:txBody>
                    <a:bodyPr/>
                    <a:lstStyle/>
                    <a:p>
                      <a:pPr algn="r"/>
                      <a:endParaRPr lang="en-US" dirty="0" smtClean="0"/>
                    </a:p>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45.000</a:t>
                      </a:r>
                      <a:r>
                        <a:rPr kumimoji="0" lang="id-ID" sz="1800" kern="1200" baseline="30000" dirty="0" smtClean="0">
                          <a:solidFill>
                            <a:schemeClr val="dk1"/>
                          </a:solidFill>
                          <a:latin typeface="+mn-lt"/>
                          <a:ea typeface="+mn-ea"/>
                          <a:cs typeface="+mn-cs"/>
                        </a:rPr>
                        <a:t>3)</a:t>
                      </a:r>
                      <a:endParaRPr kumimoji="0" lang="en-US" sz="1800" kern="1200" dirty="0" smtClean="0">
                        <a:solidFill>
                          <a:schemeClr val="dk1"/>
                        </a:solidFill>
                        <a:latin typeface="+mn-lt"/>
                        <a:ea typeface="+mn-ea"/>
                        <a:cs typeface="+mn-cs"/>
                      </a:endParaRPr>
                    </a:p>
                  </a:txBody>
                  <a:tcPr/>
                </a:tc>
              </a:tr>
              <a:tr h="370840">
                <a:tc>
                  <a:txBody>
                    <a:bodyPr/>
                    <a:lstStyle/>
                    <a:p>
                      <a:r>
                        <a:rPr kumimoji="0" lang="id-ID" sz="1800" kern="1200" dirty="0" smtClean="0">
                          <a:solidFill>
                            <a:schemeClr val="dk1"/>
                          </a:solidFill>
                          <a:latin typeface="+mn-lt"/>
                          <a:ea typeface="+mn-ea"/>
                          <a:cs typeface="+mn-cs"/>
                        </a:rPr>
                        <a:t>Bi. tetap langsung</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45.000</a:t>
                      </a:r>
                      <a:endParaRPr kumimoji="0" lang="en-US" sz="1800" kern="1200" dirty="0" smtClean="0">
                        <a:solidFill>
                          <a:schemeClr val="dk1"/>
                        </a:solidFill>
                        <a:latin typeface="+mn-lt"/>
                        <a:ea typeface="+mn-ea"/>
                        <a:cs typeface="+mn-cs"/>
                      </a:endParaRPr>
                    </a:p>
                  </a:txBody>
                  <a:tcPr/>
                </a:tc>
                <a:tc>
                  <a:txBody>
                    <a:bodyPr/>
                    <a:lstStyle/>
                    <a:p>
                      <a:pPr algn="r"/>
                      <a:r>
                        <a:rPr kumimoji="0" lang="id-ID" sz="1800" kern="1200" dirty="0" smtClean="0">
                          <a:solidFill>
                            <a:schemeClr val="dk1"/>
                          </a:solidFill>
                          <a:latin typeface="+mn-lt"/>
                          <a:ea typeface="+mn-ea"/>
                          <a:cs typeface="+mn-cs"/>
                        </a:rPr>
                        <a:t>195.00</a:t>
                      </a:r>
                      <a:r>
                        <a:rPr kumimoji="0" lang="id-ID" sz="1800" kern="1200" baseline="30000" dirty="0" smtClean="0">
                          <a:solidFill>
                            <a:schemeClr val="dk1"/>
                          </a:solidFill>
                          <a:latin typeface="+mn-lt"/>
                          <a:ea typeface="+mn-ea"/>
                          <a:cs typeface="+mn-cs"/>
                        </a:rPr>
                        <a:t>4)</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Jumlah Biaya Tertelusur</a:t>
                      </a:r>
                      <a:endParaRPr kumimoji="0" lang="en-US" sz="1800" kern="1200" dirty="0" smtClean="0">
                        <a:solidFill>
                          <a:schemeClr val="dk1"/>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45.000</a:t>
                      </a:r>
                      <a:endParaRPr kumimoji="0" lang="en-US" sz="1800" kern="1200" dirty="0" smtClean="0">
                        <a:solidFill>
                          <a:schemeClr val="dk1"/>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240.000</a:t>
                      </a:r>
                      <a:endParaRPr kumimoji="0" lang="en-US" sz="1800" kern="1200" dirty="0" smtClean="0">
                        <a:solidFill>
                          <a:schemeClr val="dk1"/>
                        </a:solidFill>
                        <a:latin typeface="+mn-lt"/>
                        <a:ea typeface="+mn-ea"/>
                        <a:cs typeface="+mn-cs"/>
                      </a:endParaRPr>
                    </a:p>
                  </a:txBody>
                  <a:tcPr/>
                </a:tc>
              </a:tr>
              <a:tr h="370840">
                <a:tc>
                  <a:txBody>
                    <a:bodyPr/>
                    <a:lstStyle/>
                    <a:p>
                      <a:r>
                        <a:rPr kumimoji="0" lang="id-ID" sz="1800" b="1" kern="1200" dirty="0" smtClean="0">
                          <a:solidFill>
                            <a:schemeClr val="dk1"/>
                          </a:solidFill>
                          <a:latin typeface="+mn-lt"/>
                          <a:ea typeface="+mn-ea"/>
                          <a:cs typeface="+mn-cs"/>
                        </a:rPr>
                        <a:t>Laba Langsung Produk</a:t>
                      </a:r>
                      <a:endParaRPr lang="en-US" b="1" dirty="0"/>
                    </a:p>
                  </a:txBody>
                  <a:tcPr/>
                </a:tc>
                <a:tc>
                  <a:txBody>
                    <a:bodyPr/>
                    <a:lstStyle/>
                    <a:p>
                      <a:pPr algn="r"/>
                      <a:r>
                        <a:rPr kumimoji="0" lang="id-ID" sz="1800" b="1" kern="1200" dirty="0" smtClean="0">
                          <a:solidFill>
                            <a:schemeClr val="dk1"/>
                          </a:solidFill>
                          <a:latin typeface="+mn-lt"/>
                          <a:ea typeface="+mn-ea"/>
                          <a:cs typeface="+mn-cs"/>
                        </a:rPr>
                        <a:t>165.000</a:t>
                      </a:r>
                      <a:endParaRPr lang="en-US" b="1" dirty="0"/>
                    </a:p>
                  </a:txBody>
                  <a:tcPr/>
                </a:tc>
                <a:tc>
                  <a:txBody>
                    <a:bodyPr/>
                    <a:lstStyle/>
                    <a:p>
                      <a:pPr algn="r"/>
                      <a:r>
                        <a:rPr kumimoji="0" lang="id-ID" sz="1800" b="1" kern="1200" dirty="0" smtClean="0">
                          <a:solidFill>
                            <a:schemeClr val="dk1"/>
                          </a:solidFill>
                          <a:latin typeface="+mn-lt"/>
                          <a:ea typeface="+mn-ea"/>
                          <a:cs typeface="+mn-cs"/>
                        </a:rPr>
                        <a:t>180.000</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lstStyle/>
          <a:p>
            <a:pPr>
              <a:buNone/>
            </a:pPr>
            <a:r>
              <a:rPr lang="en-US" sz="2800" b="1" dirty="0" err="1" smtClean="0"/>
              <a:t>Diminta</a:t>
            </a:r>
            <a:r>
              <a:rPr lang="en-US" sz="2800" b="1" dirty="0" smtClean="0"/>
              <a:t>:</a:t>
            </a:r>
          </a:p>
          <a:p>
            <a:pPr marL="452628" indent="-342900">
              <a:buNone/>
            </a:pPr>
            <a:r>
              <a:rPr lang="en-US" sz="2800" dirty="0" smtClean="0"/>
              <a:t>3. </a:t>
            </a:r>
            <a:r>
              <a:rPr lang="id-ID" sz="2800" dirty="0" smtClean="0"/>
              <a:t>Lakukan analisis terhadap kasus tersebut.</a:t>
            </a:r>
            <a:endParaRPr lang="en-US" sz="2800" dirty="0" smtClean="0"/>
          </a:p>
          <a:p>
            <a:pPr marL="452628" indent="-342900">
              <a:buNone/>
            </a:pPr>
            <a:r>
              <a:rPr lang="en-US" sz="2800" b="1" dirty="0" err="1" smtClean="0"/>
              <a:t>Jawab</a:t>
            </a:r>
            <a:r>
              <a:rPr lang="en-US" sz="2800" b="1" dirty="0" smtClean="0"/>
              <a:t>:</a:t>
            </a:r>
          </a:p>
          <a:p>
            <a:r>
              <a:rPr lang="id-ID" dirty="0" smtClean="0"/>
              <a:t>Sistem penentuan harga pokok konvensional menyediakan laporan yang menunjukkan profitabilitas produk sedangkan sistem JIT menunjukkan adanya efisiensi karena JIT dapat mengubah beberapa jenis biaya mis: Biaya tenaga kerja  langsung  menjadi biaya tetap langsung. </a:t>
            </a:r>
            <a:endParaRPr lang="en-US" dirty="0"/>
          </a:p>
        </p:txBody>
      </p:sp>
      <p:sp>
        <p:nvSpPr>
          <p:cNvPr id="4" name="Title 2"/>
          <p:cNvSpPr>
            <a:spLocks noGrp="1"/>
          </p:cNvSpPr>
          <p:nvPr>
            <p:ph type="title"/>
          </p:nvPr>
        </p:nvSpPr>
        <p:spPr>
          <a:xfrm>
            <a:off x="457200" y="274638"/>
            <a:ext cx="8229600" cy="5635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62600"/>
          </a:xfrm>
        </p:spPr>
        <p:txBody>
          <a:bodyPr>
            <a:normAutofit fontScale="92500" lnSpcReduction="10000"/>
          </a:bodyPr>
          <a:lstStyle/>
          <a:p>
            <a:pPr>
              <a:buNone/>
            </a:pPr>
            <a:r>
              <a:rPr lang="en-US" sz="2200" b="1" dirty="0" err="1" smtClean="0"/>
              <a:t>Apa</a:t>
            </a:r>
            <a:r>
              <a:rPr lang="en-US" sz="2200" b="1" dirty="0" smtClean="0"/>
              <a:t> </a:t>
            </a:r>
            <a:r>
              <a:rPr lang="en-US" sz="2200" b="1" dirty="0" err="1" smtClean="0"/>
              <a:t>itu</a:t>
            </a:r>
            <a:r>
              <a:rPr lang="en-US" sz="2200" b="1" dirty="0" smtClean="0"/>
              <a:t> </a:t>
            </a:r>
            <a:r>
              <a:rPr lang="id-ID" sz="2200" b="1" dirty="0" smtClean="0"/>
              <a:t>Backflushing </a:t>
            </a:r>
            <a:r>
              <a:rPr lang="id-ID" sz="2200" dirty="0" smtClean="0"/>
              <a:t>/ </a:t>
            </a:r>
            <a:r>
              <a:rPr lang="id-ID" sz="2200" i="1" dirty="0" smtClean="0"/>
              <a:t>backfush costing </a:t>
            </a:r>
            <a:r>
              <a:rPr lang="id-ID" sz="2200" dirty="0" smtClean="0"/>
              <a:t>/ </a:t>
            </a:r>
            <a:r>
              <a:rPr lang="id-ID" sz="2200" i="1" dirty="0" smtClean="0"/>
              <a:t>backflush accounting</a:t>
            </a:r>
            <a:r>
              <a:rPr lang="en-US" sz="2200" dirty="0" smtClean="0"/>
              <a:t>:</a:t>
            </a:r>
          </a:p>
          <a:p>
            <a:r>
              <a:rPr lang="en-US" dirty="0" err="1" smtClean="0"/>
              <a:t>Adalah</a:t>
            </a:r>
            <a:r>
              <a:rPr lang="id-ID" dirty="0" smtClean="0"/>
              <a:t> pendekatan akuntansi pada aliran biaya menufaktur yang dipersingkat. </a:t>
            </a:r>
            <a:r>
              <a:rPr lang="en-US" dirty="0" smtClean="0"/>
              <a:t>Hal </a:t>
            </a:r>
            <a:r>
              <a:rPr lang="en-US" dirty="0" err="1" smtClean="0"/>
              <a:t>i</a:t>
            </a:r>
            <a:r>
              <a:rPr lang="id-ID" dirty="0" smtClean="0"/>
              <a:t>ni dapat dite</a:t>
            </a:r>
            <a:r>
              <a:rPr lang="en-US" dirty="0" smtClean="0"/>
              <a:t>r</a:t>
            </a:r>
            <a:r>
              <a:rPr lang="id-ID" dirty="0" smtClean="0"/>
              <a:t>apkan pada JIT yang sudah matang, dimana kecepatan begitu tinggi. </a:t>
            </a:r>
            <a:endParaRPr lang="en-US" dirty="0" smtClean="0"/>
          </a:p>
          <a:p>
            <a:pPr>
              <a:buNone/>
            </a:pPr>
            <a:r>
              <a:rPr lang="en-US" b="1" i="1" dirty="0" err="1" smtClean="0"/>
              <a:t>Pengertian</a:t>
            </a:r>
            <a:r>
              <a:rPr lang="en-US" b="1" i="1" dirty="0" smtClean="0"/>
              <a:t> </a:t>
            </a:r>
            <a:r>
              <a:rPr lang="id-ID" b="1" i="1" dirty="0" smtClean="0"/>
              <a:t>Backflushing</a:t>
            </a:r>
            <a:r>
              <a:rPr lang="en-US" b="1" i="1" dirty="0" smtClean="0"/>
              <a:t>:</a:t>
            </a:r>
            <a:r>
              <a:rPr lang="en-US" dirty="0" smtClean="0"/>
              <a:t> </a:t>
            </a:r>
          </a:p>
          <a:p>
            <a:r>
              <a:rPr lang="en-US" dirty="0" err="1" smtClean="0"/>
              <a:t>Adalah</a:t>
            </a:r>
            <a:r>
              <a:rPr lang="en-US" dirty="0" smtClean="0"/>
              <a:t> </a:t>
            </a:r>
            <a:r>
              <a:rPr lang="id-ID" dirty="0" smtClean="0"/>
              <a:t>pendekatan yang dipersingkat atas akuntansi pada aliran biaya Manufaktur. disebut juga perhitungan biaya </a:t>
            </a:r>
            <a:r>
              <a:rPr lang="id-ID" i="1" dirty="0" smtClean="0"/>
              <a:t>Backflush (Backflush biaya)</a:t>
            </a:r>
            <a:r>
              <a:rPr lang="id-ID" dirty="0" smtClean="0"/>
              <a:t>  atau akuntansi Backflush </a:t>
            </a:r>
            <a:r>
              <a:rPr lang="id-ID" i="1" dirty="0" smtClean="0"/>
              <a:t>(akuntansi</a:t>
            </a:r>
            <a:r>
              <a:rPr lang="en-US" i="1" dirty="0" smtClean="0"/>
              <a:t> </a:t>
            </a:r>
            <a:r>
              <a:rPr lang="id-ID" i="1" dirty="0" smtClean="0"/>
              <a:t>Backflush),</a:t>
            </a:r>
            <a:r>
              <a:rPr lang="id-ID" dirty="0" smtClean="0"/>
              <a:t> </a:t>
            </a:r>
            <a:endParaRPr lang="en-US" dirty="0" smtClean="0"/>
          </a:p>
          <a:p>
            <a:pPr>
              <a:buNone/>
            </a:pPr>
            <a:r>
              <a:rPr lang="en-US" b="1" dirty="0" err="1" smtClean="0"/>
              <a:t>Tujuan</a:t>
            </a:r>
            <a:r>
              <a:rPr lang="en-US" b="1" dirty="0" smtClean="0"/>
              <a:t> </a:t>
            </a:r>
            <a:r>
              <a:rPr lang="id-ID" b="1" dirty="0" smtClean="0"/>
              <a:t>Perhitungan biaya </a:t>
            </a:r>
            <a:r>
              <a:rPr lang="id-ID" b="1" i="1" dirty="0" smtClean="0"/>
              <a:t>backflush</a:t>
            </a:r>
            <a:endParaRPr lang="en-US" dirty="0" smtClean="0"/>
          </a:p>
          <a:p>
            <a:r>
              <a:rPr lang="en-US" dirty="0" smtClean="0"/>
              <a:t>M</a:t>
            </a:r>
            <a:r>
              <a:rPr lang="id-ID" dirty="0" smtClean="0"/>
              <a:t>engurangi jumlah kejadian yang diukur dan dicatat dalam sistem akuntansi. Disini sedikit saja penelusuran biaya barang dalam proses.</a:t>
            </a:r>
            <a:endParaRPr lang="en-US" dirty="0" smtClean="0"/>
          </a:p>
          <a:p>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id-ID" dirty="0" smtClean="0"/>
              <a:t>BACKFLUSHING</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534400" cy="5562600"/>
          </a:xfrm>
        </p:spPr>
        <p:txBody>
          <a:bodyPr>
            <a:normAutofit fontScale="77500" lnSpcReduction="20000"/>
          </a:bodyPr>
          <a:lstStyle/>
          <a:p>
            <a:pPr>
              <a:buNone/>
            </a:pPr>
            <a:r>
              <a:rPr lang="id-ID" b="1" dirty="0" smtClean="0"/>
              <a:t>Backflush akuntansi </a:t>
            </a:r>
            <a:endParaRPr lang="en-US" dirty="0" smtClean="0"/>
          </a:p>
          <a:p>
            <a:r>
              <a:rPr lang="id-ID" dirty="0" smtClean="0"/>
              <a:t>Karakteristik Backflushing Costing:</a:t>
            </a:r>
            <a:endParaRPr lang="en-US" dirty="0" smtClean="0"/>
          </a:p>
          <a:p>
            <a:pPr>
              <a:buNone/>
            </a:pPr>
            <a:r>
              <a:rPr lang="id-ID" dirty="0" smtClean="0"/>
              <a:t>• Bahan baku yang diterima dari pemasok, dicatat di debet akun RIP (Raw and in Process)</a:t>
            </a:r>
            <a:endParaRPr lang="en-US" dirty="0" smtClean="0"/>
          </a:p>
          <a:p>
            <a:pPr>
              <a:buNone/>
            </a:pPr>
            <a:r>
              <a:rPr lang="id-ID" dirty="0" smtClean="0"/>
              <a:t>• Penggunaan tenaga kerja langsung, dicatat di debet akun Harga Pokok Penjualan</a:t>
            </a:r>
            <a:endParaRPr lang="en-US" dirty="0" smtClean="0"/>
          </a:p>
          <a:p>
            <a:pPr>
              <a:buNone/>
            </a:pPr>
            <a:r>
              <a:rPr lang="id-ID" dirty="0" smtClean="0"/>
              <a:t>• Komponen biaya bahan baku atas produk selesai di backflush dari RIP</a:t>
            </a:r>
            <a:endParaRPr lang="en-US" dirty="0" smtClean="0"/>
          </a:p>
          <a:p>
            <a:pPr>
              <a:buNone/>
            </a:pPr>
            <a:r>
              <a:rPr lang="id-ID" dirty="0" smtClean="0"/>
              <a:t>• Komponen biaya bahan baku atas produk terjual di backflush dari Barang Jadi</a:t>
            </a:r>
            <a:endParaRPr lang="en-US" dirty="0" smtClean="0"/>
          </a:p>
          <a:p>
            <a:pPr>
              <a:buNone/>
            </a:pPr>
            <a:r>
              <a:rPr lang="id-ID" dirty="0" smtClean="0"/>
              <a:t>• Diperlukan penyesuaian biaya konversi</a:t>
            </a:r>
            <a:endParaRPr lang="en-US" dirty="0" smtClean="0"/>
          </a:p>
          <a:p>
            <a:r>
              <a:rPr lang="en-US" dirty="0" smtClean="0"/>
              <a:t>CONTOH</a:t>
            </a:r>
            <a:r>
              <a:rPr lang="id-ID" dirty="0" smtClean="0"/>
              <a:t>:</a:t>
            </a:r>
            <a:br>
              <a:rPr lang="id-ID" dirty="0" smtClean="0"/>
            </a:br>
            <a:r>
              <a:rPr lang="id-ID" dirty="0" smtClean="0"/>
              <a:t>Pembelian bahan baku, Bahan baku diterima dari supplier Rp. 812.000</a:t>
            </a:r>
            <a:br>
              <a:rPr lang="id-ID" dirty="0" smtClean="0"/>
            </a:br>
            <a:r>
              <a:rPr lang="id-ID" dirty="0" smtClean="0"/>
              <a:t>Jurnal :</a:t>
            </a:r>
            <a:r>
              <a:rPr lang="en-US" dirty="0" smtClean="0"/>
              <a:t> </a:t>
            </a:r>
            <a:r>
              <a:rPr lang="id-ID" dirty="0" smtClean="0"/>
              <a:t>D: RIP </a:t>
            </a:r>
            <a:r>
              <a:rPr lang="en-US" dirty="0" smtClean="0"/>
              <a:t>		</a:t>
            </a:r>
            <a:r>
              <a:rPr lang="id-ID" dirty="0" smtClean="0"/>
              <a:t>Rp. 812.000</a:t>
            </a:r>
            <a:br>
              <a:rPr lang="id-ID" dirty="0" smtClean="0"/>
            </a:br>
            <a:r>
              <a:rPr lang="en-US" dirty="0" smtClean="0"/>
              <a:t>	     </a:t>
            </a:r>
            <a:r>
              <a:rPr lang="id-ID" dirty="0" smtClean="0"/>
              <a:t>K: Utang usaha </a:t>
            </a:r>
            <a:r>
              <a:rPr lang="en-US" dirty="0" smtClean="0"/>
              <a:t>			      </a:t>
            </a:r>
            <a:r>
              <a:rPr lang="id-ID" dirty="0" smtClean="0"/>
              <a:t>Rp. 812.000</a:t>
            </a:r>
            <a:endParaRPr lang="en-US" dirty="0" smtClean="0"/>
          </a:p>
          <a:p>
            <a:r>
              <a:rPr lang="id-ID" dirty="0" smtClean="0"/>
              <a:t>Penggunaan bahan tidak langsung Rp. 30.000</a:t>
            </a:r>
            <a:br>
              <a:rPr lang="id-ID" dirty="0" smtClean="0"/>
            </a:br>
            <a:r>
              <a:rPr lang="id-ID" dirty="0" smtClean="0"/>
              <a:t>Jurnal:</a:t>
            </a:r>
            <a:r>
              <a:rPr lang="en-US" dirty="0" smtClean="0"/>
              <a:t> </a:t>
            </a:r>
            <a:r>
              <a:rPr lang="id-ID" sz="2300" dirty="0" smtClean="0"/>
              <a:t>D: Pengendali Overhead Pabrik </a:t>
            </a:r>
            <a:r>
              <a:rPr lang="en-US" sz="2300" dirty="0" smtClean="0"/>
              <a:t>	</a:t>
            </a:r>
            <a:r>
              <a:rPr lang="id-ID" sz="2300" dirty="0" smtClean="0"/>
              <a:t>Rp. 30.000</a:t>
            </a:r>
            <a:br>
              <a:rPr lang="id-ID" sz="2300" dirty="0" smtClean="0"/>
            </a:br>
            <a:r>
              <a:rPr lang="en-US" sz="2300" dirty="0" smtClean="0"/>
              <a:t>	     </a:t>
            </a:r>
            <a:r>
              <a:rPr lang="id-ID" sz="2300" dirty="0" smtClean="0"/>
              <a:t>K: Perlengkapan </a:t>
            </a:r>
            <a:r>
              <a:rPr lang="en-US" sz="2300" dirty="0" smtClean="0"/>
              <a:t> 				         </a:t>
            </a:r>
            <a:r>
              <a:rPr lang="id-ID" sz="2300" dirty="0" smtClean="0"/>
              <a:t>Rp. 30.000</a:t>
            </a:r>
            <a:endParaRPr lang="en-US" dirty="0" smtClean="0"/>
          </a:p>
          <a:p>
            <a:pPr>
              <a:buNone/>
            </a:pPr>
            <a:endParaRPr lang="en-US" dirty="0" smtClean="0"/>
          </a:p>
          <a:p>
            <a:endParaRPr lang="en-US" dirty="0"/>
          </a:p>
        </p:txBody>
      </p:sp>
      <p:sp>
        <p:nvSpPr>
          <p:cNvPr id="4" name="Title 2"/>
          <p:cNvSpPr>
            <a:spLocks noGrp="1"/>
          </p:cNvSpPr>
          <p:nvPr>
            <p:ph type="title"/>
          </p:nvPr>
        </p:nvSpPr>
        <p:spPr>
          <a:xfrm>
            <a:off x="457200" y="274638"/>
            <a:ext cx="8229600" cy="792162"/>
          </a:xfrm>
        </p:spPr>
        <p:txBody>
          <a:bodyPr>
            <a:normAutofit/>
          </a:bodyPr>
          <a:lstStyle/>
          <a:p>
            <a:pPr algn="ctr"/>
            <a:r>
              <a:rPr lang="id-ID" dirty="0" smtClean="0"/>
              <a:t>BACKFLUSHING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791200"/>
          </a:xfrm>
        </p:spPr>
        <p:txBody>
          <a:bodyPr>
            <a:normAutofit fontScale="25000" lnSpcReduction="20000"/>
          </a:bodyPr>
          <a:lstStyle/>
          <a:p>
            <a:endParaRPr lang="en-US" dirty="0" smtClean="0"/>
          </a:p>
          <a:p>
            <a:r>
              <a:rPr lang="id-ID" sz="5600" dirty="0" smtClean="0"/>
              <a:t>Beban gaji sebesar Rp. 320.000 dicatat dan dibayar</a:t>
            </a:r>
            <a:br>
              <a:rPr lang="id-ID" sz="5600" dirty="0" smtClean="0"/>
            </a:br>
            <a:r>
              <a:rPr lang="id-ID" sz="5600" dirty="0" smtClean="0"/>
              <a:t>Jurnal :</a:t>
            </a:r>
            <a:r>
              <a:rPr lang="en-US" sz="5600" dirty="0" smtClean="0"/>
              <a:t> </a:t>
            </a:r>
            <a:r>
              <a:rPr lang="id-ID" sz="5600" dirty="0" smtClean="0"/>
              <a:t>D: Beban gaji </a:t>
            </a:r>
            <a:r>
              <a:rPr lang="en-US" sz="5600" dirty="0" smtClean="0"/>
              <a:t>		</a:t>
            </a:r>
            <a:r>
              <a:rPr lang="id-ID" sz="5600" dirty="0" smtClean="0"/>
              <a:t>Rp. 320.000</a:t>
            </a:r>
            <a:br>
              <a:rPr lang="id-ID" sz="5600" dirty="0" smtClean="0"/>
            </a:br>
            <a:r>
              <a:rPr lang="en-US" sz="5600" dirty="0" smtClean="0"/>
              <a:t>	</a:t>
            </a:r>
            <a:r>
              <a:rPr lang="id-ID" sz="5600" dirty="0" smtClean="0"/>
              <a:t>K: Utang gaji</a:t>
            </a:r>
            <a:r>
              <a:rPr lang="en-US" sz="5600" dirty="0" smtClean="0"/>
              <a:t>				</a:t>
            </a:r>
            <a:r>
              <a:rPr lang="id-ID" sz="5600" dirty="0" smtClean="0"/>
              <a:t> Rp. 320.000</a:t>
            </a:r>
            <a:endParaRPr lang="en-US" sz="5600" dirty="0" smtClean="0"/>
          </a:p>
          <a:p>
            <a:r>
              <a:rPr lang="id-ID" sz="4800" dirty="0" smtClean="0"/>
              <a:t>Distribusi beban gaji dengan perincian : tenaga kerja langsung Rp. 50.000, tenaga kerja tidak langsung Rp. 90.000, gaji bagian pemasaran Rp. 100.000 dan gaji bagian administrasi Rp. 80.000.</a:t>
            </a:r>
            <a:br>
              <a:rPr lang="id-ID" sz="4800" dirty="0" smtClean="0"/>
            </a:br>
            <a:r>
              <a:rPr lang="id-ID" sz="5600" dirty="0" smtClean="0"/>
              <a:t>Jurnal:</a:t>
            </a:r>
            <a:r>
              <a:rPr lang="en-US" sz="5600" dirty="0" smtClean="0"/>
              <a:t> </a:t>
            </a:r>
            <a:r>
              <a:rPr lang="id-ID" sz="5600" dirty="0" smtClean="0"/>
              <a:t>D: Harga pokok penjualan </a:t>
            </a:r>
            <a:r>
              <a:rPr lang="en-US" sz="5600" dirty="0" smtClean="0"/>
              <a:t>			</a:t>
            </a:r>
            <a:r>
              <a:rPr lang="id-ID" sz="5600" dirty="0" smtClean="0"/>
              <a:t>Rp.</a:t>
            </a:r>
            <a:r>
              <a:rPr lang="en-US" sz="5600" dirty="0" smtClean="0"/>
              <a:t>   </a:t>
            </a:r>
            <a:r>
              <a:rPr lang="id-ID" sz="5600" dirty="0" smtClean="0"/>
              <a:t> 50.000</a:t>
            </a:r>
            <a:br>
              <a:rPr lang="id-ID" sz="5600" dirty="0" smtClean="0"/>
            </a:br>
            <a:r>
              <a:rPr lang="en-US" sz="5600" dirty="0" smtClean="0"/>
              <a:t>	</a:t>
            </a:r>
            <a:r>
              <a:rPr lang="id-ID" sz="5600" dirty="0" smtClean="0"/>
              <a:t>D: Pengendali overhead pabrik </a:t>
            </a:r>
            <a:r>
              <a:rPr lang="en-US" sz="5600" dirty="0" smtClean="0"/>
              <a:t>			</a:t>
            </a:r>
            <a:r>
              <a:rPr lang="id-ID" sz="5600" dirty="0" smtClean="0"/>
              <a:t>Rp. </a:t>
            </a:r>
            <a:r>
              <a:rPr lang="en-US" sz="5600" dirty="0" smtClean="0"/>
              <a:t>   </a:t>
            </a:r>
            <a:r>
              <a:rPr lang="id-ID" sz="5600" dirty="0" smtClean="0"/>
              <a:t>90.000</a:t>
            </a:r>
            <a:br>
              <a:rPr lang="id-ID" sz="5600" dirty="0" smtClean="0"/>
            </a:br>
            <a:r>
              <a:rPr lang="en-US" sz="5600" dirty="0" smtClean="0"/>
              <a:t>	</a:t>
            </a:r>
            <a:r>
              <a:rPr lang="id-ID" sz="5600" dirty="0" smtClean="0"/>
              <a:t>D: Pengendali beban pemasaran </a:t>
            </a:r>
            <a:r>
              <a:rPr lang="en-US" sz="5600" dirty="0" smtClean="0"/>
              <a:t>			</a:t>
            </a:r>
            <a:r>
              <a:rPr lang="id-ID" sz="5600" dirty="0" smtClean="0"/>
              <a:t>Rp. </a:t>
            </a:r>
            <a:r>
              <a:rPr lang="en-US" sz="5600" dirty="0" smtClean="0"/>
              <a:t> </a:t>
            </a:r>
            <a:r>
              <a:rPr lang="id-ID" sz="5600" dirty="0" smtClean="0"/>
              <a:t>100.000</a:t>
            </a:r>
            <a:br>
              <a:rPr lang="id-ID" sz="5600" dirty="0" smtClean="0"/>
            </a:br>
            <a:r>
              <a:rPr lang="en-US" sz="5600" dirty="0" smtClean="0"/>
              <a:t>	</a:t>
            </a:r>
            <a:r>
              <a:rPr lang="id-ID" sz="5600" dirty="0" smtClean="0"/>
              <a:t>D: Pengendali beban administrasi</a:t>
            </a:r>
            <a:r>
              <a:rPr lang="en-US" sz="5600" dirty="0" smtClean="0"/>
              <a:t>			</a:t>
            </a:r>
            <a:r>
              <a:rPr lang="id-ID" sz="5600" dirty="0" smtClean="0"/>
              <a:t>Rp. </a:t>
            </a:r>
            <a:r>
              <a:rPr lang="en-US" sz="5600" dirty="0" smtClean="0"/>
              <a:t>   </a:t>
            </a:r>
            <a:r>
              <a:rPr lang="id-ID" sz="5600" dirty="0" smtClean="0"/>
              <a:t>80.000</a:t>
            </a:r>
            <a:br>
              <a:rPr lang="id-ID" sz="5600" dirty="0" smtClean="0"/>
            </a:br>
            <a:r>
              <a:rPr lang="en-US" sz="5600" dirty="0" smtClean="0"/>
              <a:t>	</a:t>
            </a:r>
            <a:r>
              <a:rPr lang="id-ID" sz="5600" dirty="0" smtClean="0"/>
              <a:t>K: Beban gaji </a:t>
            </a:r>
            <a:r>
              <a:rPr lang="en-US" sz="5600" dirty="0" smtClean="0"/>
              <a:t>					  </a:t>
            </a:r>
            <a:r>
              <a:rPr lang="id-ID" sz="5600" dirty="0" smtClean="0"/>
              <a:t>Rp. 320.000</a:t>
            </a:r>
            <a:endParaRPr lang="en-US" sz="5600" dirty="0" smtClean="0"/>
          </a:p>
          <a:p>
            <a:r>
              <a:rPr lang="id-ID" sz="4800" dirty="0" smtClean="0"/>
              <a:t>Overhead pabrik yang lain meliputi : penyusutan Rp. 580.000 dan asuransi dibayar dimuka Rp. 18.000</a:t>
            </a:r>
            <a:br>
              <a:rPr lang="id-ID" sz="4800" dirty="0" smtClean="0"/>
            </a:br>
            <a:r>
              <a:rPr lang="id-ID" sz="5600" dirty="0" smtClean="0"/>
              <a:t>Jurnal:</a:t>
            </a:r>
            <a:r>
              <a:rPr lang="en-US" sz="5600" dirty="0" smtClean="0"/>
              <a:t>  </a:t>
            </a:r>
            <a:r>
              <a:rPr lang="id-ID" sz="5600" dirty="0" smtClean="0"/>
              <a:t>D: Pengendalian overhead pabrik </a:t>
            </a:r>
            <a:r>
              <a:rPr lang="en-US" sz="5600" dirty="0" smtClean="0"/>
              <a:t>	</a:t>
            </a:r>
            <a:r>
              <a:rPr lang="id-ID" sz="5600" dirty="0" smtClean="0"/>
              <a:t>Rp. 598.000</a:t>
            </a:r>
            <a:br>
              <a:rPr lang="id-ID" sz="5600" dirty="0" smtClean="0"/>
            </a:br>
            <a:r>
              <a:rPr lang="en-US" sz="5600" dirty="0" smtClean="0"/>
              <a:t>	  </a:t>
            </a:r>
            <a:r>
              <a:rPr lang="id-ID" sz="5600" dirty="0" smtClean="0"/>
              <a:t>K: Akumulasi penyusutan </a:t>
            </a:r>
            <a:r>
              <a:rPr lang="en-US" sz="5600" dirty="0" smtClean="0"/>
              <a:t>			       </a:t>
            </a:r>
            <a:r>
              <a:rPr lang="id-ID" sz="5600" dirty="0" smtClean="0"/>
              <a:t>Rp. 580.000</a:t>
            </a:r>
            <a:br>
              <a:rPr lang="id-ID" sz="5600" dirty="0" smtClean="0"/>
            </a:br>
            <a:r>
              <a:rPr lang="en-US" sz="5600" dirty="0" smtClean="0"/>
              <a:t>	  </a:t>
            </a:r>
            <a:r>
              <a:rPr lang="id-ID" sz="5600" dirty="0" smtClean="0"/>
              <a:t>K: Asuransi dibayar dimuka</a:t>
            </a:r>
            <a:r>
              <a:rPr lang="en-US" sz="5600" dirty="0" smtClean="0"/>
              <a:t>			      </a:t>
            </a:r>
            <a:r>
              <a:rPr lang="id-ID" sz="5600" dirty="0" smtClean="0"/>
              <a:t>Rp. </a:t>
            </a:r>
            <a:r>
              <a:rPr lang="en-US" sz="5600" dirty="0" smtClean="0"/>
              <a:t>   </a:t>
            </a:r>
            <a:r>
              <a:rPr lang="id-ID" sz="5600" dirty="0" smtClean="0"/>
              <a:t>18.000</a:t>
            </a:r>
            <a:endParaRPr lang="en-US" sz="5600" dirty="0" smtClean="0"/>
          </a:p>
          <a:p>
            <a:r>
              <a:rPr lang="id-ID" sz="4800" dirty="0" smtClean="0"/>
              <a:t>Overhead pabrik lain-lain meliputi: dibayar tunai Rp. 34.000 dan utang usaha sebesar Rp. 8.000</a:t>
            </a:r>
            <a:br>
              <a:rPr lang="id-ID" sz="4800" dirty="0" smtClean="0"/>
            </a:br>
            <a:r>
              <a:rPr lang="id-ID" sz="5600" dirty="0" smtClean="0"/>
              <a:t>Jurnal:</a:t>
            </a:r>
            <a:r>
              <a:rPr lang="en-US" sz="5600" dirty="0" smtClean="0"/>
              <a:t>  </a:t>
            </a:r>
            <a:r>
              <a:rPr lang="id-ID" sz="5600" dirty="0" smtClean="0"/>
              <a:t>D: Pengendali overhead pabrik </a:t>
            </a:r>
            <a:r>
              <a:rPr lang="en-US" sz="5600" dirty="0" smtClean="0"/>
              <a:t>	</a:t>
            </a:r>
            <a:r>
              <a:rPr lang="id-ID" sz="5600" dirty="0" smtClean="0"/>
              <a:t>Rp. 42.000</a:t>
            </a:r>
            <a:br>
              <a:rPr lang="id-ID" sz="5600" dirty="0" smtClean="0"/>
            </a:br>
            <a:r>
              <a:rPr lang="en-US" sz="5600" dirty="0" smtClean="0"/>
              <a:t>	   </a:t>
            </a:r>
            <a:r>
              <a:rPr lang="id-ID" sz="5600" dirty="0" smtClean="0"/>
              <a:t>K: Kas </a:t>
            </a:r>
            <a:r>
              <a:rPr lang="en-US" sz="5600" dirty="0" smtClean="0"/>
              <a:t>					   </a:t>
            </a:r>
            <a:r>
              <a:rPr lang="id-ID" sz="5600" dirty="0" smtClean="0"/>
              <a:t>Rp. 34.000</a:t>
            </a:r>
            <a:br>
              <a:rPr lang="id-ID" sz="5600" dirty="0" smtClean="0"/>
            </a:br>
            <a:r>
              <a:rPr lang="en-US" sz="5600" dirty="0" smtClean="0"/>
              <a:t>	   </a:t>
            </a:r>
            <a:r>
              <a:rPr lang="id-ID" sz="5600" dirty="0" smtClean="0"/>
              <a:t>K: Utang usaha </a:t>
            </a:r>
            <a:r>
              <a:rPr lang="en-US" sz="5600" dirty="0" smtClean="0"/>
              <a:t>				   </a:t>
            </a:r>
            <a:r>
              <a:rPr lang="id-ID" sz="5600" dirty="0" smtClean="0"/>
              <a:t>Rp. </a:t>
            </a:r>
            <a:r>
              <a:rPr lang="en-US" sz="5600" dirty="0" smtClean="0"/>
              <a:t>   </a:t>
            </a:r>
            <a:r>
              <a:rPr lang="id-ID" sz="5600" dirty="0" smtClean="0"/>
              <a:t>8.000</a:t>
            </a:r>
            <a:endParaRPr lang="en-US" sz="5600" dirty="0" smtClean="0"/>
          </a:p>
          <a:p>
            <a:r>
              <a:rPr lang="id-ID" sz="5200" dirty="0" smtClean="0"/>
              <a:t>Pengendali overhead pabrik dibebankan ke harga pokok penjualan</a:t>
            </a:r>
            <a:br>
              <a:rPr lang="id-ID" sz="5200" dirty="0" smtClean="0"/>
            </a:br>
            <a:r>
              <a:rPr lang="id-ID" sz="5600" dirty="0" smtClean="0"/>
              <a:t>Jurnal:</a:t>
            </a:r>
            <a:r>
              <a:rPr lang="en-US" sz="5600" dirty="0" smtClean="0"/>
              <a:t>   </a:t>
            </a:r>
            <a:r>
              <a:rPr lang="id-ID" sz="5600" dirty="0" smtClean="0"/>
              <a:t>D: Harga pokok penjualan </a:t>
            </a:r>
            <a:r>
              <a:rPr lang="en-US" sz="5600" dirty="0" smtClean="0"/>
              <a:t>		</a:t>
            </a:r>
            <a:r>
              <a:rPr lang="id-ID" sz="5600" dirty="0" smtClean="0"/>
              <a:t>Rp. 760.000</a:t>
            </a:r>
            <a:br>
              <a:rPr lang="id-ID" sz="5600" dirty="0" smtClean="0"/>
            </a:br>
            <a:r>
              <a:rPr lang="en-US" sz="5600" dirty="0" smtClean="0"/>
              <a:t>	   </a:t>
            </a:r>
            <a:r>
              <a:rPr lang="id-ID" sz="5600" dirty="0" smtClean="0"/>
              <a:t>K: Pengendali overhead pabrik </a:t>
            </a:r>
            <a:r>
              <a:rPr lang="en-US" sz="5600" dirty="0" smtClean="0"/>
              <a:t>		      </a:t>
            </a:r>
            <a:r>
              <a:rPr lang="id-ID" sz="5600" dirty="0" smtClean="0"/>
              <a:t>Rp. 760.000</a:t>
            </a:r>
            <a:endParaRPr lang="en-US" sz="5600" dirty="0" smtClean="0"/>
          </a:p>
          <a:p>
            <a:r>
              <a:rPr lang="id-ID" sz="5200" dirty="0" smtClean="0"/>
              <a:t>Komponen biaya bahan baku atas produk yang telah selesai di backflush dari RIP:</a:t>
            </a:r>
            <a:br>
              <a:rPr lang="id-ID" sz="5200" dirty="0" smtClean="0"/>
            </a:br>
            <a:r>
              <a:rPr lang="id-ID" sz="5600" dirty="0" smtClean="0"/>
              <a:t>Jurnal:</a:t>
            </a:r>
            <a:r>
              <a:rPr lang="en-US" sz="5600" dirty="0" smtClean="0"/>
              <a:t>   </a:t>
            </a:r>
            <a:r>
              <a:rPr lang="id-ID" sz="5600" dirty="0" smtClean="0"/>
              <a:t>D: Barang jadi </a:t>
            </a:r>
            <a:r>
              <a:rPr lang="en-US" sz="5600" dirty="0" smtClean="0"/>
              <a:t>		</a:t>
            </a:r>
            <a:r>
              <a:rPr lang="id-ID" sz="5600" dirty="0" smtClean="0"/>
              <a:t>Rp. 809.000</a:t>
            </a:r>
            <a:br>
              <a:rPr lang="id-ID" sz="5600" dirty="0" smtClean="0"/>
            </a:br>
            <a:r>
              <a:rPr lang="en-US" sz="5600" dirty="0" smtClean="0"/>
              <a:t>	   </a:t>
            </a:r>
            <a:r>
              <a:rPr lang="id-ID" sz="5600" dirty="0" smtClean="0"/>
              <a:t>K: RIP </a:t>
            </a:r>
            <a:r>
              <a:rPr lang="en-US" sz="5600" dirty="0" smtClean="0"/>
              <a:t>				     </a:t>
            </a:r>
            <a:r>
              <a:rPr lang="id-ID" sz="5600" dirty="0" smtClean="0"/>
              <a:t>Rp. 809.000</a:t>
            </a:r>
            <a:br>
              <a:rPr lang="id-ID" sz="5600" dirty="0" smtClean="0"/>
            </a:br>
            <a:r>
              <a:rPr lang="id-ID" sz="5200" dirty="0" smtClean="0"/>
              <a:t>catatan : RIP awal Rp. 40.200 + Rp. 812.000 - RIP akhir Rp. 43.200 = Rp. 809.000</a:t>
            </a:r>
            <a:endParaRPr lang="en-US" sz="5200" dirty="0" smtClean="0"/>
          </a:p>
          <a:p>
            <a:r>
              <a:rPr lang="id-ID" sz="5200" dirty="0" smtClean="0"/>
              <a:t>Komponen biaya bahan baku atas produk yang terjual di backflush dari barang jadi.</a:t>
            </a:r>
            <a:br>
              <a:rPr lang="id-ID" sz="5200" dirty="0" smtClean="0"/>
            </a:br>
            <a:r>
              <a:rPr lang="id-ID" sz="5600" dirty="0" smtClean="0"/>
              <a:t>Jurnal:</a:t>
            </a:r>
            <a:r>
              <a:rPr lang="en-US" sz="5600" dirty="0" smtClean="0"/>
              <a:t>  </a:t>
            </a:r>
            <a:r>
              <a:rPr lang="id-ID" sz="5600" dirty="0" smtClean="0"/>
              <a:t>D: Harga pokok penjualan </a:t>
            </a:r>
            <a:r>
              <a:rPr lang="en-US" sz="5600" dirty="0" smtClean="0"/>
              <a:t>		</a:t>
            </a:r>
            <a:r>
              <a:rPr lang="id-ID" sz="5600" dirty="0" smtClean="0"/>
              <a:t>Rp. 805.400</a:t>
            </a:r>
            <a:br>
              <a:rPr lang="id-ID" sz="5600" dirty="0" smtClean="0"/>
            </a:br>
            <a:r>
              <a:rPr lang="en-US" sz="5600" dirty="0" smtClean="0"/>
              <a:t>	  </a:t>
            </a:r>
            <a:r>
              <a:rPr lang="id-ID" sz="5600" dirty="0" smtClean="0"/>
              <a:t>K: Barang jadi </a:t>
            </a:r>
            <a:r>
              <a:rPr lang="en-US" sz="5600" dirty="0" smtClean="0"/>
              <a:t>				     </a:t>
            </a:r>
            <a:r>
              <a:rPr lang="id-ID" sz="5600" dirty="0" smtClean="0"/>
              <a:t>Rp. 805.400</a:t>
            </a:r>
            <a:br>
              <a:rPr lang="id-ID" sz="5600" dirty="0" smtClean="0"/>
            </a:br>
            <a:r>
              <a:rPr lang="id-ID" sz="4800" dirty="0" smtClean="0"/>
              <a:t>catatan: Barang jadi awal Rp. 168.000 + Rp.809.000 - Barang jadi akhir Rp. 171.600 = </a:t>
            </a:r>
            <a:r>
              <a:rPr lang="en-US" sz="4800" dirty="0" smtClean="0"/>
              <a:t>     </a:t>
            </a:r>
            <a:r>
              <a:rPr lang="id-ID" sz="4800" dirty="0" smtClean="0"/>
              <a:t>Rp. 805.400</a:t>
            </a:r>
            <a:endParaRPr lang="en-US" sz="4800" dirty="0" smtClean="0"/>
          </a:p>
          <a:p>
            <a:endParaRPr lang="en-US" dirty="0"/>
          </a:p>
        </p:txBody>
      </p:sp>
      <p:sp>
        <p:nvSpPr>
          <p:cNvPr id="4" name="Title 2"/>
          <p:cNvSpPr>
            <a:spLocks noGrp="1"/>
          </p:cNvSpPr>
          <p:nvPr>
            <p:ph type="title"/>
          </p:nvPr>
        </p:nvSpPr>
        <p:spPr>
          <a:xfrm>
            <a:off x="457200" y="274638"/>
            <a:ext cx="8229600" cy="715962"/>
          </a:xfrm>
        </p:spPr>
        <p:txBody>
          <a:bodyPr>
            <a:normAutofit fontScale="90000"/>
          </a:bodyPr>
          <a:lstStyle/>
          <a:p>
            <a:pPr algn="ctr"/>
            <a:r>
              <a:rPr lang="id-ID" dirty="0" smtClean="0"/>
              <a:t>BACKFLUSHING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92500" lnSpcReduction="10000"/>
          </a:bodyPr>
          <a:lstStyle/>
          <a:p>
            <a:pPr>
              <a:buNone/>
            </a:pPr>
            <a:r>
              <a:rPr lang="id-ID" b="1" dirty="0" smtClean="0"/>
              <a:t>Pengertian Just In Time</a:t>
            </a:r>
            <a:r>
              <a:rPr lang="en-US" b="1" dirty="0" smtClean="0"/>
              <a:t> </a:t>
            </a:r>
            <a:r>
              <a:rPr lang="id-ID" dirty="0" smtClean="0"/>
              <a:t>Menurut Henri Simamora dalam bukunya Akuntansi Manajemen,</a:t>
            </a:r>
            <a:endParaRPr lang="en-US" dirty="0" smtClean="0"/>
          </a:p>
          <a:p>
            <a:r>
              <a:rPr lang="en-US" dirty="0" smtClean="0"/>
              <a:t>A</a:t>
            </a:r>
            <a:r>
              <a:rPr lang="id-ID" dirty="0" smtClean="0"/>
              <a:t>dalah suatu keseluruhan filosofi operasi manajemen dimana segenap sumber daya, termasuk bahan baku dan suku cadang, personalia, dan fasilitas dipakai sebatas dibutuhkan. </a:t>
            </a:r>
            <a:endParaRPr lang="en-US" dirty="0" smtClean="0"/>
          </a:p>
          <a:p>
            <a:pPr>
              <a:buNone/>
            </a:pPr>
            <a:r>
              <a:rPr lang="id-ID" b="1" dirty="0" smtClean="0"/>
              <a:t>Tujuan Just In Time</a:t>
            </a:r>
            <a:endParaRPr lang="en-US" dirty="0" smtClean="0"/>
          </a:p>
          <a:p>
            <a:pPr>
              <a:buNone/>
            </a:pPr>
            <a:r>
              <a:rPr lang="id-ID" dirty="0" smtClean="0"/>
              <a:t>1.  Menciptakan fleksibilitas produksi</a:t>
            </a:r>
            <a:endParaRPr lang="en-US" dirty="0" smtClean="0"/>
          </a:p>
          <a:p>
            <a:pPr>
              <a:buNone/>
            </a:pPr>
            <a:r>
              <a:rPr lang="id-ID" dirty="0" smtClean="0"/>
              <a:t>2.  Meningkatkan efisiensi produksi</a:t>
            </a:r>
            <a:endParaRPr lang="en-US" dirty="0" smtClean="0"/>
          </a:p>
          <a:p>
            <a:pPr>
              <a:buNone/>
            </a:pPr>
            <a:r>
              <a:rPr lang="id-ID" dirty="0" smtClean="0"/>
              <a:t>3.  Meningkatkan daya saing</a:t>
            </a:r>
            <a:endParaRPr lang="en-US" dirty="0" smtClean="0"/>
          </a:p>
          <a:p>
            <a:pPr>
              <a:buNone/>
            </a:pPr>
            <a:r>
              <a:rPr lang="id-ID" dirty="0" smtClean="0"/>
              <a:t>4.  Meningkatkan kualitas barang</a:t>
            </a:r>
            <a:endParaRPr lang="en-US" dirty="0" smtClean="0"/>
          </a:p>
          <a:p>
            <a:pPr>
              <a:buNone/>
            </a:pPr>
            <a:r>
              <a:rPr lang="id-ID" dirty="0" smtClean="0"/>
              <a:t>5.  Mengurangi pemborosan ( waste )</a:t>
            </a:r>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715000"/>
          </a:xfrm>
        </p:spPr>
        <p:txBody>
          <a:bodyPr>
            <a:normAutofit fontScale="77500" lnSpcReduction="20000"/>
          </a:bodyPr>
          <a:lstStyle/>
          <a:p>
            <a:pPr>
              <a:buNone/>
            </a:pPr>
            <a:r>
              <a:rPr lang="id-ID" b="1" dirty="0" smtClean="0"/>
              <a:t>Tujuan utama yang ingin dicapai dari sistem JIT adalah:</a:t>
            </a:r>
            <a:endParaRPr lang="en-US" b="1" dirty="0" smtClean="0"/>
          </a:p>
          <a:p>
            <a:pPr>
              <a:buNone/>
            </a:pPr>
            <a:r>
              <a:rPr lang="id-ID" dirty="0" smtClean="0"/>
              <a:t>1. Zero Defect  </a:t>
            </a:r>
            <a:endParaRPr lang="en-US" dirty="0" smtClean="0"/>
          </a:p>
          <a:p>
            <a:pPr>
              <a:buNone/>
            </a:pPr>
            <a:r>
              <a:rPr lang="id-ID" dirty="0" smtClean="0"/>
              <a:t>2. Zero Set-up Time </a:t>
            </a:r>
            <a:endParaRPr lang="en-US" dirty="0" smtClean="0"/>
          </a:p>
          <a:p>
            <a:pPr>
              <a:buNone/>
            </a:pPr>
            <a:r>
              <a:rPr lang="id-ID" dirty="0" smtClean="0"/>
              <a:t>3. Zero Lot Excesses </a:t>
            </a:r>
            <a:endParaRPr lang="en-US" dirty="0" smtClean="0"/>
          </a:p>
          <a:p>
            <a:pPr>
              <a:buNone/>
            </a:pPr>
            <a:r>
              <a:rPr lang="id-ID" dirty="0" smtClean="0"/>
              <a:t>4. Zero Handling </a:t>
            </a:r>
            <a:endParaRPr lang="en-US" dirty="0" smtClean="0"/>
          </a:p>
          <a:p>
            <a:pPr>
              <a:buNone/>
            </a:pPr>
            <a:r>
              <a:rPr lang="id-ID" dirty="0" smtClean="0"/>
              <a:t>5. Zero Queues </a:t>
            </a:r>
            <a:endParaRPr lang="en-US" dirty="0" smtClean="0"/>
          </a:p>
          <a:p>
            <a:pPr>
              <a:buNone/>
            </a:pPr>
            <a:r>
              <a:rPr lang="id-ID" dirty="0" smtClean="0"/>
              <a:t>6. Zero Breakdowns </a:t>
            </a:r>
            <a:endParaRPr lang="en-US" dirty="0" smtClean="0"/>
          </a:p>
          <a:p>
            <a:pPr>
              <a:buNone/>
            </a:pPr>
            <a:r>
              <a:rPr lang="id-ID" dirty="0" smtClean="0"/>
              <a:t>7. Zero Lead Time </a:t>
            </a:r>
            <a:endParaRPr lang="en-US" dirty="0" smtClean="0"/>
          </a:p>
          <a:p>
            <a:pPr>
              <a:buNone/>
            </a:pPr>
            <a:endParaRPr lang="en-US" b="1" dirty="0" smtClean="0"/>
          </a:p>
          <a:p>
            <a:pPr>
              <a:buNone/>
            </a:pPr>
            <a:r>
              <a:rPr lang="en-US" b="1" dirty="0" err="1" smtClean="0"/>
              <a:t>Dapat</a:t>
            </a:r>
            <a:r>
              <a:rPr lang="en-US" b="1" dirty="0" smtClean="0"/>
              <a:t> </a:t>
            </a:r>
            <a:r>
              <a:rPr lang="en-US" b="1" dirty="0" err="1" smtClean="0"/>
              <a:t>disimpulkan</a:t>
            </a:r>
            <a:r>
              <a:rPr lang="en-US" b="1" dirty="0" smtClean="0"/>
              <a:t> </a:t>
            </a:r>
            <a:r>
              <a:rPr lang="en-US" b="1" dirty="0" err="1" smtClean="0"/>
              <a:t>menjadi</a:t>
            </a:r>
            <a:r>
              <a:rPr lang="en-US" b="1" dirty="0" smtClean="0"/>
              <a:t>:</a:t>
            </a:r>
            <a:endParaRPr lang="en-US" dirty="0" smtClean="0"/>
          </a:p>
          <a:p>
            <a:pPr marL="624078" lvl="0" indent="-514350">
              <a:buAutoNum type="arabicPeriod"/>
            </a:pPr>
            <a:r>
              <a:rPr lang="id-ID" dirty="0" smtClean="0"/>
              <a:t>meningkatkan laba dan posisi persaingan perusahaan yang dicapai melalui usaha pengendalian biaya, peningkatan kualitas, serta perbaikan kinerja pengiriman.</a:t>
            </a:r>
            <a:endParaRPr lang="en-US" dirty="0" smtClean="0"/>
          </a:p>
          <a:p>
            <a:pPr marL="624078" indent="-514350">
              <a:buFont typeface="Wingdings 3"/>
              <a:buAutoNum type="arabicPeriod"/>
            </a:pPr>
            <a:r>
              <a:rPr lang="id-ID" dirty="0" smtClean="0"/>
              <a:t>mengangkat produktifitas dan mengurangi pemborosan. Just In Time didasarkan pada konsep arus produksi yang berkelanjutan dan mensyaratkan setiap bagian proses produksi bekerja sama dengan komponen-komponen lainnya. </a:t>
            </a:r>
            <a:endParaRPr lang="en-US" dirty="0" smtClean="0"/>
          </a:p>
          <a:p>
            <a:pPr marL="624078" indent="-514350">
              <a:buNone/>
            </a:pPr>
            <a:endParaRPr lang="en-US" dirty="0" smtClean="0"/>
          </a:p>
          <a:p>
            <a:pPr marL="624078" indent="-514350">
              <a:buNone/>
            </a:pPr>
            <a:endParaRPr lang="en-US" dirty="0" smtClean="0"/>
          </a:p>
          <a:p>
            <a:pPr marL="624078" lvl="0" indent="-514350">
              <a:buNone/>
            </a:pPr>
            <a:endParaRPr lang="en-US" dirty="0" smtClean="0"/>
          </a:p>
          <a:p>
            <a:endParaRPr lang="en-US" dirty="0"/>
          </a:p>
        </p:txBody>
      </p:sp>
      <p:sp>
        <p:nvSpPr>
          <p:cNvPr id="4" name="Title 2"/>
          <p:cNvSpPr>
            <a:spLocks noGrp="1"/>
          </p:cNvSpPr>
          <p:nvPr>
            <p:ph type="title"/>
          </p:nvPr>
        </p:nvSpPr>
        <p:spPr>
          <a:xfrm>
            <a:off x="457200" y="274638"/>
            <a:ext cx="8229600" cy="7159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7159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
        <p:nvSpPr>
          <p:cNvPr id="5" name="Content Placeholder 4"/>
          <p:cNvSpPr>
            <a:spLocks noGrp="1"/>
          </p:cNvSpPr>
          <p:nvPr>
            <p:ph idx="1"/>
          </p:nvPr>
        </p:nvSpPr>
        <p:spPr/>
        <p:txBody>
          <a:bodyPr>
            <a:normAutofit fontScale="92500" lnSpcReduction="10000"/>
          </a:bodyPr>
          <a:lstStyle/>
          <a:p>
            <a:pPr>
              <a:buNone/>
            </a:pPr>
            <a:r>
              <a:rPr lang="id-ID" b="1" dirty="0" smtClean="0"/>
              <a:t>Jenis-jenis </a:t>
            </a:r>
            <a:r>
              <a:rPr lang="id-ID" b="1" u="sng" dirty="0" smtClean="0"/>
              <a:t>pemborosan </a:t>
            </a:r>
            <a:r>
              <a:rPr lang="id-ID" b="1" dirty="0" smtClean="0"/>
              <a:t>( waste ):  </a:t>
            </a:r>
            <a:endParaRPr lang="en-US" b="1" dirty="0" smtClean="0"/>
          </a:p>
          <a:p>
            <a:pPr>
              <a:buNone/>
            </a:pPr>
            <a:r>
              <a:rPr lang="id-ID" dirty="0" smtClean="0"/>
              <a:t>1. The waste of over production</a:t>
            </a:r>
            <a:endParaRPr lang="en-US" dirty="0" smtClean="0"/>
          </a:p>
          <a:p>
            <a:pPr>
              <a:buNone/>
            </a:pPr>
            <a:r>
              <a:rPr lang="id-ID" dirty="0" smtClean="0"/>
              <a:t>2. The waste of waiting</a:t>
            </a:r>
            <a:endParaRPr lang="en-US" dirty="0" smtClean="0"/>
          </a:p>
          <a:p>
            <a:pPr>
              <a:buNone/>
            </a:pPr>
            <a:r>
              <a:rPr lang="id-ID" dirty="0" smtClean="0"/>
              <a:t>3. The waste of transporting</a:t>
            </a:r>
            <a:endParaRPr lang="en-US" dirty="0" smtClean="0"/>
          </a:p>
          <a:p>
            <a:pPr>
              <a:buNone/>
            </a:pPr>
            <a:r>
              <a:rPr lang="id-ID" dirty="0" smtClean="0"/>
              <a:t>4. The waste of unnecessary inventory</a:t>
            </a:r>
            <a:endParaRPr lang="en-US" dirty="0" smtClean="0"/>
          </a:p>
          <a:p>
            <a:pPr>
              <a:buNone/>
            </a:pPr>
            <a:r>
              <a:rPr lang="id-ID" dirty="0" smtClean="0"/>
              <a:t>5. The waste of unnecessary motion</a:t>
            </a:r>
            <a:endParaRPr lang="en-US" dirty="0" smtClean="0"/>
          </a:p>
          <a:p>
            <a:pPr>
              <a:buNone/>
            </a:pPr>
            <a:r>
              <a:rPr lang="id-ID" dirty="0" smtClean="0"/>
              <a:t>6. The waste of defects</a:t>
            </a:r>
            <a:endParaRPr lang="en-US" dirty="0" smtClean="0"/>
          </a:p>
          <a:p>
            <a:pPr>
              <a:buNone/>
            </a:pPr>
            <a:r>
              <a:rPr lang="id-ID" b="1" dirty="0" smtClean="0"/>
              <a:t>Prinsip - prinsip JIT  :</a:t>
            </a:r>
            <a:endParaRPr lang="en-US" dirty="0" smtClean="0"/>
          </a:p>
          <a:p>
            <a:pPr>
              <a:buNone/>
            </a:pPr>
            <a:r>
              <a:rPr lang="id-ID" dirty="0" smtClean="0"/>
              <a:t>a.</a:t>
            </a:r>
            <a:r>
              <a:rPr lang="en-US" dirty="0" smtClean="0"/>
              <a:t> </a:t>
            </a:r>
            <a:r>
              <a:rPr lang="id-ID" dirty="0" smtClean="0"/>
              <a:t>The maker is responsible for quality</a:t>
            </a:r>
            <a:endParaRPr lang="en-US" dirty="0" smtClean="0"/>
          </a:p>
          <a:p>
            <a:pPr>
              <a:buNone/>
            </a:pPr>
            <a:r>
              <a:rPr lang="id-ID" dirty="0" smtClean="0"/>
              <a:t>b.</a:t>
            </a:r>
            <a:r>
              <a:rPr lang="en-US" dirty="0" smtClean="0"/>
              <a:t> </a:t>
            </a:r>
            <a:r>
              <a:rPr lang="id-ID" dirty="0" smtClean="0"/>
              <a:t>Quality is built-in</a:t>
            </a:r>
            <a:endParaRPr lang="en-US" dirty="0" smtClean="0"/>
          </a:p>
          <a:p>
            <a:pPr>
              <a:buNone/>
            </a:pPr>
            <a:r>
              <a:rPr lang="id-ID" dirty="0" smtClean="0"/>
              <a:t>c.</a:t>
            </a:r>
            <a:r>
              <a:rPr lang="en-US" dirty="0" smtClean="0"/>
              <a:t> </a:t>
            </a:r>
            <a:r>
              <a:rPr lang="id-ID" dirty="0" smtClean="0"/>
              <a:t>Compliance is required</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867400"/>
          </a:xfrm>
        </p:spPr>
        <p:txBody>
          <a:bodyPr>
            <a:normAutofit fontScale="92500" lnSpcReduction="20000"/>
          </a:bodyPr>
          <a:lstStyle/>
          <a:p>
            <a:pPr>
              <a:buNone/>
            </a:pPr>
            <a:r>
              <a:rPr lang="id-ID" b="1" dirty="0" smtClean="0"/>
              <a:t>Keuntungan JIT :</a:t>
            </a:r>
            <a:endParaRPr lang="en-US" b="1" dirty="0" smtClean="0"/>
          </a:p>
          <a:p>
            <a:pPr>
              <a:buFontTx/>
              <a:buChar char="-"/>
            </a:pPr>
            <a:r>
              <a:rPr lang="id-ID" dirty="0" smtClean="0"/>
              <a:t>seluruh system yang ada dalam perusahaan dapat berjalan lebih efisien</a:t>
            </a:r>
            <a:endParaRPr lang="en-US" dirty="0" smtClean="0"/>
          </a:p>
          <a:p>
            <a:pPr>
              <a:buFontTx/>
              <a:buChar char="-"/>
            </a:pPr>
            <a:r>
              <a:rPr lang="id-ID" dirty="0" smtClean="0"/>
              <a:t>Pabrik mengeluarkan biaya yang lebih sedikit untuk memperkerjakan para staffnya.</a:t>
            </a:r>
            <a:endParaRPr lang="en-US" dirty="0" smtClean="0"/>
          </a:p>
          <a:p>
            <a:pPr>
              <a:buFontTx/>
              <a:buChar char="-"/>
            </a:pPr>
            <a:r>
              <a:rPr lang="id-ID" dirty="0" smtClean="0"/>
              <a:t>Barang produksi tidak harus selalu di cek, disimpan atau diretur</a:t>
            </a:r>
            <a:r>
              <a:rPr lang="en-US" dirty="0" smtClean="0"/>
              <a:t>n</a:t>
            </a:r>
            <a:r>
              <a:rPr lang="id-ID" dirty="0" smtClean="0"/>
              <a:t> kembali.</a:t>
            </a:r>
            <a:endParaRPr lang="en-US" dirty="0" smtClean="0"/>
          </a:p>
          <a:p>
            <a:pPr>
              <a:buFontTx/>
              <a:buChar char="-"/>
            </a:pPr>
            <a:r>
              <a:rPr lang="id-ID" dirty="0" smtClean="0"/>
              <a:t>kertas kerja dapat lebih simple</a:t>
            </a:r>
            <a:endParaRPr lang="en-US" dirty="0" smtClean="0"/>
          </a:p>
          <a:p>
            <a:pPr>
              <a:buFontTx/>
              <a:buChar char="-"/>
            </a:pPr>
            <a:r>
              <a:rPr lang="id-ID" dirty="0" smtClean="0"/>
              <a:t>Penghematan yang telah di lakukan dapat digunakan untuk mendapat profit yang lebih tinggi misalnya, dengan mengadakan promosi tambahan.</a:t>
            </a:r>
            <a:endParaRPr lang="en-US" dirty="0" smtClean="0"/>
          </a:p>
          <a:p>
            <a:pPr>
              <a:buNone/>
            </a:pPr>
            <a:r>
              <a:rPr lang="id-ID" b="1" dirty="0" smtClean="0"/>
              <a:t>Kerugian JIT :</a:t>
            </a:r>
            <a:endParaRPr lang="en-US" b="1" dirty="0" smtClean="0"/>
          </a:p>
          <a:p>
            <a:r>
              <a:rPr lang="id-ID" dirty="0" smtClean="0"/>
              <a:t>Kekeliruan dalam meramalkan permintaan dan ketidakmampuan pemasok untuk bergerak cepat mengikuti perubahan permintaan.</a:t>
            </a:r>
            <a:endParaRPr lang="en-US" dirty="0" smtClean="0"/>
          </a:p>
          <a:p>
            <a:pPr>
              <a:buFontTx/>
              <a:buChar char="-"/>
            </a:pPr>
            <a:endParaRPr lang="en-US" dirty="0" smtClean="0"/>
          </a:p>
          <a:p>
            <a:pPr>
              <a:buFontTx/>
              <a:buChar char="-"/>
            </a:pPr>
            <a:endParaRPr lang="en-US" dirty="0" smtClean="0"/>
          </a:p>
          <a:p>
            <a:pPr>
              <a:buNone/>
            </a:pPr>
            <a:endParaRPr lang="en-US" dirty="0"/>
          </a:p>
        </p:txBody>
      </p:sp>
      <p:sp>
        <p:nvSpPr>
          <p:cNvPr id="4" name="Title 2"/>
          <p:cNvSpPr>
            <a:spLocks noGrp="1"/>
          </p:cNvSpPr>
          <p:nvPr>
            <p:ph type="title"/>
          </p:nvPr>
        </p:nvSpPr>
        <p:spPr>
          <a:xfrm>
            <a:off x="457200" y="274638"/>
            <a:ext cx="8229600" cy="7159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562600"/>
          </a:xfrm>
        </p:spPr>
        <p:txBody>
          <a:bodyPr>
            <a:normAutofit fontScale="85000" lnSpcReduction="20000"/>
          </a:bodyPr>
          <a:lstStyle/>
          <a:p>
            <a:pPr>
              <a:buNone/>
            </a:pPr>
            <a:r>
              <a:rPr lang="en-US" b="1" dirty="0" smtClean="0"/>
              <a:t>A</a:t>
            </a:r>
            <a:r>
              <a:rPr lang="id-ID" b="1" dirty="0" smtClean="0"/>
              <a:t>spek pokok</a:t>
            </a:r>
            <a:r>
              <a:rPr lang="id-ID" dirty="0" smtClean="0"/>
              <a:t> </a:t>
            </a:r>
            <a:r>
              <a:rPr lang="id-ID" b="1" dirty="0" smtClean="0"/>
              <a:t>JIT</a:t>
            </a:r>
            <a:endParaRPr lang="en-US" dirty="0" smtClean="0"/>
          </a:p>
          <a:p>
            <a:pPr>
              <a:buNone/>
            </a:pPr>
            <a:r>
              <a:rPr lang="id-ID" dirty="0" smtClean="0"/>
              <a:t>1.Menghilangkan semua aktifitas atau sumber-sumber yang tidak memberikan nilai tambah terhadap produk atau jasa. </a:t>
            </a:r>
            <a:endParaRPr lang="en-US" dirty="0" smtClean="0"/>
          </a:p>
          <a:p>
            <a:pPr>
              <a:buNone/>
            </a:pPr>
            <a:r>
              <a:rPr lang="id-ID" dirty="0" smtClean="0"/>
              <a:t>2.Komitmen terhadap kualitas prima. </a:t>
            </a:r>
            <a:endParaRPr lang="en-US" dirty="0" smtClean="0"/>
          </a:p>
          <a:p>
            <a:pPr>
              <a:buNone/>
            </a:pPr>
            <a:r>
              <a:rPr lang="id-ID" dirty="0" smtClean="0"/>
              <a:t>3.Mendorong perbaikan berkesinambungan untuk meningkatkan efisiensi. </a:t>
            </a:r>
            <a:endParaRPr lang="en-US" dirty="0" smtClean="0"/>
          </a:p>
          <a:p>
            <a:pPr>
              <a:buNone/>
            </a:pPr>
            <a:r>
              <a:rPr lang="id-ID" dirty="0" smtClean="0"/>
              <a:t>4.Memberikan tekanan pada penyederhanaan aktivitas dan peningkatan visibilitas aktivitas yang memberikan nilai tambah. </a:t>
            </a:r>
            <a:endParaRPr lang="en-US" dirty="0" smtClean="0"/>
          </a:p>
          <a:p>
            <a:pPr>
              <a:buNone/>
            </a:pPr>
            <a:r>
              <a:rPr lang="id-ID" b="1" dirty="0" smtClean="0"/>
              <a:t>Elemen-elemen Kunci JIT </a:t>
            </a:r>
            <a:endParaRPr lang="en-US" dirty="0" smtClean="0"/>
          </a:p>
          <a:p>
            <a:pPr marL="624078" indent="-514350">
              <a:buAutoNum type="arabicPeriod"/>
            </a:pPr>
            <a:r>
              <a:rPr lang="id-ID" dirty="0" smtClean="0"/>
              <a:t>Tingkat persediaan yang minimal</a:t>
            </a:r>
            <a:endParaRPr lang="en-US" dirty="0" smtClean="0"/>
          </a:p>
          <a:p>
            <a:pPr marL="624078" lvl="0" indent="-514350">
              <a:buFont typeface="Wingdings 3"/>
              <a:buAutoNum type="arabicPeriod"/>
            </a:pPr>
            <a:r>
              <a:rPr lang="id-ID" dirty="0" smtClean="0"/>
              <a:t>Pembenahan Tata Letak Pabrik</a:t>
            </a:r>
            <a:endParaRPr lang="en-US" dirty="0" smtClean="0"/>
          </a:p>
          <a:p>
            <a:pPr marL="624078" indent="-514350">
              <a:buAutoNum type="arabicPeriod"/>
            </a:pPr>
            <a:r>
              <a:rPr lang="id-ID" dirty="0" smtClean="0"/>
              <a:t>Arus Lini</a:t>
            </a:r>
            <a:endParaRPr lang="en-US" dirty="0" smtClean="0"/>
          </a:p>
          <a:p>
            <a:pPr marL="624078" indent="-514350">
              <a:buAutoNum type="arabicPeriod"/>
            </a:pPr>
            <a:r>
              <a:rPr lang="id-ID" dirty="0" smtClean="0"/>
              <a:t>Pengurangan Setup Time</a:t>
            </a:r>
            <a:endParaRPr lang="en-US" dirty="0" smtClean="0"/>
          </a:p>
          <a:p>
            <a:pPr marL="624078" indent="-514350">
              <a:buAutoNum type="arabicPeriod"/>
            </a:pPr>
            <a:r>
              <a:rPr lang="id-ID" dirty="0" smtClean="0"/>
              <a:t>Kendali Mutu Terpadu (Total Quality Control)</a:t>
            </a:r>
            <a:endParaRPr lang="en-US" dirty="0" smtClean="0"/>
          </a:p>
          <a:p>
            <a:pPr marL="624078" indent="-514350">
              <a:buAutoNum type="arabicPeriod"/>
            </a:pPr>
            <a:r>
              <a:rPr lang="id-ID" dirty="0" smtClean="0"/>
              <a:t>Tenaga kerja yang fleksibel</a:t>
            </a:r>
            <a:endParaRPr lang="en-US" dirty="0"/>
          </a:p>
        </p:txBody>
      </p:sp>
      <p:sp>
        <p:nvSpPr>
          <p:cNvPr id="4" name="Title 2"/>
          <p:cNvSpPr>
            <a:spLocks noGrp="1"/>
          </p:cNvSpPr>
          <p:nvPr>
            <p:ph type="title"/>
          </p:nvPr>
        </p:nvSpPr>
        <p:spPr>
          <a:xfrm>
            <a:off x="457200" y="274638"/>
            <a:ext cx="8229600" cy="792162"/>
          </a:xfrm>
        </p:spPr>
        <p:txBody>
          <a:bodyPr>
            <a:normAutofit/>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62600"/>
          </a:xfrm>
        </p:spPr>
        <p:txBody>
          <a:bodyPr/>
          <a:lstStyle/>
          <a:p>
            <a:pPr>
              <a:buNone/>
            </a:pPr>
            <a:r>
              <a:rPr lang="id-ID" b="1" dirty="0" smtClean="0"/>
              <a:t>Perbedaan Sistem JIT dan Sistem Tradisional</a:t>
            </a:r>
            <a:r>
              <a:rPr lang="id-ID" dirty="0" smtClean="0"/>
              <a:t/>
            </a:r>
            <a:br>
              <a:rPr lang="id-ID" dirty="0" smtClean="0"/>
            </a:br>
            <a:endParaRPr lang="en-US" dirty="0"/>
          </a:p>
        </p:txBody>
      </p:sp>
      <p:sp>
        <p:nvSpPr>
          <p:cNvPr id="4" name="Title 2"/>
          <p:cNvSpPr>
            <a:spLocks noGrp="1"/>
          </p:cNvSpPr>
          <p:nvPr>
            <p:ph type="title"/>
          </p:nvPr>
        </p:nvSpPr>
        <p:spPr>
          <a:xfrm>
            <a:off x="457200" y="274638"/>
            <a:ext cx="8229600" cy="792162"/>
          </a:xfrm>
        </p:spPr>
        <p:txBody>
          <a:bodyPr>
            <a:normAutofit/>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graphicFrame>
        <p:nvGraphicFramePr>
          <p:cNvPr id="5" name="Table 4"/>
          <p:cNvGraphicFramePr>
            <a:graphicFrameLocks noGrp="1"/>
          </p:cNvGraphicFramePr>
          <p:nvPr/>
        </p:nvGraphicFramePr>
        <p:xfrm>
          <a:off x="304800" y="1483360"/>
          <a:ext cx="8382000" cy="4886960"/>
        </p:xfrm>
        <a:graphic>
          <a:graphicData uri="http://schemas.openxmlformats.org/drawingml/2006/table">
            <a:tbl>
              <a:tblPr firstRow="1" bandRow="1">
                <a:tableStyleId>{5C22544A-7EE6-4342-B048-85BDC9FD1C3A}</a:tableStyleId>
              </a:tblPr>
              <a:tblGrid>
                <a:gridCol w="4191000"/>
                <a:gridCol w="4191000"/>
              </a:tblGrid>
              <a:tr h="370840">
                <a:tc>
                  <a:txBody>
                    <a:bodyPr/>
                    <a:lstStyle/>
                    <a:p>
                      <a:pPr marL="0" marR="0" algn="ctr">
                        <a:lnSpc>
                          <a:spcPct val="115000"/>
                        </a:lnSpc>
                        <a:spcBef>
                          <a:spcPts val="0"/>
                        </a:spcBef>
                        <a:spcAft>
                          <a:spcPts val="0"/>
                        </a:spcAft>
                      </a:pPr>
                      <a:r>
                        <a:rPr lang="id-ID" sz="2000" dirty="0">
                          <a:latin typeface="Times New Roman"/>
                          <a:ea typeface="Times New Roman"/>
                          <a:cs typeface="Times New Roman"/>
                        </a:rPr>
                        <a:t>JIT</a:t>
                      </a:r>
                      <a:endParaRPr lang="en-US" sz="18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id-ID" sz="2000" dirty="0">
                          <a:latin typeface="Times New Roman"/>
                          <a:ea typeface="Times New Roman"/>
                          <a:cs typeface="Times New Roman"/>
                        </a:rPr>
                        <a:t>TRADISIONAL</a:t>
                      </a:r>
                      <a:endParaRPr lang="en-US" sz="1800" dirty="0">
                        <a:latin typeface="Calibri"/>
                        <a:ea typeface="Calibri"/>
                        <a:cs typeface="Times New Roman"/>
                      </a:endParaRPr>
                    </a:p>
                  </a:txBody>
                  <a:tcPr marL="0" marR="0" marT="0" marB="0"/>
                </a:tc>
              </a:tr>
              <a:tr h="370840">
                <a:tc>
                  <a:txBody>
                    <a:bodyPr/>
                    <a:lstStyle/>
                    <a:p>
                      <a:r>
                        <a:rPr kumimoji="0" lang="en-US" sz="1800" kern="1200" dirty="0" smtClean="0">
                          <a:solidFill>
                            <a:schemeClr val="dk1"/>
                          </a:solidFill>
                          <a:latin typeface="+mn-lt"/>
                          <a:ea typeface="+mn-ea"/>
                          <a:cs typeface="+mn-cs"/>
                        </a:rPr>
                        <a:t>1. </a:t>
                      </a:r>
                      <a:r>
                        <a:rPr kumimoji="0" lang="id-ID" sz="1800" kern="1200" dirty="0" smtClean="0">
                          <a:solidFill>
                            <a:schemeClr val="dk1"/>
                          </a:solidFill>
                          <a:latin typeface="+mn-lt"/>
                          <a:ea typeface="+mn-ea"/>
                          <a:cs typeface="+mn-cs"/>
                        </a:rPr>
                        <a:t>Sistem tarikan</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1. </a:t>
                      </a:r>
                      <a:r>
                        <a:rPr kumimoji="0" lang="id-ID" sz="1800" kern="1200" dirty="0" smtClean="0">
                          <a:solidFill>
                            <a:schemeClr val="dk1"/>
                          </a:solidFill>
                          <a:latin typeface="+mn-lt"/>
                          <a:ea typeface="+mn-ea"/>
                          <a:cs typeface="+mn-cs"/>
                        </a:rPr>
                        <a:t>Sistem dorongan</a:t>
                      </a:r>
                      <a:endParaRPr kumimoji="0" lang="en-US" sz="1800" kern="1200" dirty="0" smtClean="0">
                        <a:solidFill>
                          <a:schemeClr val="dk1"/>
                        </a:solidFill>
                        <a:latin typeface="+mn-lt"/>
                        <a:ea typeface="+mn-ea"/>
                        <a:cs typeface="+mn-cs"/>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 </a:t>
                      </a:r>
                      <a:r>
                        <a:rPr kumimoji="0" lang="id-ID" sz="1800" kern="1200" dirty="0" smtClean="0">
                          <a:solidFill>
                            <a:schemeClr val="dk1"/>
                          </a:solidFill>
                          <a:latin typeface="+mn-lt"/>
                          <a:ea typeface="+mn-ea"/>
                          <a:cs typeface="+mn-cs"/>
                        </a:rPr>
                        <a:t>Persediaan tidak signifikan</a:t>
                      </a:r>
                      <a:endParaRPr kumimoji="0" lang="en-US" sz="1800" kern="1200" dirty="0" smtClean="0">
                        <a:solidFill>
                          <a:schemeClr val="dk1"/>
                        </a:solidFill>
                        <a:latin typeface="+mn-lt"/>
                        <a:ea typeface="+mn-ea"/>
                        <a:cs typeface="+mn-cs"/>
                      </a:endParaRPr>
                    </a:p>
                  </a:txBody>
                  <a:tcPr/>
                </a:tc>
                <a:tc>
                  <a:txBody>
                    <a:bodyPr/>
                    <a:lstStyle/>
                    <a:p>
                      <a:r>
                        <a:rPr lang="en-US" dirty="0" smtClean="0"/>
                        <a:t>2. </a:t>
                      </a:r>
                      <a:r>
                        <a:rPr kumimoji="0" lang="id-ID" sz="1800" kern="1200" dirty="0" smtClean="0">
                          <a:solidFill>
                            <a:schemeClr val="dk1"/>
                          </a:solidFill>
                          <a:latin typeface="+mn-lt"/>
                          <a:ea typeface="+mn-ea"/>
                          <a:cs typeface="+mn-cs"/>
                        </a:rPr>
                        <a:t>Persediaan signifikan</a:t>
                      </a:r>
                      <a:endParaRPr lang="en-US"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3. </a:t>
                      </a:r>
                      <a:r>
                        <a:rPr kumimoji="0" lang="id-ID" sz="1800" kern="1200" dirty="0" smtClean="0">
                          <a:solidFill>
                            <a:schemeClr val="dk1"/>
                          </a:solidFill>
                          <a:latin typeface="+mn-lt"/>
                          <a:ea typeface="+mn-ea"/>
                          <a:cs typeface="+mn-cs"/>
                        </a:rPr>
                        <a:t>Basis pemasok sedikit</a:t>
                      </a:r>
                      <a:endParaRPr kumimoji="0" lang="en-US" sz="1800" kern="120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3. </a:t>
                      </a:r>
                      <a:r>
                        <a:rPr kumimoji="0" lang="id-ID" sz="1800" kern="1200" dirty="0" smtClean="0">
                          <a:solidFill>
                            <a:schemeClr val="dk1"/>
                          </a:solidFill>
                          <a:latin typeface="+mn-lt"/>
                          <a:ea typeface="+mn-ea"/>
                          <a:cs typeface="+mn-cs"/>
                        </a:rPr>
                        <a:t>Basis pemasok banyak</a:t>
                      </a:r>
                      <a:endParaRPr kumimoji="0" lang="en-US" sz="1800" kern="1200" dirty="0" smtClean="0">
                        <a:solidFill>
                          <a:schemeClr val="dk1"/>
                        </a:solidFill>
                        <a:latin typeface="+mn-lt"/>
                        <a:ea typeface="+mn-ea"/>
                        <a:cs typeface="+mn-cs"/>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4. </a:t>
                      </a:r>
                      <a:r>
                        <a:rPr kumimoji="0" lang="id-ID" sz="1800" kern="1200" dirty="0" smtClean="0">
                          <a:solidFill>
                            <a:schemeClr val="dk1"/>
                          </a:solidFill>
                          <a:latin typeface="+mn-lt"/>
                          <a:ea typeface="+mn-ea"/>
                          <a:cs typeface="+mn-cs"/>
                        </a:rPr>
                        <a:t>Kontrak jangka panjang dengan pemasok</a:t>
                      </a:r>
                      <a:endParaRPr kumimoji="0" lang="en-US" sz="1800" kern="120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4. </a:t>
                      </a:r>
                      <a:r>
                        <a:rPr kumimoji="0" lang="id-ID" sz="1800" kern="1200" dirty="0" smtClean="0">
                          <a:solidFill>
                            <a:schemeClr val="dk1"/>
                          </a:solidFill>
                          <a:latin typeface="+mn-lt"/>
                          <a:ea typeface="+mn-ea"/>
                          <a:cs typeface="+mn-cs"/>
                        </a:rPr>
                        <a:t>Kontrak jangka pendek dengan pemasok</a:t>
                      </a:r>
                      <a:endParaRPr kumimoji="0" lang="en-US" sz="1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 </a:t>
                      </a:r>
                      <a:r>
                        <a:rPr kumimoji="0" lang="id-ID" sz="1800" kern="1200" dirty="0" smtClean="0">
                          <a:solidFill>
                            <a:schemeClr val="dk1"/>
                          </a:solidFill>
                          <a:latin typeface="+mn-lt"/>
                          <a:ea typeface="+mn-ea"/>
                          <a:cs typeface="+mn-cs"/>
                        </a:rPr>
                        <a:t>Pemanufakturan berstruktur seluler</a:t>
                      </a:r>
                      <a:endParaRPr lang="en-US"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5. </a:t>
                      </a:r>
                      <a:r>
                        <a:rPr kumimoji="0" lang="id-ID" sz="1800" kern="1200" dirty="0" smtClean="0">
                          <a:solidFill>
                            <a:schemeClr val="dk1"/>
                          </a:solidFill>
                          <a:latin typeface="+mn-lt"/>
                          <a:ea typeface="+mn-ea"/>
                          <a:cs typeface="+mn-cs"/>
                        </a:rPr>
                        <a:t>Pemanufakturan berstruktur departemen</a:t>
                      </a:r>
                      <a:endParaRPr kumimoji="0" lang="en-US" sz="1800" kern="1200" dirty="0" smtClean="0">
                        <a:solidFill>
                          <a:schemeClr val="dk1"/>
                        </a:solidFill>
                        <a:latin typeface="+mn-lt"/>
                        <a:ea typeface="+mn-ea"/>
                        <a:cs typeface="+mn-cs"/>
                      </a:endParaRPr>
                    </a:p>
                  </a:txBody>
                  <a:tcPr/>
                </a:tc>
              </a:tr>
              <a:tr h="370840">
                <a:tc>
                  <a:txBody>
                    <a:bodyPr/>
                    <a:lstStyle/>
                    <a:p>
                      <a:r>
                        <a:rPr lang="en-US" dirty="0" smtClean="0"/>
                        <a:t>6. </a:t>
                      </a:r>
                      <a:r>
                        <a:rPr kumimoji="0" lang="id-ID" sz="1800" kern="1200" dirty="0" smtClean="0">
                          <a:solidFill>
                            <a:schemeClr val="dk1"/>
                          </a:solidFill>
                          <a:latin typeface="+mn-lt"/>
                          <a:ea typeface="+mn-ea"/>
                          <a:cs typeface="+mn-cs"/>
                        </a:rPr>
                        <a:t>Karyawan berkeahlian ganda</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6. </a:t>
                      </a:r>
                      <a:r>
                        <a:rPr kumimoji="0" lang="id-ID" sz="1800" kern="1200" dirty="0" smtClean="0">
                          <a:solidFill>
                            <a:schemeClr val="dk1"/>
                          </a:solidFill>
                          <a:latin typeface="+mn-lt"/>
                          <a:ea typeface="+mn-ea"/>
                          <a:cs typeface="+mn-cs"/>
                        </a:rPr>
                        <a:t>Karyawan terspesialisasi</a:t>
                      </a:r>
                      <a:endParaRPr kumimoji="0" lang="en-US" sz="1800" kern="1200" dirty="0" smtClean="0">
                        <a:solidFill>
                          <a:schemeClr val="dk1"/>
                        </a:solidFill>
                        <a:latin typeface="+mn-lt"/>
                        <a:ea typeface="+mn-ea"/>
                        <a:cs typeface="+mn-cs"/>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7. </a:t>
                      </a:r>
                      <a:r>
                        <a:rPr kumimoji="0" lang="id-ID" sz="1800" kern="1200" dirty="0" smtClean="0">
                          <a:solidFill>
                            <a:schemeClr val="dk1"/>
                          </a:solidFill>
                          <a:latin typeface="+mn-lt"/>
                          <a:ea typeface="+mn-ea"/>
                          <a:cs typeface="+mn-cs"/>
                        </a:rPr>
                        <a:t>Jasa terdesentralisasi</a:t>
                      </a:r>
                      <a:endParaRPr kumimoji="0" lang="en-US" sz="1800" kern="120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7. </a:t>
                      </a:r>
                      <a:r>
                        <a:rPr kumimoji="0" lang="id-ID" sz="1800" kern="1200" dirty="0" smtClean="0">
                          <a:solidFill>
                            <a:schemeClr val="dk1"/>
                          </a:solidFill>
                          <a:latin typeface="+mn-lt"/>
                          <a:ea typeface="+mn-ea"/>
                          <a:cs typeface="+mn-cs"/>
                        </a:rPr>
                        <a:t>Jasa tersentralisasi</a:t>
                      </a:r>
                      <a:endParaRPr kumimoji="0" lang="en-US" sz="1800" kern="1200" dirty="0" smtClean="0">
                        <a:solidFill>
                          <a:schemeClr val="dk1"/>
                        </a:solidFill>
                        <a:latin typeface="+mn-lt"/>
                        <a:ea typeface="+mn-ea"/>
                        <a:cs typeface="+mn-cs"/>
                      </a:endParaRPr>
                    </a:p>
                  </a:txBody>
                  <a:tcPr/>
                </a:tc>
              </a:tr>
              <a:tr h="370840">
                <a:tc>
                  <a:txBody>
                    <a:bodyPr/>
                    <a:lstStyle/>
                    <a:p>
                      <a:r>
                        <a:rPr lang="en-US" dirty="0" smtClean="0"/>
                        <a:t>8. </a:t>
                      </a:r>
                      <a:r>
                        <a:rPr kumimoji="0" lang="id-ID" sz="1800" kern="1200" dirty="0" smtClean="0">
                          <a:solidFill>
                            <a:schemeClr val="dk1"/>
                          </a:solidFill>
                          <a:latin typeface="+mn-lt"/>
                          <a:ea typeface="+mn-ea"/>
                          <a:cs typeface="+mn-cs"/>
                        </a:rPr>
                        <a:t>Keterlibatan karyawan tinggi</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8. </a:t>
                      </a:r>
                      <a:r>
                        <a:rPr kumimoji="0" lang="id-ID" sz="1800" kern="1200" dirty="0" smtClean="0">
                          <a:solidFill>
                            <a:schemeClr val="dk1"/>
                          </a:solidFill>
                          <a:latin typeface="+mn-lt"/>
                          <a:ea typeface="+mn-ea"/>
                          <a:cs typeface="+mn-cs"/>
                        </a:rPr>
                        <a:t>Keterlibatan karyawan rendah</a:t>
                      </a:r>
                      <a:endParaRPr kumimoji="0" lang="en-US" sz="1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 </a:t>
                      </a:r>
                      <a:r>
                        <a:rPr kumimoji="0" lang="id-ID" sz="1800" kern="1200" dirty="0" smtClean="0">
                          <a:solidFill>
                            <a:schemeClr val="dk1"/>
                          </a:solidFill>
                          <a:latin typeface="+mn-lt"/>
                          <a:ea typeface="+mn-ea"/>
                          <a:cs typeface="+mn-cs"/>
                        </a:rPr>
                        <a:t>Gaya manajemen sebagai penyedia fasilitas</a:t>
                      </a:r>
                      <a:endParaRPr lang="en-US"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9. </a:t>
                      </a:r>
                      <a:r>
                        <a:rPr kumimoji="0" lang="id-ID" sz="1800" kern="1200" dirty="0" smtClean="0">
                          <a:solidFill>
                            <a:schemeClr val="dk1"/>
                          </a:solidFill>
                          <a:latin typeface="+mn-lt"/>
                          <a:ea typeface="+mn-ea"/>
                          <a:cs typeface="+mn-cs"/>
                        </a:rPr>
                        <a:t>Gaya manajemen sebagai pemberi perintah</a:t>
                      </a:r>
                      <a:endParaRPr kumimoji="0" lang="en-US" sz="1800" kern="1200" dirty="0" smtClean="0">
                        <a:solidFill>
                          <a:schemeClr val="dk1"/>
                        </a:solidFill>
                        <a:latin typeface="+mn-lt"/>
                        <a:ea typeface="+mn-ea"/>
                        <a:cs typeface="+mn-cs"/>
                      </a:endParaRPr>
                    </a:p>
                  </a:txBody>
                  <a:tcPr/>
                </a:tc>
              </a:tr>
              <a:tr h="370840">
                <a:tc>
                  <a:txBody>
                    <a:bodyPr/>
                    <a:lstStyle/>
                    <a:p>
                      <a:r>
                        <a:rPr lang="en-US" dirty="0" smtClean="0"/>
                        <a:t>10. </a:t>
                      </a:r>
                      <a:r>
                        <a:rPr kumimoji="0" lang="id-ID" sz="1800" kern="1200" dirty="0" smtClean="0">
                          <a:solidFill>
                            <a:schemeClr val="dk1"/>
                          </a:solidFill>
                          <a:latin typeface="+mn-lt"/>
                          <a:ea typeface="+mn-ea"/>
                          <a:cs typeface="+mn-cs"/>
                        </a:rPr>
                        <a:t>Total quality control (TQC)</a:t>
                      </a:r>
                      <a:endParaRPr lang="en-US" dirty="0"/>
                    </a:p>
                  </a:txBody>
                  <a:tcPr/>
                </a:tc>
                <a:tc>
                  <a:txBody>
                    <a:bodyPr/>
                    <a:lstStyle/>
                    <a:p>
                      <a:r>
                        <a:rPr lang="en-US" dirty="0" smtClean="0"/>
                        <a:t>10. </a:t>
                      </a:r>
                      <a:r>
                        <a:rPr kumimoji="0" lang="id-ID" sz="1800" kern="1200" dirty="0" smtClean="0">
                          <a:solidFill>
                            <a:schemeClr val="dk1"/>
                          </a:solidFill>
                          <a:latin typeface="+mn-lt"/>
                          <a:ea typeface="+mn-ea"/>
                          <a:cs typeface="+mn-cs"/>
                        </a:rPr>
                        <a:t>Acceptable quality level (AQL)</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638800"/>
          </a:xfrm>
        </p:spPr>
        <p:txBody>
          <a:bodyPr>
            <a:normAutofit fontScale="62500" lnSpcReduction="20000"/>
          </a:bodyPr>
          <a:lstStyle/>
          <a:p>
            <a:pPr>
              <a:buNone/>
            </a:pPr>
            <a:r>
              <a:rPr lang="en-US" b="1" dirty="0" smtClean="0"/>
              <a:t>JIT yang </a:t>
            </a:r>
            <a:r>
              <a:rPr lang="id-ID" b="1" dirty="0" smtClean="0"/>
              <a:t>bersifat sektoral: </a:t>
            </a:r>
            <a:endParaRPr lang="en-US" b="1" dirty="0" smtClean="0"/>
          </a:p>
          <a:p>
            <a:pPr marL="624078" indent="-514350">
              <a:buAutoNum type="arabicPeriod"/>
            </a:pPr>
            <a:r>
              <a:rPr lang="id-ID" sz="2900" dirty="0" smtClean="0"/>
              <a:t>Just In Time Purchasing</a:t>
            </a:r>
            <a:endParaRPr lang="en-US" sz="2900" dirty="0" smtClean="0"/>
          </a:p>
          <a:p>
            <a:pPr marL="624078" indent="-514350">
              <a:buFont typeface="Wingdings 3"/>
              <a:buAutoNum type="arabicPeriod"/>
            </a:pPr>
            <a:r>
              <a:rPr lang="id-ID" sz="2900" dirty="0" smtClean="0"/>
              <a:t>Just In Time Inventory</a:t>
            </a:r>
            <a:endParaRPr lang="en-US" sz="2900" dirty="0" smtClean="0"/>
          </a:p>
          <a:p>
            <a:pPr marL="624078" indent="-514350">
              <a:buAutoNum type="arabicPeriod"/>
            </a:pPr>
            <a:r>
              <a:rPr lang="id-ID" sz="2900" dirty="0" smtClean="0"/>
              <a:t>Just In Time Production </a:t>
            </a:r>
            <a:endParaRPr lang="en-US" sz="2900" dirty="0" smtClean="0"/>
          </a:p>
          <a:p>
            <a:pPr marL="624078" indent="-514350">
              <a:buFont typeface="Wingdings 3"/>
              <a:buAutoNum type="arabicPeriod"/>
            </a:pPr>
            <a:r>
              <a:rPr lang="id-ID" sz="2900" dirty="0" smtClean="0"/>
              <a:t>Just In Time Delivery </a:t>
            </a:r>
            <a:endParaRPr lang="en-US" sz="2900" dirty="0" smtClean="0"/>
          </a:p>
          <a:p>
            <a:pPr marL="624078" indent="-514350">
              <a:buFont typeface="Wingdings 3"/>
              <a:buAutoNum type="arabicPeriod"/>
            </a:pPr>
            <a:r>
              <a:rPr lang="id-ID" sz="2900" dirty="0" smtClean="0"/>
              <a:t>Just In Time Manufacturing Process  </a:t>
            </a:r>
            <a:endParaRPr lang="en-US" dirty="0" smtClean="0"/>
          </a:p>
          <a:p>
            <a:pPr>
              <a:buNone/>
            </a:pPr>
            <a:r>
              <a:rPr lang="id-ID" b="1" dirty="0" smtClean="0"/>
              <a:t>Manufacturing Cycle Efficience ( MCE )</a:t>
            </a:r>
            <a:endParaRPr lang="en-US" b="1" dirty="0" smtClean="0"/>
          </a:p>
          <a:p>
            <a:r>
              <a:rPr lang="en-US" sz="3200" dirty="0" err="1" smtClean="0"/>
              <a:t>Adalah</a:t>
            </a:r>
            <a:r>
              <a:rPr lang="en-US" sz="3200" dirty="0" smtClean="0"/>
              <a:t> u</a:t>
            </a:r>
            <a:r>
              <a:rPr lang="id-ID" sz="3200" dirty="0" smtClean="0"/>
              <a:t>ntuk mengukur apakah biaya yang tidak bernilai tambah telah dapat dihilangkan atau diminimumkan pada setiap tahap produksi, maka perlu dihitung efisiensi siklus manufacturing (MCE).</a:t>
            </a:r>
            <a:br>
              <a:rPr lang="id-ID" sz="3200" dirty="0" smtClean="0"/>
            </a:br>
            <a:r>
              <a:rPr lang="en-US" sz="3200" b="1" dirty="0" err="1" smtClean="0"/>
              <a:t>Rumus</a:t>
            </a:r>
            <a:r>
              <a:rPr lang="en-US" sz="3200" b="1" dirty="0" smtClean="0"/>
              <a:t>:</a:t>
            </a:r>
            <a:r>
              <a:rPr lang="id-ID" sz="3200" dirty="0" smtClean="0"/>
              <a:t> MCE =  waktu proses  </a:t>
            </a:r>
            <a:r>
              <a:rPr lang="en-US" sz="3200" dirty="0" smtClean="0"/>
              <a:t>/  </a:t>
            </a:r>
            <a:r>
              <a:rPr lang="en-US" sz="3200" dirty="0" err="1" smtClean="0"/>
              <a:t>Waktu</a:t>
            </a:r>
            <a:r>
              <a:rPr lang="en-US" sz="3200" dirty="0" smtClean="0"/>
              <a:t> </a:t>
            </a:r>
            <a:r>
              <a:rPr lang="en-US" sz="3200" dirty="0" err="1" smtClean="0"/>
              <a:t>Tenggang</a:t>
            </a:r>
            <a:r>
              <a:rPr lang="id-ID" sz="3200" dirty="0" smtClean="0"/>
              <a:t>   X  100%</a:t>
            </a:r>
            <a:endParaRPr lang="en-US" sz="3200" dirty="0" smtClean="0"/>
          </a:p>
          <a:p>
            <a:pPr>
              <a:buNone/>
            </a:pPr>
            <a:r>
              <a:rPr lang="en-US" sz="3200" dirty="0" smtClean="0"/>
              <a:t>    </a:t>
            </a:r>
            <a:r>
              <a:rPr lang="id-ID" sz="3200" dirty="0" smtClean="0"/>
              <a:t>Waktu tenggang =  Waktu proses + Waktu inspeksi + Waktu</a:t>
            </a:r>
            <a:endParaRPr lang="en-US" sz="3200" dirty="0" smtClean="0"/>
          </a:p>
          <a:p>
            <a:pPr>
              <a:buNone/>
            </a:pPr>
            <a:r>
              <a:rPr lang="en-US" sz="3200" dirty="0" smtClean="0"/>
              <a:t>                                 </a:t>
            </a:r>
            <a:r>
              <a:rPr lang="id-ID" sz="3200" dirty="0" smtClean="0"/>
              <a:t> gerak + Waktu Tunggu +</a:t>
            </a:r>
            <a:r>
              <a:rPr lang="en-US" sz="3200" dirty="0" smtClean="0"/>
              <a:t> </a:t>
            </a:r>
            <a:r>
              <a:rPr lang="id-ID" sz="3200" dirty="0" smtClean="0"/>
              <a:t>Waktu Antri</a:t>
            </a:r>
            <a:endParaRPr lang="en-US" sz="3200" dirty="0" smtClean="0"/>
          </a:p>
          <a:p>
            <a:r>
              <a:rPr lang="id-ID" sz="3200" dirty="0" smtClean="0"/>
              <a:t>Besaran MCE adalah : 0 &lt; MCE ≤ 1, artinya MCE lebih besar dari nol dan lebih kecil atau sama dengan satu. </a:t>
            </a:r>
            <a:endParaRPr lang="en-US" sz="3200" dirty="0" smtClean="0"/>
          </a:p>
          <a:p>
            <a:r>
              <a:rPr lang="id-ID" sz="3200" dirty="0" smtClean="0"/>
              <a:t>Jika waktu tidak bernilai tambah semakin mendekati nol maka besaran MCE akan semakin mendekati satu yang berarti semakin efisien, begitupun sebaliknya.</a:t>
            </a:r>
            <a:endParaRPr lang="en-US" sz="3200" dirty="0" smtClean="0"/>
          </a:p>
          <a:p>
            <a:r>
              <a:rPr lang="id-ID" sz="2900" dirty="0" smtClean="0"/>
              <a:t>Perusahaan manufacturing yang efisien MCE idealnya adalah 100%, artinya tingkat pemborosan pada setiap tahap produksi adalah 0%.</a:t>
            </a:r>
            <a:endParaRPr lang="en-US" sz="3800" dirty="0"/>
          </a:p>
        </p:txBody>
      </p:sp>
      <p:sp>
        <p:nvSpPr>
          <p:cNvPr id="4" name="Title 2"/>
          <p:cNvSpPr>
            <a:spLocks noGrp="1"/>
          </p:cNvSpPr>
          <p:nvPr>
            <p:ph type="title"/>
          </p:nvPr>
        </p:nvSpPr>
        <p:spPr>
          <a:xfrm>
            <a:off x="457200" y="274638"/>
            <a:ext cx="8229600" cy="7159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458200" cy="5638800"/>
          </a:xfrm>
        </p:spPr>
        <p:txBody>
          <a:bodyPr>
            <a:normAutofit fontScale="70000" lnSpcReduction="20000"/>
          </a:bodyPr>
          <a:lstStyle/>
          <a:p>
            <a:pPr>
              <a:buNone/>
            </a:pPr>
            <a:r>
              <a:rPr lang="id-ID" b="1" dirty="0" smtClean="0"/>
              <a:t>CONTOH KASUS</a:t>
            </a:r>
            <a:endParaRPr lang="en-US" b="1" dirty="0" smtClean="0"/>
          </a:p>
          <a:p>
            <a:r>
              <a:rPr lang="id-ID" dirty="0" smtClean="0"/>
              <a:t>Manajemen PT. Apa Aja Boleh  ingin mengurangi waktu  antara pesanan datang dari konsumen dan ketika pesanan dikirimkan . Untuk operasi kuartal  pertama tahun 2010 , datanya adalah berikut ini :</a:t>
            </a:r>
            <a:r>
              <a:rPr lang="en-US" dirty="0" smtClean="0"/>
              <a:t> </a:t>
            </a:r>
            <a:r>
              <a:rPr lang="id-ID" u="sng" dirty="0" smtClean="0"/>
              <a:t>Hari </a:t>
            </a:r>
            <a:r>
              <a:rPr lang="id-ID" dirty="0" smtClean="0"/>
              <a:t/>
            </a:r>
            <a:br>
              <a:rPr lang="id-ID" dirty="0" smtClean="0"/>
            </a:br>
            <a:r>
              <a:rPr lang="id-ID" dirty="0" smtClean="0"/>
              <a:t>Waktu</a:t>
            </a:r>
            <a:r>
              <a:rPr lang="en-US" dirty="0" smtClean="0"/>
              <a:t> </a:t>
            </a:r>
            <a:r>
              <a:rPr lang="id-ID" dirty="0" smtClean="0"/>
              <a:t>inspeksi 0,6</a:t>
            </a:r>
            <a:r>
              <a:rPr lang="en-US" dirty="0" smtClean="0"/>
              <a:t>; </a:t>
            </a:r>
            <a:r>
              <a:rPr lang="id-ID" dirty="0" smtClean="0"/>
              <a:t>Waktu tunggu( sejak pesanan datang sampai permulaan</a:t>
            </a:r>
            <a:r>
              <a:rPr lang="en-US" dirty="0" smtClean="0"/>
              <a:t> </a:t>
            </a:r>
            <a:r>
              <a:rPr lang="id-ID" dirty="0" smtClean="0"/>
              <a:t>produksi)</a:t>
            </a:r>
            <a:r>
              <a:rPr lang="en-US" dirty="0" smtClean="0"/>
              <a:t> </a:t>
            </a:r>
            <a:r>
              <a:rPr lang="id-ID" dirty="0" smtClean="0"/>
              <a:t>28,0</a:t>
            </a:r>
            <a:r>
              <a:rPr lang="en-US" dirty="0" smtClean="0"/>
              <a:t>; </a:t>
            </a:r>
            <a:r>
              <a:rPr lang="id-ID" dirty="0" smtClean="0"/>
              <a:t>Waktu proses</a:t>
            </a:r>
            <a:r>
              <a:rPr lang="en-US" dirty="0" smtClean="0"/>
              <a:t> </a:t>
            </a:r>
            <a:r>
              <a:rPr lang="id-ID" dirty="0" smtClean="0"/>
              <a:t>5,4</a:t>
            </a:r>
            <a:r>
              <a:rPr lang="en-US" dirty="0" smtClean="0"/>
              <a:t>; </a:t>
            </a:r>
            <a:r>
              <a:rPr lang="id-ID" dirty="0" smtClean="0"/>
              <a:t>Move</a:t>
            </a:r>
            <a:r>
              <a:rPr lang="en-US" dirty="0" smtClean="0"/>
              <a:t> T</a:t>
            </a:r>
            <a:r>
              <a:rPr lang="id-ID" dirty="0" smtClean="0"/>
              <a:t>ime 2,0</a:t>
            </a:r>
            <a:r>
              <a:rPr lang="en-US" dirty="0" smtClean="0"/>
              <a:t>; </a:t>
            </a:r>
            <a:r>
              <a:rPr lang="id-ID" dirty="0" smtClean="0"/>
              <a:t>Waktu antri  10,0</a:t>
            </a:r>
            <a:endParaRPr lang="en-US" dirty="0" smtClean="0"/>
          </a:p>
          <a:p>
            <a:pPr>
              <a:buNone/>
            </a:pPr>
            <a:r>
              <a:rPr lang="id-ID" b="1" dirty="0" smtClean="0"/>
              <a:t>Diminta  :</a:t>
            </a:r>
            <a:endParaRPr lang="en-US" b="1" dirty="0" smtClean="0"/>
          </a:p>
          <a:p>
            <a:pPr lvl="0"/>
            <a:r>
              <a:rPr lang="id-ID" dirty="0" smtClean="0"/>
              <a:t>Hitunglah throughput  time!</a:t>
            </a:r>
            <a:r>
              <a:rPr lang="en-US" dirty="0" smtClean="0"/>
              <a:t> (</a:t>
            </a:r>
            <a:r>
              <a:rPr lang="en-US" dirty="0" err="1" smtClean="0"/>
              <a:t>Waktu</a:t>
            </a:r>
            <a:r>
              <a:rPr lang="en-US" dirty="0" smtClean="0"/>
              <a:t> </a:t>
            </a:r>
            <a:r>
              <a:rPr lang="en-US" dirty="0" err="1" smtClean="0"/>
              <a:t>Tenggang</a:t>
            </a:r>
            <a:r>
              <a:rPr lang="en-US" dirty="0" smtClean="0"/>
              <a:t>)</a:t>
            </a:r>
          </a:p>
          <a:p>
            <a:pPr lvl="0"/>
            <a:r>
              <a:rPr lang="id-ID" dirty="0" smtClean="0"/>
              <a:t>Hitunglah MCE untuk kuartal tersebut diatas!</a:t>
            </a:r>
            <a:endParaRPr lang="en-US" dirty="0" smtClean="0"/>
          </a:p>
          <a:p>
            <a:pPr lvl="0"/>
            <a:r>
              <a:rPr lang="id-ID" dirty="0" smtClean="0"/>
              <a:t>Analisa !</a:t>
            </a:r>
            <a:endParaRPr lang="en-US" dirty="0" smtClean="0"/>
          </a:p>
          <a:p>
            <a:pPr>
              <a:buNone/>
            </a:pPr>
            <a:r>
              <a:rPr lang="en-US" dirty="0" err="1" smtClean="0"/>
              <a:t>Jawaban</a:t>
            </a:r>
            <a:r>
              <a:rPr lang="en-US" dirty="0" smtClean="0"/>
              <a:t>:</a:t>
            </a:r>
          </a:p>
          <a:p>
            <a:pPr lvl="0"/>
            <a:r>
              <a:rPr lang="id-ID" dirty="0" smtClean="0"/>
              <a:t>Throughput Time = Waktu Proses +  Waktu Inspeksi + Waktu</a:t>
            </a:r>
            <a:endParaRPr lang="en-US" dirty="0" smtClean="0"/>
          </a:p>
          <a:p>
            <a:pPr lvl="0">
              <a:buNone/>
            </a:pPr>
            <a:r>
              <a:rPr lang="en-US" dirty="0" smtClean="0"/>
              <a:t>                                 </a:t>
            </a:r>
            <a:r>
              <a:rPr lang="id-ID" dirty="0" smtClean="0"/>
              <a:t> Tunggu + Waktu Gerak+  Waktu Antri.</a:t>
            </a:r>
            <a:endParaRPr lang="en-US" dirty="0" smtClean="0"/>
          </a:p>
          <a:p>
            <a:pPr>
              <a:buNone/>
            </a:pPr>
            <a:r>
              <a:rPr lang="en-US" dirty="0" smtClean="0"/>
              <a:t>                                </a:t>
            </a:r>
            <a:r>
              <a:rPr lang="id-ID" dirty="0" smtClean="0"/>
              <a:t>= 5.4 + 0.6 + 28.0 + 2.0 + 10.0= 46</a:t>
            </a:r>
            <a:endParaRPr lang="en-US" dirty="0" smtClean="0"/>
          </a:p>
          <a:p>
            <a:pPr lvl="0"/>
            <a:r>
              <a:rPr lang="id-ID" dirty="0" smtClean="0"/>
              <a:t>MCE = Waktu Proses / Waktu Tenggang</a:t>
            </a:r>
            <a:endParaRPr lang="en-US" dirty="0" smtClean="0"/>
          </a:p>
          <a:p>
            <a:pPr>
              <a:buNone/>
            </a:pPr>
            <a:r>
              <a:rPr lang="en-US" dirty="0" smtClean="0"/>
              <a:t>           </a:t>
            </a:r>
            <a:r>
              <a:rPr lang="id-ID" dirty="0" smtClean="0"/>
              <a:t>= 5</a:t>
            </a:r>
            <a:r>
              <a:rPr lang="en-US" dirty="0" smtClean="0"/>
              <a:t>,</a:t>
            </a:r>
            <a:r>
              <a:rPr lang="id-ID" dirty="0" smtClean="0"/>
              <a:t>4 / 46 x 100% = 11.7 %</a:t>
            </a:r>
            <a:endParaRPr lang="en-US" dirty="0" smtClean="0"/>
          </a:p>
          <a:p>
            <a:r>
              <a:rPr lang="id-ID" dirty="0" smtClean="0"/>
              <a:t>Analisa ; Maka besaran MCE mendekati 0 yang berarti tidak efisien.</a:t>
            </a:r>
            <a:endParaRPr lang="en-US" dirty="0" smtClean="0"/>
          </a:p>
          <a:p>
            <a:pPr>
              <a:buNone/>
            </a:pPr>
            <a:r>
              <a:rPr lang="id-ID" dirty="0" smtClean="0"/>
              <a:t/>
            </a:r>
            <a:br>
              <a:rPr lang="id-ID" dirty="0" smtClean="0"/>
            </a:br>
            <a:endParaRPr lang="en-US" dirty="0"/>
          </a:p>
        </p:txBody>
      </p:sp>
      <p:sp>
        <p:nvSpPr>
          <p:cNvPr id="4" name="Title 2"/>
          <p:cNvSpPr>
            <a:spLocks noGrp="1"/>
          </p:cNvSpPr>
          <p:nvPr>
            <p:ph type="title"/>
          </p:nvPr>
        </p:nvSpPr>
        <p:spPr>
          <a:xfrm>
            <a:off x="457200" y="274638"/>
            <a:ext cx="8229600" cy="715962"/>
          </a:xfrm>
        </p:spPr>
        <p:txBody>
          <a:bodyPr>
            <a:normAutofit fontScale="90000"/>
          </a:bodyPr>
          <a:lstStyle/>
          <a:p>
            <a:pPr algn="ctr"/>
            <a:r>
              <a:rPr lang="id-ID" dirty="0" smtClean="0"/>
              <a:t>JUST</a:t>
            </a:r>
            <a:r>
              <a:rPr lang="en-US" dirty="0" smtClean="0"/>
              <a:t> </a:t>
            </a:r>
            <a:r>
              <a:rPr lang="id-ID" dirty="0" smtClean="0"/>
              <a:t>IN</a:t>
            </a:r>
            <a:r>
              <a:rPr lang="en-US" dirty="0" smtClean="0"/>
              <a:t> </a:t>
            </a:r>
            <a:r>
              <a:rPr lang="id-ID" dirty="0" smtClean="0"/>
              <a:t>TIME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870</TotalTime>
  <Words>1202</Words>
  <Application>Microsoft Office PowerPoint</Application>
  <PresentationFormat>On-screen Show (4:3)</PresentationFormat>
  <Paragraphs>288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Kuliah V Akuntansi Biaya:  Just In Time dan Backflushing</vt:lpstr>
      <vt:lpstr>JUST IN TIME</vt:lpstr>
      <vt:lpstr>JUST IN TIME</vt:lpstr>
      <vt:lpstr>JUST IN TIME</vt:lpstr>
      <vt:lpstr>JUST IN TIME</vt:lpstr>
      <vt:lpstr>JUST IN TIME</vt:lpstr>
      <vt:lpstr>JUST IN TIME</vt:lpstr>
      <vt:lpstr>JUST IN TIME</vt:lpstr>
      <vt:lpstr>JUST IN TIME</vt:lpstr>
      <vt:lpstr>JUST IN TIME</vt:lpstr>
      <vt:lpstr>JUST IN TIME</vt:lpstr>
      <vt:lpstr>JUST IN TIME</vt:lpstr>
      <vt:lpstr>JUST IN TIME</vt:lpstr>
      <vt:lpstr>JUST IN TIME</vt:lpstr>
      <vt:lpstr>JUST IN TIME</vt:lpstr>
      <vt:lpstr>JUST IN TIME</vt:lpstr>
      <vt:lpstr>BACKFLUSHING</vt:lpstr>
      <vt:lpstr>BACKFLUSHING</vt:lpstr>
      <vt:lpstr>BACKFLUSHING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V Akuntansi Biaya:  Just In Time dan Backflushing</dc:title>
  <dc:creator>Toshiba</dc:creator>
  <cp:lastModifiedBy>ACER</cp:lastModifiedBy>
  <cp:revision>38</cp:revision>
  <dcterms:created xsi:type="dcterms:W3CDTF">2014-10-06T11:41:20Z</dcterms:created>
  <dcterms:modified xsi:type="dcterms:W3CDTF">2016-10-18T08:37:28Z</dcterms:modified>
</cp:coreProperties>
</file>