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820EEA-B4C5-4812-8393-BC1078A31E7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A15039-5B73-416B-ADBE-7BFB6B4516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KULIAH V: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Investasi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Jenis</a:t>
            </a:r>
            <a:r>
              <a:rPr lang="en-US" b="1" dirty="0" smtClean="0"/>
              <a:t> </a:t>
            </a:r>
            <a:r>
              <a:rPr lang="en-US" b="1" dirty="0" err="1" smtClean="0"/>
              <a:t>Investasi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Defenisi</a:t>
            </a:r>
            <a:r>
              <a:rPr lang="en-US" b="1" dirty="0" smtClean="0"/>
              <a:t> </a:t>
            </a:r>
            <a:r>
              <a:rPr lang="id-ID" b="1" dirty="0" smtClean="0"/>
              <a:t>Investasi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id-ID" dirty="0" smtClean="0"/>
              <a:t>Istilah </a:t>
            </a:r>
            <a:r>
              <a:rPr lang="en-US" dirty="0" err="1" smtClean="0"/>
              <a:t>Investasi</a:t>
            </a:r>
            <a:r>
              <a:rPr lang="id-ID" dirty="0" smtClean="0"/>
              <a:t> </a:t>
            </a:r>
            <a:r>
              <a:rPr lang="id-ID" dirty="0" smtClean="0"/>
              <a:t>berkaitan dengan akumulasi suatu </a:t>
            </a:r>
            <a:r>
              <a:rPr lang="id-ID" dirty="0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aktiva</a:t>
            </a:r>
            <a:r>
              <a:rPr lang="id-ID" dirty="0" smtClean="0"/>
              <a:t> </a:t>
            </a:r>
            <a:r>
              <a:rPr lang="id-ID" dirty="0" smtClean="0"/>
              <a:t>dengan suatu harapan </a:t>
            </a:r>
            <a:r>
              <a:rPr lang="id-ID" dirty="0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id-ID" dirty="0" smtClean="0"/>
              <a:t> </a:t>
            </a:r>
            <a:r>
              <a:rPr lang="id-ID" dirty="0" smtClean="0"/>
              <a:t>dimasa depan</a:t>
            </a:r>
            <a:r>
              <a:rPr lang="en-US" dirty="0" smtClean="0"/>
              <a:t>,</a:t>
            </a:r>
            <a:r>
              <a:rPr lang="id-ID" dirty="0" smtClean="0"/>
              <a:t> investasi disebut juga sebagai </a:t>
            </a:r>
            <a:r>
              <a:rPr lang="id-ID" b="1" dirty="0" smtClean="0"/>
              <a:t>penanaman modal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Wingdings"/>
              <a:buAutoNum type="arabicPeriod"/>
            </a:pPr>
            <a:r>
              <a:rPr lang="id-ID" b="1" dirty="0" smtClean="0"/>
              <a:t>Investasi</a:t>
            </a:r>
            <a:r>
              <a:rPr lang="id-ID" dirty="0" smtClean="0"/>
              <a:t> adalah suatu istilah dengan beberapa pengertian yang berhubungan </a:t>
            </a:r>
            <a:r>
              <a:rPr lang="id-ID" dirty="0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Keuangan</a:t>
            </a:r>
            <a:r>
              <a:rPr lang="id-ID" dirty="0" smtClean="0"/>
              <a:t> dan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dirty="0" smtClean="0"/>
              <a:t>Suatu </a:t>
            </a:r>
            <a:r>
              <a:rPr lang="id-ID" dirty="0" smtClean="0"/>
              <a:t>pertambahan pada pendapatan akan mendorong investasi yang lebih besar, dimana tingkat bunga yang lebih tinggi akan menurunkan minat untuk investasi sebagaimana hal tersebut akan lebih mahal dibandingkan dengan meminjam uang.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J</a:t>
            </a:r>
            <a:r>
              <a:rPr lang="id-ID" b="1" dirty="0" smtClean="0"/>
              <a:t>enis-Jenis Investasi</a:t>
            </a:r>
            <a:r>
              <a:rPr lang="en-US" b="1" dirty="0" smtClean="0"/>
              <a:t> </a:t>
            </a:r>
            <a:r>
              <a:rPr lang="id-ID" dirty="0" smtClean="0"/>
              <a:t>Menurut Senduk (2004:24)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7. </a:t>
            </a:r>
            <a:r>
              <a:rPr lang="id-ID" b="1" dirty="0" smtClean="0"/>
              <a:t>Emas</a:t>
            </a:r>
            <a:endParaRPr lang="en-US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Emas</a:t>
            </a:r>
            <a:r>
              <a:rPr lang="en-US" b="1" dirty="0" smtClean="0"/>
              <a:t>: </a:t>
            </a:r>
            <a:r>
              <a:rPr lang="id-ID" dirty="0" smtClean="0"/>
              <a:t>Merupakan </a:t>
            </a:r>
            <a:r>
              <a:rPr lang="id-ID" dirty="0" smtClean="0"/>
              <a:t>aset likuid atau aset yang mudah dijual.</a:t>
            </a:r>
            <a:endParaRPr lang="en-US" dirty="0" smtClean="0"/>
          </a:p>
          <a:p>
            <a:r>
              <a:rPr lang="id-ID" b="1" dirty="0" smtClean="0"/>
              <a:t>Kerugian </a:t>
            </a:r>
            <a:r>
              <a:rPr lang="id-ID" b="1" dirty="0" smtClean="0"/>
              <a:t>Emas</a:t>
            </a:r>
            <a:r>
              <a:rPr lang="en-US" b="1" dirty="0" smtClean="0"/>
              <a:t>: </a:t>
            </a:r>
            <a:r>
              <a:rPr lang="id-ID" dirty="0" smtClean="0"/>
              <a:t>Sulit </a:t>
            </a:r>
            <a:r>
              <a:rPr lang="id-ID" dirty="0" smtClean="0"/>
              <a:t>dalam penyimpanan karena bila tidak hati-hati dapat dengan mudah dicuri</a:t>
            </a:r>
            <a:r>
              <a:rPr lang="id-ID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8. </a:t>
            </a:r>
            <a:r>
              <a:rPr lang="id-ID" b="1" dirty="0" smtClean="0"/>
              <a:t>Properti</a:t>
            </a:r>
            <a:endParaRPr lang="en-US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Properti</a:t>
            </a:r>
            <a:r>
              <a:rPr lang="en-US" b="1" dirty="0" smtClean="0"/>
              <a:t>: </a:t>
            </a:r>
            <a:r>
              <a:rPr lang="id-ID" dirty="0" smtClean="0"/>
              <a:t>Risiko </a:t>
            </a:r>
            <a:r>
              <a:rPr lang="id-ID" dirty="0" smtClean="0"/>
              <a:t>kecil serta dapat disewakan sehingga dapat memberi penghasilan tambahan.</a:t>
            </a:r>
            <a:endParaRPr lang="en-US" dirty="0" smtClean="0"/>
          </a:p>
          <a:p>
            <a:r>
              <a:rPr lang="id-ID" b="1" dirty="0" smtClean="0"/>
              <a:t>Kerugian Properti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Perlu </a:t>
            </a:r>
            <a:r>
              <a:rPr lang="id-ID" dirty="0" smtClean="0"/>
              <a:t>dana yang besar untuk membeli rumah atau tanah.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id-ID" dirty="0" smtClean="0"/>
              <a:t>Properti </a:t>
            </a:r>
            <a:r>
              <a:rPr lang="id-ID" dirty="0" smtClean="0"/>
              <a:t>bukan aset yang likuid karena tidak mudah untuk menjualnya bila suatu saat membutuhkan uang.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J</a:t>
            </a:r>
            <a:r>
              <a:rPr lang="id-ID" b="1" dirty="0" smtClean="0"/>
              <a:t>enis-Jenis </a:t>
            </a:r>
            <a:r>
              <a:rPr lang="id-ID" b="1" dirty="0" smtClean="0"/>
              <a:t>Investasi</a:t>
            </a:r>
            <a:r>
              <a:rPr lang="en-US" b="1" dirty="0" smtClean="0"/>
              <a:t> </a:t>
            </a:r>
            <a:r>
              <a:rPr lang="id-ID" dirty="0" smtClean="0"/>
              <a:t>Menurut Senduk (2004:24)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9. </a:t>
            </a:r>
            <a:r>
              <a:rPr lang="id-ID" b="1" dirty="0" smtClean="0"/>
              <a:t>Barang-barang </a:t>
            </a:r>
            <a:r>
              <a:rPr lang="id-ID" b="1" dirty="0" smtClean="0"/>
              <a:t>koleksi</a:t>
            </a:r>
            <a:endParaRPr lang="en-US" b="1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 </a:t>
            </a:r>
            <a:r>
              <a:rPr lang="id-ID" dirty="0" smtClean="0"/>
              <a:t>menjual koleksi tersebut kepada pihak </a:t>
            </a:r>
            <a:r>
              <a:rPr lang="id-ID" dirty="0" smtClean="0"/>
              <a:t>lain</a:t>
            </a:r>
            <a:r>
              <a:rPr lang="en-US" dirty="0" smtClean="0"/>
              <a:t> yang </a:t>
            </a:r>
            <a:r>
              <a:rPr lang="en-US" dirty="0" err="1" smtClean="0"/>
              <a:t>berminat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/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terukur</a:t>
            </a:r>
            <a:r>
              <a:rPr lang="en-US" dirty="0" smtClean="0"/>
              <a:t> /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en-US" dirty="0" err="1" smtClean="0"/>
              <a:t>Kerugian</a:t>
            </a:r>
            <a:r>
              <a:rPr lang="en-US" dirty="0" smtClean="0"/>
              <a:t>: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Likuiditas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10. </a:t>
            </a:r>
            <a:r>
              <a:rPr lang="id-ID" b="1" dirty="0" smtClean="0"/>
              <a:t>Mata uang asing</a:t>
            </a:r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</a:t>
            </a:r>
            <a:r>
              <a:rPr lang="en-US" dirty="0" err="1" smtClean="0"/>
              <a:t>asing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endParaRPr lang="en-US" dirty="0" smtClean="0"/>
          </a:p>
          <a:p>
            <a:r>
              <a:rPr lang="en-US" dirty="0" err="1" smtClean="0"/>
              <a:t>Kerugian</a:t>
            </a:r>
            <a:r>
              <a:rPr lang="en-US" dirty="0" smtClean="0"/>
              <a:t>: </a:t>
            </a:r>
            <a:r>
              <a:rPr lang="id-ID" dirty="0" smtClean="0"/>
              <a:t>lebih beresiko dibandingkan dengan investasi dalam saham, karena nilai mata uang asing di Indonesia menganut sistem mengambang bebas (free float)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d-ID" sz="3200" b="1" dirty="0" smtClean="0"/>
              <a:t>Pengertian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Investasi</a:t>
            </a:r>
            <a:endParaRPr lang="en-US" sz="3200" dirty="0" smtClean="0"/>
          </a:p>
          <a:p>
            <a:r>
              <a:rPr lang="id-ID" sz="3200" dirty="0" smtClean="0"/>
              <a:t>Berdasarkan </a:t>
            </a:r>
            <a:r>
              <a:rPr lang="id-ID" sz="3200" dirty="0" smtClean="0"/>
              <a:t>teori</a:t>
            </a:r>
            <a:r>
              <a:rPr lang="en-US" sz="3200" dirty="0" smtClean="0"/>
              <a:t> </a:t>
            </a:r>
            <a:r>
              <a:rPr lang="en-US" sz="3200" dirty="0" err="1" smtClean="0"/>
              <a:t>ekonomi</a:t>
            </a:r>
            <a:r>
              <a:rPr lang="id-ID" sz="3200" dirty="0" smtClean="0"/>
              <a:t>, </a:t>
            </a:r>
            <a:r>
              <a:rPr lang="id-ID" sz="3200" dirty="0" smtClean="0"/>
              <a:t>investasi berarti pembelian (dan produksi) </a:t>
            </a:r>
            <a:r>
              <a:rPr lang="id-ID" sz="3200" dirty="0" smtClean="0"/>
              <a:t>dari</a:t>
            </a:r>
            <a:r>
              <a:rPr lang="en-US" sz="3200" dirty="0" smtClean="0"/>
              <a:t> modal</a:t>
            </a:r>
            <a:r>
              <a:rPr lang="id-ID" sz="3200" dirty="0" smtClean="0"/>
              <a:t> </a:t>
            </a:r>
            <a:r>
              <a:rPr lang="id-ID" sz="3200" dirty="0" smtClean="0"/>
              <a:t>barang yang tidak dikonsumsi tetapi digunakan untuk produksi </a:t>
            </a:r>
            <a:r>
              <a:rPr lang="id-ID" sz="3200" dirty="0" smtClean="0"/>
              <a:t>yang </a:t>
            </a:r>
            <a:r>
              <a:rPr lang="id-ID" sz="3200" dirty="0" smtClean="0"/>
              <a:t>akan datang </a:t>
            </a:r>
            <a:r>
              <a:rPr lang="id-ID" sz="3200" dirty="0" smtClean="0"/>
              <a:t>(</a:t>
            </a:r>
            <a:r>
              <a:rPr lang="en-US" sz="3200" dirty="0" err="1" smtClean="0"/>
              <a:t>barang</a:t>
            </a:r>
            <a:r>
              <a:rPr lang="en-US" sz="3200" dirty="0" smtClean="0"/>
              <a:t> </a:t>
            </a:r>
            <a:r>
              <a:rPr lang="en-US" sz="3200" dirty="0" err="1" smtClean="0"/>
              <a:t>produksi</a:t>
            </a:r>
            <a:r>
              <a:rPr lang="id-ID" sz="3200" dirty="0" smtClean="0"/>
              <a:t>).</a:t>
            </a:r>
            <a:endParaRPr lang="en-US" sz="3200" dirty="0" smtClean="0"/>
          </a:p>
          <a:p>
            <a:r>
              <a:rPr lang="id-ID" sz="3200" dirty="0" smtClean="0"/>
              <a:t>Dalam pengertian yang lain, </a:t>
            </a:r>
            <a:r>
              <a:rPr lang="id-ID" sz="3200" b="1" u="sng" dirty="0" smtClean="0"/>
              <a:t>Investasi merupakan</a:t>
            </a:r>
            <a:r>
              <a:rPr lang="id-ID" sz="3200" dirty="0" smtClean="0"/>
              <a:t> komitmen atas dana atau sumber daya lainnya yang ada pada saat ini, dengan tujuan akan mendatangkan keuntungan di masa </a:t>
            </a:r>
            <a:r>
              <a:rPr lang="id-ID" sz="3200" dirty="0" smtClean="0"/>
              <a:t>datang</a:t>
            </a:r>
            <a:endParaRPr lang="en-US" sz="32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d-ID" sz="2800" b="1" dirty="0" smtClean="0"/>
              <a:t>Pengertian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Investasi</a:t>
            </a:r>
            <a:endParaRPr lang="en-US" dirty="0" smtClean="0"/>
          </a:p>
          <a:p>
            <a:r>
              <a:rPr lang="id-ID" dirty="0" smtClean="0"/>
              <a:t>Menurut </a:t>
            </a:r>
            <a:r>
              <a:rPr lang="id-ID" dirty="0" smtClean="0"/>
              <a:t>Sunariyah (2003:4): 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“Investasi adalah penanaman modal untuk satu atau lebih aktiva yang dimiliki dan biasanya berjangka waktu lama dengan harapan mendapatkan keuntungan di masa-masa yang akan datang.”</a:t>
            </a:r>
            <a:endParaRPr lang="en-US" dirty="0" smtClean="0"/>
          </a:p>
          <a:p>
            <a:r>
              <a:rPr lang="id-ID" dirty="0" smtClean="0"/>
              <a:t>Menurut Husnan (1996:5)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id-ID" dirty="0" smtClean="0"/>
              <a:t>menyatakan </a:t>
            </a:r>
            <a:r>
              <a:rPr lang="id-ID" dirty="0" smtClean="0"/>
              <a:t>bahwa “proyek investasi merupakan suatu rencana untuk menginvestasikan sumber-sumber daya, baik proyek raksasa ataupun proyek kecil untuk memperoleh manfaat pada masa yang akan datang.” </a:t>
            </a:r>
            <a:endParaRPr lang="en-US" dirty="0" smtClean="0"/>
          </a:p>
          <a:p>
            <a:r>
              <a:rPr lang="id-ID" dirty="0" smtClean="0"/>
              <a:t>Pada umumnya manfaat ini dalam bentuk nilai uang. Sedang modal, bisa saja berbentuk bukan uang, misalnya tanah, mesin, bangunan dan lain-lain.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INVESTASI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Alasan melakukan investasi adalah sebagai </a:t>
            </a:r>
            <a:r>
              <a:rPr lang="id-ID" dirty="0" smtClean="0"/>
              <a:t>berikut: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id-ID" dirty="0" smtClean="0"/>
              <a:t>Produktivitas </a:t>
            </a:r>
            <a:r>
              <a:rPr lang="id-ID" dirty="0" smtClean="0"/>
              <a:t>seseorang yang terus mengalami penurunan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Wingdings"/>
              <a:buAutoNum type="alphaLcPeriod"/>
            </a:pPr>
            <a:r>
              <a:rPr lang="id-ID" dirty="0" smtClean="0"/>
              <a:t>Tidak menentunya lingkungan perekonomian sehingga memungkinkan suatu saat penghasilan jauh lebih kecil dari pengeluaran</a:t>
            </a:r>
            <a:r>
              <a:rPr lang="id-ID" dirty="0" smtClean="0"/>
              <a:t>.</a:t>
            </a:r>
            <a:endParaRPr lang="en-US" dirty="0" smtClean="0"/>
          </a:p>
          <a:p>
            <a:pPr marL="514350" indent="-514350">
              <a:buFont typeface="Wingdings"/>
              <a:buAutoNum type="alphaLcPeriod"/>
            </a:pPr>
            <a:r>
              <a:rPr lang="id-ID" dirty="0" smtClean="0"/>
              <a:t>Kebutuhan-kebutuhan yang cenderung mengalami peningkatan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INVESTASI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25000" lnSpcReduction="20000"/>
          </a:bodyPr>
          <a:lstStyle/>
          <a:p>
            <a:r>
              <a:rPr lang="id-ID" sz="22000" b="1" dirty="0" smtClean="0"/>
              <a:t>Tipe Investor Menurut profil </a:t>
            </a:r>
            <a:r>
              <a:rPr lang="id-ID" sz="22000" b="1" dirty="0" smtClean="0"/>
              <a:t>Resiko</a:t>
            </a:r>
            <a:endParaRPr lang="en-US" sz="22000" b="1" dirty="0" smtClean="0"/>
          </a:p>
          <a:p>
            <a:pPr marL="514350" indent="-514350">
              <a:buAutoNum type="arabicPeriod"/>
            </a:pPr>
            <a:r>
              <a:rPr lang="id-ID" sz="22000" dirty="0" smtClean="0"/>
              <a:t>Defensive </a:t>
            </a:r>
            <a:endParaRPr lang="en-US" sz="22000" dirty="0" smtClean="0"/>
          </a:p>
          <a:p>
            <a:pPr marL="514350" indent="-514350">
              <a:buAutoNum type="arabicPeriod"/>
            </a:pPr>
            <a:r>
              <a:rPr lang="id-ID" sz="22000" dirty="0" smtClean="0"/>
              <a:t>Conservative</a:t>
            </a:r>
            <a:endParaRPr lang="en-US" sz="22000" dirty="0" smtClean="0"/>
          </a:p>
          <a:p>
            <a:pPr marL="514350" indent="-514350">
              <a:buAutoNum type="arabicPeriod"/>
            </a:pPr>
            <a:r>
              <a:rPr lang="id-ID" sz="22000" dirty="0" smtClean="0"/>
              <a:t>Balanced</a:t>
            </a:r>
            <a:endParaRPr lang="en-US" sz="22000" dirty="0" smtClean="0"/>
          </a:p>
          <a:p>
            <a:pPr marL="514350" indent="-514350">
              <a:buAutoNum type="arabicPeriod"/>
            </a:pPr>
            <a:r>
              <a:rPr lang="id-ID" sz="22000" dirty="0" smtClean="0"/>
              <a:t>Moderately </a:t>
            </a:r>
            <a:r>
              <a:rPr lang="id-ID" sz="22000" dirty="0" smtClean="0"/>
              <a:t>aggressive</a:t>
            </a:r>
            <a:endParaRPr lang="en-US" sz="22000" dirty="0" smtClean="0"/>
          </a:p>
          <a:p>
            <a:pPr marL="514350" indent="-514350">
              <a:buAutoNum type="arabicPeriod"/>
            </a:pPr>
            <a:r>
              <a:rPr lang="id-ID" sz="22000" dirty="0" smtClean="0"/>
              <a:t>Aggressive</a:t>
            </a:r>
            <a:endParaRPr lang="en-US" sz="22000" dirty="0" smtClean="0"/>
          </a:p>
          <a:p>
            <a:pPr>
              <a:buNone/>
            </a:pPr>
            <a:r>
              <a:rPr lang="id-ID" dirty="0" smtClean="0"/>
              <a:t/>
            </a:r>
            <a:br>
              <a:rPr lang="id-ID" dirty="0" smtClean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INVESTASI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70000" lnSpcReduction="20000"/>
          </a:bodyPr>
          <a:lstStyle/>
          <a:p>
            <a:r>
              <a:rPr lang="id-ID" dirty="0" smtClean="0"/>
              <a:t>aset yang dapat menjadi saran investasi terbagi menjadi dua, yaitu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id-ID" b="1" dirty="0" smtClean="0"/>
              <a:t>aset riil</a:t>
            </a:r>
            <a:endParaRPr lang="en-US" b="1" dirty="0" smtClean="0"/>
          </a:p>
          <a:p>
            <a:pPr marL="514350" indent="-514350">
              <a:buAutoNum type="arabicPeriod"/>
            </a:pPr>
            <a:r>
              <a:rPr lang="id-ID" b="1" dirty="0" smtClean="0"/>
              <a:t>aset finansial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Jenis-Jenis </a:t>
            </a:r>
            <a:r>
              <a:rPr lang="id-ID" b="1" dirty="0" smtClean="0"/>
              <a:t>Investasi</a:t>
            </a:r>
            <a:endParaRPr lang="en-US" b="1" dirty="0" smtClean="0"/>
          </a:p>
          <a:p>
            <a:pPr>
              <a:buNone/>
            </a:pPr>
            <a:r>
              <a:rPr lang="id-ID" dirty="0" smtClean="0"/>
              <a:t>Menurut Senduk (2004:24) </a:t>
            </a:r>
            <a:r>
              <a:rPr lang="id-ID" dirty="0" smtClean="0"/>
              <a:t>produk-produk </a:t>
            </a:r>
            <a:r>
              <a:rPr lang="id-ID" dirty="0" smtClean="0"/>
              <a:t>investasi yang tersedia di pasaran antara lain: </a:t>
            </a:r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1. </a:t>
            </a:r>
            <a:r>
              <a:rPr lang="id-ID" b="1" dirty="0" smtClean="0"/>
              <a:t>Tabungan</a:t>
            </a:r>
            <a:endParaRPr lang="en-US" b="1" dirty="0" smtClean="0"/>
          </a:p>
          <a:p>
            <a:pPr>
              <a:buNone/>
            </a:pPr>
            <a:r>
              <a:rPr lang="id-ID" b="1" dirty="0" smtClean="0"/>
              <a:t>Keuntungan Tabungan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Likuiditas yang </a:t>
            </a:r>
            <a:r>
              <a:rPr lang="id-ID" dirty="0" smtClean="0"/>
              <a:t>tinggi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</a:t>
            </a:r>
            <a:r>
              <a:rPr lang="id-ID" dirty="0" smtClean="0"/>
              <a:t>Kemudahan </a:t>
            </a:r>
            <a:r>
              <a:rPr lang="id-ID" dirty="0" smtClean="0"/>
              <a:t>bertransaksi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</a:t>
            </a:r>
            <a:r>
              <a:rPr lang="id-ID" dirty="0" smtClean="0"/>
              <a:t>Dijamin </a:t>
            </a:r>
            <a:r>
              <a:rPr lang="id-ID" dirty="0" smtClean="0"/>
              <a:t>pemerintah</a:t>
            </a:r>
            <a:endParaRPr lang="en-US" dirty="0" smtClean="0"/>
          </a:p>
          <a:p>
            <a:pPr>
              <a:buNone/>
            </a:pPr>
            <a:r>
              <a:rPr lang="id-ID" b="1" dirty="0" smtClean="0"/>
              <a:t>Ke</a:t>
            </a:r>
            <a:r>
              <a:rPr lang="en-US" b="1" dirty="0" err="1" smtClean="0"/>
              <a:t>kurangan</a:t>
            </a:r>
            <a:r>
              <a:rPr lang="id-ID" b="1" dirty="0" smtClean="0"/>
              <a:t>Tabungan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Suku bunga yang diberikan sangat </a:t>
            </a:r>
            <a:r>
              <a:rPr lang="id-ID" dirty="0" smtClean="0"/>
              <a:t>rendah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</a:t>
            </a:r>
            <a:r>
              <a:rPr lang="id-ID" dirty="0" smtClean="0"/>
              <a:t>Bunga kena pajak 20% untuk yang di atas Rp 7,5 juta.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Uang dapat dengan mudah berkurang, </a:t>
            </a:r>
            <a:endParaRPr lang="en-US" dirty="0" smtClean="0"/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b="1" dirty="0" smtClean="0"/>
              <a:t>Jenis-Jenis </a:t>
            </a:r>
            <a:r>
              <a:rPr lang="id-ID" b="1" dirty="0" smtClean="0"/>
              <a:t>Investasi</a:t>
            </a:r>
            <a:r>
              <a:rPr lang="en-US" b="1" dirty="0" smtClean="0"/>
              <a:t> </a:t>
            </a:r>
            <a:r>
              <a:rPr lang="id-ID" dirty="0" smtClean="0"/>
              <a:t>Menurut </a:t>
            </a:r>
            <a:r>
              <a:rPr lang="id-ID" dirty="0" smtClean="0"/>
              <a:t>Senduk (2004:24</a:t>
            </a:r>
            <a:r>
              <a:rPr lang="id-ID" dirty="0" smtClean="0"/>
              <a:t>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2. </a:t>
            </a:r>
            <a:r>
              <a:rPr lang="id-ID" b="1" dirty="0" smtClean="0"/>
              <a:t>Rekening koran (cheque/giro</a:t>
            </a:r>
            <a:r>
              <a:rPr lang="id-ID" b="1" dirty="0" smtClean="0"/>
              <a:t>)</a:t>
            </a:r>
            <a:endParaRPr lang="en-US" b="1" dirty="0" smtClean="0"/>
          </a:p>
          <a:p>
            <a:pPr>
              <a:buNone/>
            </a:pPr>
            <a:r>
              <a:rPr lang="id-ID" dirty="0" smtClean="0"/>
              <a:t>Kemudahan, antara lain</a:t>
            </a:r>
            <a:r>
              <a:rPr lang="id-ID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</a:t>
            </a:r>
            <a:r>
              <a:rPr lang="id-ID" dirty="0" smtClean="0"/>
              <a:t>Likuiditas </a:t>
            </a:r>
            <a:r>
              <a:rPr lang="id-ID" dirty="0" smtClean="0"/>
              <a:t>tinggi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Kemudahan </a:t>
            </a:r>
            <a:r>
              <a:rPr lang="id-ID" dirty="0" smtClean="0"/>
              <a:t>bertransaksi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• Dijamin oleh pemerintah.</a:t>
            </a:r>
            <a:endParaRPr lang="en-US" dirty="0" smtClean="0"/>
          </a:p>
          <a:p>
            <a:pPr>
              <a:buNone/>
            </a:pPr>
            <a:r>
              <a:rPr lang="id-ID" dirty="0" smtClean="0"/>
              <a:t>Kekurangan:</a:t>
            </a:r>
            <a:br>
              <a:rPr lang="id-ID" dirty="0" smtClean="0"/>
            </a:br>
            <a:r>
              <a:rPr lang="id-ID" dirty="0" smtClean="0"/>
              <a:t>• Tidak ada </a:t>
            </a:r>
            <a:r>
              <a:rPr lang="id-ID" dirty="0" smtClean="0"/>
              <a:t>bunga</a:t>
            </a: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>• Bunga kena pajak 20%.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J</a:t>
            </a:r>
            <a:r>
              <a:rPr lang="id-ID" b="1" dirty="0" smtClean="0"/>
              <a:t>enis-Jenis Investasi</a:t>
            </a:r>
            <a:r>
              <a:rPr lang="en-US" b="1" dirty="0" smtClean="0"/>
              <a:t> </a:t>
            </a:r>
            <a:r>
              <a:rPr lang="id-ID" dirty="0" smtClean="0"/>
              <a:t>Menurut </a:t>
            </a:r>
            <a:r>
              <a:rPr lang="id-ID" dirty="0" smtClean="0"/>
              <a:t>Senduk (2004:24</a:t>
            </a:r>
            <a:r>
              <a:rPr lang="id-ID" dirty="0" smtClean="0"/>
              <a:t>)</a:t>
            </a:r>
            <a:r>
              <a:rPr lang="en-US" dirty="0" smtClean="0"/>
              <a:t>:</a:t>
            </a:r>
          </a:p>
          <a:p>
            <a:pPr lvl="0">
              <a:buNone/>
            </a:pPr>
            <a:r>
              <a:rPr lang="en-US" dirty="0" smtClean="0"/>
              <a:t>3. </a:t>
            </a:r>
            <a:r>
              <a:rPr lang="id-ID" b="1" dirty="0" smtClean="0"/>
              <a:t>Deposito</a:t>
            </a:r>
            <a:endParaRPr lang="en-US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Deposito</a:t>
            </a:r>
            <a:r>
              <a:rPr lang="en-US" b="1" dirty="0" smtClean="0"/>
              <a:t>: </a:t>
            </a:r>
            <a:r>
              <a:rPr lang="id-ID" dirty="0" smtClean="0"/>
              <a:t>Risiko </a:t>
            </a:r>
            <a:r>
              <a:rPr lang="id-ID" dirty="0" smtClean="0"/>
              <a:t>sangat rendah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b="1" dirty="0" smtClean="0"/>
              <a:t>Kerugian </a:t>
            </a:r>
            <a:r>
              <a:rPr lang="id-ID" b="1" dirty="0" smtClean="0"/>
              <a:t>Deposito</a:t>
            </a:r>
            <a:r>
              <a:rPr lang="en-US" b="1" dirty="0" smtClean="0"/>
              <a:t>: </a:t>
            </a:r>
            <a:r>
              <a:rPr lang="id-ID" dirty="0" smtClean="0"/>
              <a:t>Keuntungan </a:t>
            </a:r>
            <a:r>
              <a:rPr lang="id-ID" dirty="0" smtClean="0"/>
              <a:t>atau bunga yang diterima lebih sedikit bila dibandingkan dengan jenis investasi </a:t>
            </a:r>
            <a:r>
              <a:rPr lang="id-ID" dirty="0" smtClean="0"/>
              <a:t>lain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4. </a:t>
            </a:r>
            <a:r>
              <a:rPr lang="id-ID" b="1" dirty="0" smtClean="0"/>
              <a:t>Reksadana</a:t>
            </a:r>
            <a:endParaRPr lang="en-US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Reksadana</a:t>
            </a:r>
            <a:r>
              <a:rPr lang="en-US" b="1" dirty="0" smtClean="0"/>
              <a:t>:</a:t>
            </a:r>
            <a:r>
              <a:rPr lang="id-ID" dirty="0" smtClean="0"/>
              <a:t>Tidak </a:t>
            </a:r>
            <a:r>
              <a:rPr lang="id-ID" dirty="0" smtClean="0"/>
              <a:t>perlu memiliki banyak pengetahuan, karena dikelola oleh Manajer Investasi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b="1" dirty="0" smtClean="0"/>
              <a:t>Kerugian </a:t>
            </a:r>
            <a:r>
              <a:rPr lang="id-ID" b="1" dirty="0" smtClean="0"/>
              <a:t>Reksadana</a:t>
            </a:r>
            <a:r>
              <a:rPr lang="en-US" b="1" dirty="0" smtClean="0"/>
              <a:t>: </a:t>
            </a:r>
            <a:r>
              <a:rPr lang="id-ID" dirty="0" smtClean="0"/>
              <a:t>Bagi </a:t>
            </a:r>
            <a:r>
              <a:rPr lang="id-ID" dirty="0" smtClean="0"/>
              <a:t>sebagian orang, karena tidak dikelola sendiri sering tidak puas dengan hasilnya.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J</a:t>
            </a:r>
            <a:r>
              <a:rPr lang="id-ID" b="1" dirty="0" smtClean="0"/>
              <a:t>enis-Jenis Investasi</a:t>
            </a:r>
            <a:r>
              <a:rPr lang="en-US" b="1" dirty="0" smtClean="0"/>
              <a:t> </a:t>
            </a:r>
            <a:r>
              <a:rPr lang="id-ID" dirty="0" smtClean="0"/>
              <a:t>Menurut Senduk (2004:24)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/>
              <a:t>5. </a:t>
            </a:r>
            <a:r>
              <a:rPr lang="id-ID" b="1" dirty="0" smtClean="0"/>
              <a:t>Obligasi</a:t>
            </a:r>
            <a:endParaRPr lang="en-US" b="1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Obligasi</a:t>
            </a:r>
            <a:r>
              <a:rPr lang="en-US" b="1" dirty="0" smtClean="0"/>
              <a:t>: </a:t>
            </a:r>
            <a:r>
              <a:rPr lang="id-ID" dirty="0" smtClean="0"/>
              <a:t>Bunga </a:t>
            </a:r>
            <a:r>
              <a:rPr lang="id-ID" dirty="0" smtClean="0"/>
              <a:t>lebih besar dibandingkan deposito.</a:t>
            </a:r>
            <a:endParaRPr lang="en-US" dirty="0" smtClean="0"/>
          </a:p>
          <a:p>
            <a:r>
              <a:rPr lang="id-ID" b="1" dirty="0" smtClean="0"/>
              <a:t>Kerugian </a:t>
            </a:r>
            <a:r>
              <a:rPr lang="id-ID" b="1" dirty="0" smtClean="0"/>
              <a:t>Obligasi</a:t>
            </a:r>
            <a:r>
              <a:rPr lang="en-US" b="1" dirty="0" smtClean="0"/>
              <a:t>: </a:t>
            </a:r>
            <a:r>
              <a:rPr lang="id-ID" dirty="0" smtClean="0"/>
              <a:t>Jangka </a:t>
            </a:r>
            <a:r>
              <a:rPr lang="id-ID" dirty="0" smtClean="0"/>
              <a:t>waktu panjang (&gt; 1 tahun</a:t>
            </a:r>
            <a:r>
              <a:rPr lang="id-ID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6. </a:t>
            </a:r>
            <a:r>
              <a:rPr lang="id-ID" b="1" dirty="0" smtClean="0"/>
              <a:t>Saham</a:t>
            </a:r>
            <a:endParaRPr lang="en-US" dirty="0" smtClean="0"/>
          </a:p>
          <a:p>
            <a:r>
              <a:rPr lang="id-ID" b="1" dirty="0" smtClean="0"/>
              <a:t>Keuntungan </a:t>
            </a:r>
            <a:r>
              <a:rPr lang="id-ID" b="1" dirty="0" smtClean="0"/>
              <a:t>Saham</a:t>
            </a:r>
            <a:r>
              <a:rPr lang="en-US" b="1" dirty="0" smtClean="0"/>
              <a:t>: </a:t>
            </a:r>
            <a:r>
              <a:rPr lang="id-ID" dirty="0" smtClean="0"/>
              <a:t>Dapat </a:t>
            </a:r>
            <a:r>
              <a:rPr lang="id-ID" dirty="0" smtClean="0"/>
              <a:t>mendatangkan keuntungan yang sangat besar bila harga </a:t>
            </a:r>
            <a:r>
              <a:rPr lang="id-ID" dirty="0" smtClean="0"/>
              <a:t>saham </a:t>
            </a:r>
            <a:r>
              <a:rPr lang="id-ID" dirty="0" smtClean="0"/>
              <a:t>naik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b="1" dirty="0" smtClean="0"/>
              <a:t>Kerugian </a:t>
            </a:r>
            <a:r>
              <a:rPr lang="id-ID" b="1" dirty="0" smtClean="0"/>
              <a:t>Saham</a:t>
            </a:r>
            <a:r>
              <a:rPr lang="en-US" b="1" dirty="0" smtClean="0"/>
              <a:t>: </a:t>
            </a:r>
            <a:r>
              <a:rPr lang="id-ID" dirty="0" smtClean="0"/>
              <a:t>Risiko </a:t>
            </a:r>
            <a:r>
              <a:rPr lang="id-ID" dirty="0" smtClean="0"/>
              <a:t>kehilangan besar pula, saat harga saham turun.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JENIS INVESTASI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</TotalTime>
  <Words>688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KULIAH V:  Investasi dan Jenis Investasi</vt:lpstr>
      <vt:lpstr>INVESTASI</vt:lpstr>
      <vt:lpstr>INVESTASI</vt:lpstr>
      <vt:lpstr>INVESTASI</vt:lpstr>
      <vt:lpstr>INVESTASI</vt:lpstr>
      <vt:lpstr>JENIS INVESTASI</vt:lpstr>
      <vt:lpstr>JENIS INVESTASI</vt:lpstr>
      <vt:lpstr>JENIS INVESTASI</vt:lpstr>
      <vt:lpstr>JENIS INVESTASI</vt:lpstr>
      <vt:lpstr>JENIS INVESTASI</vt:lpstr>
      <vt:lpstr>JENIS INVESTASI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V:  Investasi dan Jenis Investasi</dc:title>
  <dc:creator>Toshiba</dc:creator>
  <cp:lastModifiedBy>Toshiba</cp:lastModifiedBy>
  <cp:revision>7</cp:revision>
  <dcterms:created xsi:type="dcterms:W3CDTF">2014-10-01T12:33:51Z</dcterms:created>
  <dcterms:modified xsi:type="dcterms:W3CDTF">2014-10-01T13:36:58Z</dcterms:modified>
</cp:coreProperties>
</file>