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BE13C56-8C84-4868-86F5-78F316893368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3646033-F55A-4572-BBD9-D7EF5395BA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BD458-15BA-4023-A151-4EB4CD071F4B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6AAE2F-B0CA-489D-B788-159C2C312D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752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KULIAH VII: </a:t>
            </a:r>
            <a:r>
              <a:rPr lang="id-ID" sz="4000" b="1" dirty="0" smtClean="0"/>
              <a:t>Biaya Mutu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id-ID" sz="4000" b="1" dirty="0" smtClean="0"/>
              <a:t>dan Akuntansi untuk Kehilangan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id-ID" sz="4000" b="1" dirty="0" smtClean="0"/>
              <a:t>dalam Proses Produksi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endParaRPr lang="en-US" b="1" dirty="0" smtClean="0"/>
          </a:p>
          <a:p>
            <a:r>
              <a:rPr lang="en-US" b="1" dirty="0" smtClean="0"/>
              <a:t>(L. Gayle Rayburn, 1999:4) </a:t>
            </a:r>
            <a:r>
              <a:rPr lang="en-US" b="1" dirty="0" err="1" smtClean="0"/>
              <a:t>Mulyadi</a:t>
            </a:r>
            <a:r>
              <a:rPr lang="en-US" b="1" dirty="0" smtClean="0"/>
              <a:t> (1999:8-10)</a:t>
            </a:r>
            <a:r>
              <a:rPr lang="en-US" dirty="0" smtClean="0"/>
              <a:t>: “</a:t>
            </a:r>
            <a:r>
              <a:rPr lang="en-US" sz="2900" dirty="0" err="1" smtClean="0"/>
              <a:t>adalah</a:t>
            </a:r>
            <a:r>
              <a:rPr lang="en-US" sz="2900" dirty="0" smtClean="0"/>
              <a:t> </a:t>
            </a:r>
            <a:r>
              <a:rPr lang="en-US" sz="2900" dirty="0" err="1" smtClean="0"/>
              <a:t>mengukur</a:t>
            </a:r>
            <a:r>
              <a:rPr lang="en-US" sz="2900" dirty="0" smtClean="0"/>
              <a:t> </a:t>
            </a:r>
            <a:r>
              <a:rPr lang="en-US" sz="2900" dirty="0" err="1" smtClean="0"/>
              <a:t>pengorbanan</a:t>
            </a:r>
            <a:r>
              <a:rPr lang="en-US" sz="2900" dirty="0" smtClean="0"/>
              <a:t> </a:t>
            </a:r>
            <a:r>
              <a:rPr lang="en-US" sz="2900" dirty="0" err="1" smtClean="0"/>
              <a:t>ekonomis</a:t>
            </a:r>
            <a:r>
              <a:rPr lang="en-US" sz="2900" dirty="0" smtClean="0"/>
              <a:t> yang </a:t>
            </a:r>
            <a:r>
              <a:rPr lang="en-US" sz="2900" dirty="0" err="1" smtClean="0"/>
              <a:t>dilakukan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mencapai</a:t>
            </a:r>
            <a:r>
              <a:rPr lang="en-US" sz="2900" dirty="0" smtClean="0"/>
              <a:t> </a:t>
            </a:r>
            <a:r>
              <a:rPr lang="en-US" sz="2900" dirty="0" err="1" smtClean="0"/>
              <a:t>tujuan</a:t>
            </a:r>
            <a:r>
              <a:rPr lang="en-US" sz="2900" dirty="0" smtClean="0"/>
              <a:t> </a:t>
            </a:r>
            <a:r>
              <a:rPr lang="en-US" sz="2900" dirty="0" err="1" smtClean="0"/>
              <a:t>organisasi</a:t>
            </a:r>
            <a:r>
              <a:rPr lang="en-US" sz="2900" dirty="0" smtClean="0"/>
              <a:t>".</a:t>
            </a:r>
          </a:p>
          <a:p>
            <a:r>
              <a:rPr lang="en-US" b="1" dirty="0" smtClean="0"/>
              <a:t>(Hansen, 2000:38)</a:t>
            </a:r>
            <a:r>
              <a:rPr lang="en-US" dirty="0" smtClean="0"/>
              <a:t>:</a:t>
            </a:r>
            <a:r>
              <a:rPr lang="en-US" sz="2900" dirty="0" smtClean="0"/>
              <a:t> </a:t>
            </a:r>
            <a:r>
              <a:rPr lang="en-US" sz="2900" dirty="0" err="1" smtClean="0"/>
              <a:t>adalah</a:t>
            </a:r>
            <a:r>
              <a:rPr lang="en-US" sz="2900" dirty="0" smtClean="0"/>
              <a:t> </a:t>
            </a:r>
            <a:r>
              <a:rPr lang="en-US" sz="2900" dirty="0" err="1" smtClean="0"/>
              <a:t>kas</a:t>
            </a:r>
            <a:r>
              <a:rPr lang="en-US" sz="2900" dirty="0" smtClean="0"/>
              <a:t> </a:t>
            </a:r>
            <a:r>
              <a:rPr lang="en-US" sz="2900" dirty="0" err="1" smtClean="0"/>
              <a:t>atau</a:t>
            </a:r>
            <a:r>
              <a:rPr lang="en-US" sz="2900" dirty="0" smtClean="0"/>
              <a:t> </a:t>
            </a:r>
            <a:r>
              <a:rPr lang="en-US" sz="2900" dirty="0" err="1" smtClean="0"/>
              <a:t>nilai</a:t>
            </a:r>
            <a:r>
              <a:rPr lang="en-US" sz="2900" dirty="0" smtClean="0"/>
              <a:t> </a:t>
            </a:r>
            <a:r>
              <a:rPr lang="en-US" sz="2900" dirty="0" err="1" smtClean="0"/>
              <a:t>ekuivalen</a:t>
            </a:r>
            <a:r>
              <a:rPr lang="en-US" sz="2900" dirty="0" smtClean="0"/>
              <a:t> </a:t>
            </a:r>
            <a:r>
              <a:rPr lang="en-US" sz="2900" dirty="0" err="1" smtClean="0"/>
              <a:t>kas</a:t>
            </a:r>
            <a:r>
              <a:rPr lang="en-US" sz="2900" dirty="0" smtClean="0"/>
              <a:t> yang </a:t>
            </a:r>
            <a:r>
              <a:rPr lang="en-US" sz="2900" dirty="0" err="1" smtClean="0"/>
              <a:t>dikorbankan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barang</a:t>
            </a:r>
            <a:r>
              <a:rPr lang="en-US" sz="2900" dirty="0" smtClean="0"/>
              <a:t> </a:t>
            </a:r>
            <a:r>
              <a:rPr lang="en-US" sz="2900" dirty="0" err="1" smtClean="0"/>
              <a:t>atau</a:t>
            </a:r>
            <a:r>
              <a:rPr lang="en-US" sz="2900" dirty="0" smtClean="0"/>
              <a:t> </a:t>
            </a:r>
            <a:r>
              <a:rPr lang="en-US" sz="2900" dirty="0" err="1" smtClean="0"/>
              <a:t>jasa</a:t>
            </a:r>
            <a:r>
              <a:rPr lang="en-US" sz="2900" dirty="0" smtClean="0"/>
              <a:t> yang </a:t>
            </a:r>
            <a:r>
              <a:rPr lang="en-US" sz="2900" dirty="0" err="1" smtClean="0"/>
              <a:t>diharapkan</a:t>
            </a:r>
            <a:r>
              <a:rPr lang="en-US" sz="2900" dirty="0" smtClean="0"/>
              <a:t> </a:t>
            </a:r>
            <a:r>
              <a:rPr lang="en-US" sz="2900" dirty="0" err="1" smtClean="0"/>
              <a:t>membawa</a:t>
            </a:r>
            <a:r>
              <a:rPr lang="en-US" sz="2900" dirty="0" smtClean="0"/>
              <a:t> </a:t>
            </a:r>
            <a:r>
              <a:rPr lang="en-US" sz="2900" dirty="0" err="1" smtClean="0"/>
              <a:t>keuntungan</a:t>
            </a:r>
            <a:r>
              <a:rPr lang="en-US" sz="2900" dirty="0" smtClean="0"/>
              <a:t> </a:t>
            </a:r>
            <a:r>
              <a:rPr lang="en-US" sz="2900" dirty="0" err="1" smtClean="0"/>
              <a:t>masa</a:t>
            </a:r>
            <a:r>
              <a:rPr lang="en-US" sz="2900" dirty="0" smtClean="0"/>
              <a:t> </a:t>
            </a:r>
            <a:r>
              <a:rPr lang="en-US" sz="2900" dirty="0" err="1" smtClean="0"/>
              <a:t>ini</a:t>
            </a:r>
            <a:r>
              <a:rPr lang="en-US" sz="2900" dirty="0" smtClean="0"/>
              <a:t> </a:t>
            </a:r>
            <a:r>
              <a:rPr lang="en-US" sz="2900" dirty="0" err="1" smtClean="0"/>
              <a:t>dan</a:t>
            </a:r>
            <a:r>
              <a:rPr lang="en-US" sz="2900" dirty="0" smtClean="0"/>
              <a:t> </a:t>
            </a:r>
            <a:r>
              <a:rPr lang="en-US" sz="2900" dirty="0" err="1" smtClean="0"/>
              <a:t>masa</a:t>
            </a:r>
            <a:r>
              <a:rPr lang="en-US" sz="2900" dirty="0" smtClean="0"/>
              <a:t> </a:t>
            </a:r>
            <a:r>
              <a:rPr lang="en-US" sz="2900" dirty="0" err="1" smtClean="0"/>
              <a:t>datang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organisasi</a:t>
            </a:r>
            <a:r>
              <a:rPr lang="en-US" sz="2900" dirty="0" smtClean="0"/>
              <a:t>.</a:t>
            </a:r>
          </a:p>
          <a:p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arti</a:t>
            </a:r>
            <a:r>
              <a:rPr lang="en-US" b="1" dirty="0" smtClean="0"/>
              <a:t> </a:t>
            </a:r>
            <a:r>
              <a:rPr lang="en-US" b="1" dirty="0" err="1" smtClean="0"/>
              <a:t>luas</a:t>
            </a:r>
            <a:r>
              <a:rPr lang="en-US" dirty="0" smtClean="0"/>
              <a:t>: </a:t>
            </a:r>
            <a:r>
              <a:rPr lang="en-US" sz="2900" dirty="0" err="1" smtClean="0"/>
              <a:t>adalah</a:t>
            </a:r>
            <a:r>
              <a:rPr lang="en-US" sz="2900" dirty="0" smtClean="0"/>
              <a:t> </a:t>
            </a:r>
            <a:r>
              <a:rPr lang="en-US" sz="2900" dirty="0" err="1" smtClean="0"/>
              <a:t>pengorbanan</a:t>
            </a:r>
            <a:r>
              <a:rPr lang="en-US" sz="2900" dirty="0" smtClean="0"/>
              <a:t> </a:t>
            </a:r>
            <a:r>
              <a:rPr lang="en-US" sz="2900" dirty="0" err="1" smtClean="0"/>
              <a:t>sumber</a:t>
            </a:r>
            <a:r>
              <a:rPr lang="en-US" sz="2900" dirty="0" smtClean="0"/>
              <a:t> </a:t>
            </a:r>
            <a:r>
              <a:rPr lang="en-US" sz="2900" dirty="0" err="1" smtClean="0"/>
              <a:t>ekonomi</a:t>
            </a:r>
            <a:r>
              <a:rPr lang="en-US" sz="2900" dirty="0" smtClean="0"/>
              <a:t> yang </a:t>
            </a:r>
            <a:r>
              <a:rPr lang="en-US" sz="2900" dirty="0" err="1" smtClean="0"/>
              <a:t>diukur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</a:t>
            </a:r>
            <a:r>
              <a:rPr lang="en-US" sz="2900" dirty="0" err="1" smtClean="0"/>
              <a:t>satuan</a:t>
            </a:r>
            <a:r>
              <a:rPr lang="en-US" sz="2900" dirty="0" smtClean="0"/>
              <a:t> </a:t>
            </a:r>
            <a:r>
              <a:rPr lang="en-US" sz="2900" dirty="0" err="1" smtClean="0"/>
              <a:t>uang</a:t>
            </a:r>
            <a:r>
              <a:rPr lang="en-US" sz="2900" dirty="0" smtClean="0"/>
              <a:t> yang </a:t>
            </a:r>
            <a:r>
              <a:rPr lang="en-US" sz="2900" dirty="0" err="1" smtClean="0"/>
              <a:t>telah</a:t>
            </a:r>
            <a:r>
              <a:rPr lang="en-US" sz="2900" dirty="0" smtClean="0"/>
              <a:t> </a:t>
            </a:r>
            <a:r>
              <a:rPr lang="en-US" sz="2900" dirty="0" err="1" smtClean="0"/>
              <a:t>terjadi</a:t>
            </a:r>
            <a:r>
              <a:rPr lang="en-US" sz="2900" dirty="0" smtClean="0"/>
              <a:t> </a:t>
            </a:r>
            <a:r>
              <a:rPr lang="en-US" sz="2900" dirty="0" err="1" smtClean="0"/>
              <a:t>atau</a:t>
            </a:r>
            <a:r>
              <a:rPr lang="en-US" sz="2900" dirty="0" smtClean="0"/>
              <a:t> yang </a:t>
            </a:r>
            <a:r>
              <a:rPr lang="en-US" sz="2900" dirty="0" err="1" smtClean="0"/>
              <a:t>kemungkinan</a:t>
            </a:r>
            <a:r>
              <a:rPr lang="en-US" sz="2900" dirty="0" smtClean="0"/>
              <a:t> </a:t>
            </a:r>
            <a:r>
              <a:rPr lang="en-US" sz="2900" dirty="0" err="1" smtClean="0"/>
              <a:t>akan</a:t>
            </a:r>
            <a:r>
              <a:rPr lang="en-US" sz="2900" dirty="0" smtClean="0"/>
              <a:t> </a:t>
            </a:r>
            <a:r>
              <a:rPr lang="en-US" sz="2900" dirty="0" err="1" smtClean="0"/>
              <a:t>terjadi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tujuan</a:t>
            </a:r>
            <a:r>
              <a:rPr lang="en-US" sz="2900" dirty="0" smtClean="0"/>
              <a:t> </a:t>
            </a:r>
            <a:r>
              <a:rPr lang="en-US" sz="2900" dirty="0" err="1" smtClean="0"/>
              <a:t>tertentu</a:t>
            </a:r>
            <a:r>
              <a:rPr lang="en-US" sz="2900" dirty="0" smtClean="0"/>
              <a:t>. </a:t>
            </a:r>
          </a:p>
          <a:p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arti</a:t>
            </a:r>
            <a:r>
              <a:rPr lang="en-US" b="1" dirty="0" smtClean="0"/>
              <a:t> </a:t>
            </a:r>
            <a:r>
              <a:rPr lang="en-US" b="1" dirty="0" err="1" smtClean="0"/>
              <a:t>sempit</a:t>
            </a:r>
            <a:r>
              <a:rPr lang="en-US" dirty="0" smtClean="0"/>
              <a:t>: </a:t>
            </a:r>
            <a:r>
              <a:rPr lang="en-US" sz="2900" dirty="0" err="1" smtClean="0"/>
              <a:t>dapat</a:t>
            </a:r>
            <a:r>
              <a:rPr lang="en-US" sz="2900" dirty="0" smtClean="0"/>
              <a:t> </a:t>
            </a:r>
            <a:r>
              <a:rPr lang="en-US" sz="2900" dirty="0" err="1" smtClean="0"/>
              <a:t>diartikan</a:t>
            </a:r>
            <a:r>
              <a:rPr lang="en-US" sz="2900" dirty="0" smtClean="0"/>
              <a:t> </a:t>
            </a:r>
            <a:r>
              <a:rPr lang="en-US" sz="2900" dirty="0" err="1" smtClean="0"/>
              <a:t>sebagai</a:t>
            </a:r>
            <a:r>
              <a:rPr lang="en-US" sz="2900" dirty="0" smtClean="0"/>
              <a:t> </a:t>
            </a:r>
            <a:r>
              <a:rPr lang="en-US" sz="2900" dirty="0" err="1" smtClean="0"/>
              <a:t>pengorbanan</a:t>
            </a:r>
            <a:r>
              <a:rPr lang="en-US" sz="2900" dirty="0" smtClean="0"/>
              <a:t> </a:t>
            </a:r>
            <a:r>
              <a:rPr lang="en-US" sz="2900" dirty="0" err="1" smtClean="0"/>
              <a:t>sumber</a:t>
            </a:r>
            <a:r>
              <a:rPr lang="en-US" sz="2900" dirty="0" smtClean="0"/>
              <a:t> </a:t>
            </a:r>
            <a:r>
              <a:rPr lang="en-US" sz="2900" dirty="0" err="1" smtClean="0"/>
              <a:t>ekonomi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memperoleh</a:t>
            </a:r>
            <a:r>
              <a:rPr lang="en-US" sz="2900" dirty="0" smtClean="0"/>
              <a:t> </a:t>
            </a:r>
            <a:r>
              <a:rPr lang="en-US" sz="2900" dirty="0" err="1" smtClean="0"/>
              <a:t>aktiva</a:t>
            </a:r>
            <a:r>
              <a:rPr lang="en-US" sz="2900" dirty="0" smtClean="0"/>
              <a:t>.</a:t>
            </a:r>
            <a:r>
              <a:rPr lang="en-US" dirty="0" smtClean="0"/>
              <a:t> </a:t>
            </a:r>
          </a:p>
          <a:p>
            <a:pPr lvl="0"/>
            <a:r>
              <a:rPr lang="id-ID" b="1" dirty="0" smtClean="0"/>
              <a:t>Dari sudut pandang pelanggan</a:t>
            </a:r>
            <a:r>
              <a:rPr lang="en-US" b="1" dirty="0" smtClean="0"/>
              <a:t>:</a:t>
            </a:r>
            <a:r>
              <a:rPr lang="id-ID" dirty="0" smtClean="0"/>
              <a:t> </a:t>
            </a:r>
            <a:r>
              <a:rPr lang="id-ID" sz="2900" dirty="0" smtClean="0"/>
              <a:t>mutu sering dihubungkan dengan nilai, kegunaan maupun harganya. Suatu produk dikatakan bermutu apabila produk tersebut mempunyai nilai, kegunaan serta harga yang terjangkau</a:t>
            </a:r>
            <a:r>
              <a:rPr lang="id-ID" dirty="0" smtClean="0"/>
              <a:t>. </a:t>
            </a:r>
            <a:endParaRPr lang="en-US" dirty="0" smtClean="0"/>
          </a:p>
          <a:p>
            <a:r>
              <a:rPr lang="en-US" b="1" dirty="0" smtClean="0"/>
              <a:t>D</a:t>
            </a:r>
            <a:r>
              <a:rPr lang="id-ID" b="1" dirty="0" smtClean="0"/>
              <a:t>ari sudut pandang produsen</a:t>
            </a:r>
            <a:r>
              <a:rPr lang="en-US" b="1" dirty="0" smtClean="0"/>
              <a:t>:</a:t>
            </a:r>
            <a:r>
              <a:rPr lang="id-ID" dirty="0" smtClean="0"/>
              <a:t> </a:t>
            </a:r>
            <a:r>
              <a:rPr lang="id-ID" sz="2900" dirty="0" smtClean="0"/>
              <a:t>mutu dihubungkan dengan rancangan dan pembuatan suatu produk untuk memenuhi kebutuhan pelanggan.</a:t>
            </a:r>
            <a:endParaRPr lang="en-US" sz="2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Biaya Mutu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sz="2400" b="1" dirty="0" smtClean="0"/>
              <a:t>Pengertian </a:t>
            </a:r>
            <a:r>
              <a:rPr lang="en-US" sz="2400" b="1" dirty="0" err="1" smtClean="0"/>
              <a:t>Biaya</a:t>
            </a:r>
            <a:r>
              <a:rPr lang="en-US" sz="2400" b="1" dirty="0" smtClean="0"/>
              <a:t> </a:t>
            </a:r>
            <a:r>
              <a:rPr lang="id-ID" sz="2400" b="1" dirty="0" smtClean="0"/>
              <a:t>Mutu</a:t>
            </a:r>
            <a:endParaRPr lang="en-US" sz="2400" b="1" dirty="0" smtClean="0"/>
          </a:p>
          <a:p>
            <a:r>
              <a:rPr lang="id-ID" sz="2400" b="1" dirty="0" smtClean="0"/>
              <a:t>(Hansen, 1997:7)</a:t>
            </a:r>
            <a:r>
              <a:rPr lang="en-US" sz="2400" b="1" dirty="0" smtClean="0"/>
              <a:t>:</a:t>
            </a:r>
            <a:r>
              <a:rPr lang="id-ID" sz="2400" dirty="0" smtClean="0"/>
              <a:t> Biaya mutu (Cost of quality) adalah biaya yang ditimbulkan karena mungkin atau telah dihasilkan produk yang jelek mutunya. </a:t>
            </a:r>
            <a:endParaRPr lang="en-US" sz="2400" dirty="0" smtClean="0"/>
          </a:p>
          <a:p>
            <a:r>
              <a:rPr lang="en-US" sz="2400" b="1" dirty="0" err="1" smtClean="0"/>
              <a:t>Biaya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Mutu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/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mutu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buruk</a:t>
            </a:r>
            <a:r>
              <a:rPr lang="en-US" sz="2400" dirty="0" smtClean="0"/>
              <a:t> (</a:t>
            </a:r>
            <a:r>
              <a:rPr lang="en-US" sz="2400" dirty="0" err="1" smtClean="0"/>
              <a:t>biaya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penciptaan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pengidentifikasian</a:t>
            </a:r>
            <a:r>
              <a:rPr lang="en-US" sz="2400" dirty="0" smtClean="0"/>
              <a:t>, </a:t>
            </a:r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pencegahan</a:t>
            </a:r>
            <a:r>
              <a:rPr lang="en-US" sz="2400" dirty="0" smtClean="0"/>
              <a:t> </a:t>
            </a:r>
            <a:r>
              <a:rPr lang="en-US" sz="2400" dirty="0" err="1" smtClean="0"/>
              <a:t>kerusakan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id-ID" b="1" dirty="0" smtClean="0"/>
              <a:t>Pengertian Mutu</a:t>
            </a:r>
            <a:endParaRPr lang="en-US" dirty="0" smtClean="0"/>
          </a:p>
          <a:p>
            <a:r>
              <a:rPr lang="id-ID" b="1" dirty="0" smtClean="0"/>
              <a:t>(Heizer 1996:78)</a:t>
            </a:r>
            <a:r>
              <a:rPr lang="en-US" dirty="0" smtClean="0"/>
              <a:t>:</a:t>
            </a:r>
            <a:r>
              <a:rPr lang="id-ID" dirty="0" smtClean="0"/>
              <a:t> adalah gabungan dari karakteristik atau ciri-ciri tambahan lainnya dari suatu produk atau jasa yang membuat produk atau jasa yang membuat produk dan jasa tersebut manipu memenuhi dan memuaskan kebutuhan.</a:t>
            </a:r>
            <a:endParaRPr lang="en-US" dirty="0" smtClean="0"/>
          </a:p>
          <a:p>
            <a:r>
              <a:rPr lang="id-ID" b="1" dirty="0" smtClean="0"/>
              <a:t>(Supriyono, 1997:337)</a:t>
            </a:r>
            <a:r>
              <a:rPr lang="en-US" dirty="0" smtClean="0"/>
              <a:t>: </a:t>
            </a:r>
            <a:r>
              <a:rPr lang="id-ID" dirty="0" smtClean="0"/>
              <a:t>adalah tingkat baik buruknya sesuatu. Mutu dapat pula didefinisikan sebagai tingkat keunggulan. Jadi mutu adalah ukuran relatif kebaikan. </a:t>
            </a:r>
            <a:endParaRPr lang="en-US" dirty="0" smtClean="0"/>
          </a:p>
          <a:p>
            <a:r>
              <a:rPr lang="id-ID" b="1" dirty="0" smtClean="0"/>
              <a:t>Sofjan Assauri (Assauri, 1998 : 205)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id-ID" dirty="0" smtClean="0"/>
              <a:t>faktor-faktor yang terdapat dalam suatu barang atau hasil yang menyebabkan barang atau hasil tersebut sesuai dengan tujuan untuk apa barang atau hasil itu dimaksudkan atau dibutuhkan.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b="1" dirty="0" smtClean="0"/>
              <a:t>DEFINISI MUTU</a:t>
            </a:r>
            <a:endParaRPr lang="en-US" dirty="0" smtClean="0"/>
          </a:p>
          <a:p>
            <a:r>
              <a:rPr lang="id-ID" dirty="0" smtClean="0"/>
              <a:t>Mutu </a:t>
            </a:r>
            <a:r>
              <a:rPr lang="id-ID" dirty="0" smtClean="0">
                <a:sym typeface="Wingdings"/>
              </a:rPr>
              <a:t></a:t>
            </a:r>
            <a:r>
              <a:rPr lang="id-ID" dirty="0" smtClean="0"/>
              <a:t> tingkat baik/buruknya sesuatu</a:t>
            </a:r>
            <a:endParaRPr lang="en-US" dirty="0" smtClean="0"/>
          </a:p>
          <a:p>
            <a:r>
              <a:rPr lang="id-ID" dirty="0" smtClean="0"/>
              <a:t>Produk bermutu </a:t>
            </a:r>
            <a:r>
              <a:rPr lang="id-ID" dirty="0" smtClean="0">
                <a:sym typeface="Wingdings"/>
              </a:rPr>
              <a:t></a:t>
            </a:r>
            <a:r>
              <a:rPr lang="id-ID" dirty="0" smtClean="0"/>
              <a:t> produk yang memenuhi berbagai harapan pelanggan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Hansen (1997:6-7)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id-ID" dirty="0" smtClean="0"/>
              <a:t>dentifikasikan mutu produk atau jasa: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Kinerja (Performance)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Estetika (Aesthetics)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Kemudahan perawatan dan perbaikan (Serviceability)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Keunikan (Features)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Reliabilitas (Reliability)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Durabilitas (Durability)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Tingkat kesesuaian (Quality of conformance)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Pemanfaatan (Fitness for use)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Biaya Mutu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J</a:t>
            </a:r>
            <a:r>
              <a:rPr lang="id-ID" b="1" dirty="0" smtClean="0"/>
              <a:t>enis mutu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Mutu Rancangan (</a:t>
            </a:r>
            <a:r>
              <a:rPr lang="id-ID" i="1" dirty="0" smtClean="0"/>
              <a:t>Quality of Design</a:t>
            </a:r>
            <a:r>
              <a:rPr lang="id-ID" dirty="0" smtClean="0"/>
              <a:t>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Mutu Kesesuaian (</a:t>
            </a:r>
            <a:r>
              <a:rPr lang="id-ID" i="1" dirty="0" smtClean="0"/>
              <a:t>Quality of Conformance</a:t>
            </a:r>
            <a:r>
              <a:rPr lang="id-ID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Kategori Biaya Mutu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id-ID" dirty="0" smtClean="0"/>
              <a:t>Menurut Vincent (2002:169-171) biaya mutu dapat dikategorikan ke dalam empat jenis, yaitu</a:t>
            </a:r>
            <a:r>
              <a:rPr lang="en-US" dirty="0" smtClean="0"/>
              <a:t>:</a:t>
            </a:r>
          </a:p>
          <a:p>
            <a:pPr marL="514350" lvl="0" indent="-514350">
              <a:buAutoNum type="arabicPeriod"/>
            </a:pPr>
            <a:r>
              <a:rPr lang="id-ID" b="1" dirty="0" smtClean="0"/>
              <a:t>Biaya Kegagalan Internal</a:t>
            </a:r>
            <a:r>
              <a:rPr lang="id-ID" dirty="0" smtClean="0"/>
              <a:t> </a:t>
            </a:r>
            <a:r>
              <a:rPr lang="id-ID" i="1" dirty="0" smtClean="0"/>
              <a:t>(Internal Failure Costs)</a:t>
            </a:r>
            <a:r>
              <a:rPr lang="en-US" dirty="0" smtClean="0"/>
              <a:t>; </a:t>
            </a:r>
            <a:r>
              <a:rPr lang="en-US" b="1" dirty="0" err="1" smtClean="0"/>
              <a:t>Contoh</a:t>
            </a:r>
            <a:r>
              <a:rPr lang="en-US" b="1" dirty="0" smtClean="0"/>
              <a:t>: </a:t>
            </a:r>
            <a:r>
              <a:rPr lang="id-ID" dirty="0" smtClean="0"/>
              <a:t>Scrap</a:t>
            </a:r>
            <a:r>
              <a:rPr lang="en-US" dirty="0" smtClean="0"/>
              <a:t>, </a:t>
            </a:r>
            <a:r>
              <a:rPr lang="id-ID" dirty="0" smtClean="0"/>
              <a:t>Pekerjaan ulang (Rework)</a:t>
            </a:r>
            <a:r>
              <a:rPr lang="en-US" dirty="0" smtClean="0"/>
              <a:t>, </a:t>
            </a:r>
            <a:r>
              <a:rPr lang="id-ID" dirty="0" smtClean="0"/>
              <a:t>Analisis Kegagalan (Failure Analysis)</a:t>
            </a:r>
            <a:r>
              <a:rPr lang="en-US" dirty="0" smtClean="0"/>
              <a:t>, </a:t>
            </a:r>
            <a:r>
              <a:rPr lang="id-ID" dirty="0" smtClean="0"/>
              <a:t>Inspeksi Ulang dan Pengujian Ulang</a:t>
            </a:r>
            <a:r>
              <a:rPr lang="en-US" dirty="0" smtClean="0"/>
              <a:t>/</a:t>
            </a:r>
            <a:r>
              <a:rPr lang="id-ID" dirty="0" smtClean="0"/>
              <a:t>Reinspection and Retesting</a:t>
            </a:r>
            <a:r>
              <a:rPr lang="en-US" dirty="0" smtClean="0"/>
              <a:t>, </a:t>
            </a:r>
            <a:r>
              <a:rPr lang="id-ID" dirty="0" smtClean="0"/>
              <a:t>Downgrading</a:t>
            </a:r>
            <a:r>
              <a:rPr lang="en-US" dirty="0" smtClean="0"/>
              <a:t>, </a:t>
            </a:r>
            <a:r>
              <a:rPr lang="id-ID" dirty="0" smtClean="0"/>
              <a:t>Avoidable Process Losses</a:t>
            </a:r>
            <a:r>
              <a:rPr lang="en-US" dirty="0" smtClean="0"/>
              <a:t>, </a:t>
            </a:r>
          </a:p>
          <a:p>
            <a:pPr marL="514350" indent="-514350">
              <a:buFont typeface="Wingdings 2"/>
              <a:buAutoNum type="arabicPeriod"/>
            </a:pPr>
            <a:r>
              <a:rPr lang="id-ID" b="1" dirty="0" smtClean="0"/>
              <a:t>Biaya kegagalan Eksternal </a:t>
            </a:r>
            <a:r>
              <a:rPr lang="id-ID" i="1" dirty="0" smtClean="0"/>
              <a:t>(External Failure Costs)</a:t>
            </a:r>
            <a:r>
              <a:rPr lang="en-US" i="1" dirty="0" smtClean="0"/>
              <a:t>; </a:t>
            </a:r>
            <a:r>
              <a:rPr lang="en-US" b="1" dirty="0" err="1" smtClean="0"/>
              <a:t>Contoh</a:t>
            </a:r>
            <a:r>
              <a:rPr lang="en-US" b="1" dirty="0" smtClean="0"/>
              <a:t>:  </a:t>
            </a:r>
            <a:r>
              <a:rPr lang="id-ID" dirty="0" smtClean="0"/>
              <a:t>Jaminan (Warranty)</a:t>
            </a:r>
            <a:r>
              <a:rPr lang="en-US" dirty="0" smtClean="0"/>
              <a:t>, </a:t>
            </a:r>
            <a:r>
              <a:rPr lang="id-ID" dirty="0" smtClean="0"/>
              <a:t>Penyelesaian Keluhan (Complaint Adjustment)</a:t>
            </a:r>
            <a:r>
              <a:rPr lang="en-US" dirty="0" smtClean="0"/>
              <a:t>, </a:t>
            </a:r>
            <a:r>
              <a:rPr lang="id-ID" dirty="0" smtClean="0"/>
              <a:t>Produk Dikembalikan (Returned Product)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Allowances</a:t>
            </a:r>
            <a:endParaRPr lang="en-US" i="1" dirty="0" smtClean="0"/>
          </a:p>
          <a:p>
            <a:pPr marL="514350" lvl="0" indent="-514350">
              <a:buAutoNum type="arabicPeriod"/>
            </a:pPr>
            <a:r>
              <a:rPr lang="id-ID" b="1" dirty="0" smtClean="0"/>
              <a:t>Biaya Penilaian </a:t>
            </a:r>
            <a:r>
              <a:rPr lang="id-ID" i="1" dirty="0" smtClean="0"/>
              <a:t>(Appraisal Costs)</a:t>
            </a:r>
            <a:r>
              <a:rPr lang="en-US" i="1" dirty="0" smtClean="0"/>
              <a:t>; </a:t>
            </a:r>
            <a:r>
              <a:rPr lang="en-US" b="1" dirty="0" err="1" smtClean="0"/>
              <a:t>Contoh</a:t>
            </a:r>
            <a:r>
              <a:rPr lang="en-US" b="1" dirty="0" smtClean="0"/>
              <a:t>: </a:t>
            </a:r>
            <a:r>
              <a:rPr lang="id-ID" dirty="0" smtClean="0"/>
              <a:t>Inspeksi dan Pengujian Kedatangan Material</a:t>
            </a:r>
            <a:r>
              <a:rPr lang="en-US" dirty="0" smtClean="0"/>
              <a:t>, </a:t>
            </a:r>
            <a:r>
              <a:rPr lang="id-ID" dirty="0" smtClean="0"/>
              <a:t>Inspeksi dan Pengujian Produk</a:t>
            </a:r>
            <a:r>
              <a:rPr lang="en-US" dirty="0" smtClean="0"/>
              <a:t>, </a:t>
            </a:r>
            <a:r>
              <a:rPr lang="id-ID" dirty="0" smtClean="0"/>
              <a:t>Inspeksi dan Pengujian Produk Akhir</a:t>
            </a:r>
            <a:r>
              <a:rPr lang="en-US" dirty="0" smtClean="0"/>
              <a:t>, </a:t>
            </a:r>
            <a:r>
              <a:rPr lang="id-ID" dirty="0" smtClean="0"/>
              <a:t>Audit Kualitas Produk</a:t>
            </a:r>
            <a:r>
              <a:rPr lang="en-US" dirty="0" smtClean="0"/>
              <a:t>, </a:t>
            </a:r>
            <a:r>
              <a:rPr lang="id-ID" dirty="0" smtClean="0"/>
              <a:t>Pemeliharaan Akurasi Peralatan Pengujian</a:t>
            </a:r>
            <a:r>
              <a:rPr lang="en-US" dirty="0" smtClean="0"/>
              <a:t>, </a:t>
            </a:r>
          </a:p>
          <a:p>
            <a:pPr marL="514350" lvl="0" indent="-514350">
              <a:buAutoNum type="arabicPeriod"/>
            </a:pPr>
            <a:r>
              <a:rPr lang="id-ID" b="1" dirty="0" smtClean="0"/>
              <a:t>Biaya Pencegahan </a:t>
            </a:r>
            <a:r>
              <a:rPr lang="id-ID" i="1" dirty="0" smtClean="0"/>
              <a:t>(Prevention Costs)</a:t>
            </a:r>
            <a:r>
              <a:rPr lang="en-US" i="1" dirty="0" smtClean="0"/>
              <a:t>; </a:t>
            </a:r>
            <a:r>
              <a:rPr lang="en-US" b="1" dirty="0" err="1" smtClean="0"/>
              <a:t>Contoh</a:t>
            </a:r>
            <a:r>
              <a:rPr lang="en-US" b="1" dirty="0" smtClean="0"/>
              <a:t>: </a:t>
            </a:r>
            <a:r>
              <a:rPr lang="id-ID" dirty="0" smtClean="0"/>
              <a:t>Perencanaan Kualitas</a:t>
            </a:r>
            <a:r>
              <a:rPr lang="en-US" dirty="0" smtClean="0"/>
              <a:t>, </a:t>
            </a:r>
            <a:r>
              <a:rPr lang="id-ID" dirty="0" smtClean="0"/>
              <a:t>Tinjauan-Ulang Produk Baru (New-Product Review)</a:t>
            </a:r>
            <a:r>
              <a:rPr lang="en-US" dirty="0" smtClean="0"/>
              <a:t>, </a:t>
            </a:r>
            <a:r>
              <a:rPr lang="id-ID" dirty="0" smtClean="0"/>
              <a:t>Pengendalian Proses</a:t>
            </a:r>
            <a:r>
              <a:rPr lang="en-US" dirty="0" smtClean="0"/>
              <a:t>, </a:t>
            </a:r>
            <a:r>
              <a:rPr lang="id-ID" dirty="0" smtClean="0"/>
              <a:t>Audit Kualitas</a:t>
            </a:r>
            <a:r>
              <a:rPr lang="en-US" dirty="0" smtClean="0"/>
              <a:t>, </a:t>
            </a:r>
            <a:r>
              <a:rPr lang="id-ID" dirty="0" smtClean="0"/>
              <a:t>Evaluasi Kualitas Pemasok</a:t>
            </a:r>
            <a:r>
              <a:rPr lang="en-US" dirty="0" smtClean="0"/>
              <a:t>, </a:t>
            </a:r>
            <a:r>
              <a:rPr lang="id-ID" dirty="0" smtClean="0"/>
              <a:t>Pelatihan</a:t>
            </a:r>
            <a:r>
              <a:rPr lang="en-US" dirty="0" smtClean="0"/>
              <a:t>, </a:t>
            </a:r>
            <a:r>
              <a:rPr lang="id-ID" dirty="0" smtClean="0"/>
              <a:t/>
            </a:r>
            <a:br>
              <a:rPr lang="id-ID" dirty="0" smtClean="0"/>
            </a:br>
            <a:endParaRPr lang="en-US" dirty="0" smtClean="0"/>
          </a:p>
          <a:p>
            <a:pPr marL="514350" lvl="0" indent="-514350"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Biaya Mutu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d-ID" b="1" dirty="0" smtClean="0"/>
              <a:t>Mengukur Biaya Mutu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id-ID" dirty="0" smtClean="0"/>
              <a:t>Hansen (1997; 9-11) biaya mutu diklasifikasikan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id-ID" dirty="0" smtClean="0"/>
              <a:t>Biaya mutu yang terlihat (observasi quality cost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id-ID" dirty="0" smtClean="0"/>
              <a:t>Biaya mutu tersembunyi (hidden cost)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M</a:t>
            </a:r>
            <a:r>
              <a:rPr lang="id-ID" b="1" dirty="0" smtClean="0"/>
              <a:t>etode mengukur biaya mutu yang tersembunyi: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id-ID" dirty="0" smtClean="0"/>
              <a:t>Metode Pengganda</a:t>
            </a:r>
            <a:endParaRPr lang="en-US" dirty="0" smtClean="0"/>
          </a:p>
          <a:p>
            <a:pPr marL="514350" lvl="0" indent="-514350">
              <a:buFont typeface="Wingdings 2"/>
              <a:buAutoNum type="arabicPeriod"/>
            </a:pPr>
            <a:r>
              <a:rPr lang="id-ID" dirty="0" smtClean="0"/>
              <a:t>Metode Penelitian Pasar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Fungsi Rugi Mutu Taguchi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Manfaat Biaya Mutu</a:t>
            </a:r>
            <a:endParaRPr lang="en-US" dirty="0" smtClean="0"/>
          </a:p>
          <a:p>
            <a:r>
              <a:rPr lang="id-ID" dirty="0" smtClean="0"/>
              <a:t>Menurut Supriyono {1997:387-388} untuk meningkatkan dan memungkinkan perencanaan, pengendalian, dan pembuatan keputusan manajerial. 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PENGGUNAAN INFORMASI BIAYA MUTU</a:t>
            </a:r>
            <a:endParaRPr lang="en-US" dirty="0" smtClean="0"/>
          </a:p>
          <a:p>
            <a:r>
              <a:rPr lang="id-ID" dirty="0" smtClean="0"/>
              <a:t>Biaya mutu </a:t>
            </a:r>
            <a:r>
              <a:rPr lang="id-ID" dirty="0" smtClean="0">
                <a:sym typeface="Wingdings"/>
              </a:rPr>
              <a:t></a:t>
            </a:r>
            <a:r>
              <a:rPr lang="id-ID" dirty="0" smtClean="0"/>
              <a:t> penggunaan informasi biaya mutu dapat berguna untuk keputusan-keputusan yang berhubungan dengan biaya seperti :</a:t>
            </a:r>
            <a:endParaRPr lang="en-US" dirty="0" smtClean="0"/>
          </a:p>
          <a:p>
            <a:pPr marL="514350" lvl="0" indent="-514350">
              <a:buAutoNum type="arabicPeriod"/>
            </a:pPr>
            <a:r>
              <a:rPr lang="id-ID" dirty="0" smtClean="0"/>
              <a:t>Pembuat keputusan Stratejik (harga jual)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dirty="0" smtClean="0"/>
              <a:t>Perencanan laba</a:t>
            </a:r>
            <a:endParaRPr lang="en-US" dirty="0" smtClean="0"/>
          </a:p>
          <a:p>
            <a:pPr marL="514350" lvl="0" indent="-514350">
              <a:buFont typeface="Wingdings 2"/>
              <a:buAutoNum type="arabicPeriod"/>
            </a:pPr>
            <a:r>
              <a:rPr lang="id-ID" dirty="0" smtClean="0"/>
              <a:t>Pengendalian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Manfaat</a:t>
            </a:r>
            <a:r>
              <a:rPr lang="en-US" b="1" dirty="0" smtClean="0"/>
              <a:t> </a:t>
            </a:r>
            <a:r>
              <a:rPr lang="id-ID" b="1" dirty="0" smtClean="0"/>
              <a:t>Informasi biaya mutu sebagai pengendalian 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1. </a:t>
            </a:r>
            <a:r>
              <a:rPr lang="id-ID" dirty="0" smtClean="0"/>
              <a:t>Mengevaluasi kinerja manajerial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</a:t>
            </a:r>
            <a:r>
              <a:rPr lang="id-ID" dirty="0" smtClean="0"/>
              <a:t>Memberi tanda-tanda tentang masalah-masalah yang bisa timbul di masa yad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Biaya Mutu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b="1" dirty="0" smtClean="0"/>
              <a:t>PEMILIHAN STANDART MUTU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b="1" dirty="0" smtClean="0"/>
              <a:t>Pendekatan Tradisional</a:t>
            </a:r>
            <a:r>
              <a:rPr lang="en-US" b="1" dirty="0" smtClean="0"/>
              <a:t>; </a:t>
            </a:r>
            <a:r>
              <a:rPr lang="id-ID" dirty="0" smtClean="0"/>
              <a:t>Standart mutu yang dianggap tepat adalah Acceptable Quality Level (AQL)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akronim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Tingkat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,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terendah</a:t>
            </a:r>
            <a:r>
              <a:rPr lang="en-US" dirty="0" smtClean="0"/>
              <a:t>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id-ID" dirty="0" smtClean="0"/>
              <a:t>untuk produk yang diproduksi dan dijual.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id-ID" b="1" dirty="0" smtClean="0"/>
              <a:t>Pendekatan Kerusakan Nol</a:t>
            </a:r>
            <a:r>
              <a:rPr lang="en-US" b="1" dirty="0" smtClean="0"/>
              <a:t>; </a:t>
            </a:r>
            <a:r>
              <a:rPr lang="id-ID" dirty="0" smtClean="0"/>
              <a:t>Standart mutu yang mencerminkan Total Quality Control</a:t>
            </a:r>
            <a:r>
              <a:rPr lang="en-US" dirty="0" smtClean="0"/>
              <a:t> (TQL), </a:t>
            </a:r>
            <a:r>
              <a:rPr lang="id-ID" dirty="0" smtClean="0"/>
              <a:t>adalah suatu proses terkendali yang melibatkan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id-ID" dirty="0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sistem serta alat-alat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id-ID" dirty="0" smtClean="0"/>
              <a:t>teknik-teknik pendukung, dengan demikian TQC merupakan suatu agen perubahan yang menyiapkan suatu organisasi untuk berorientasi pada kepentingan pelanggan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Biaya Mutu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pPr algn="ctr"/>
            <a:r>
              <a:rPr lang="id-ID" sz="5400" b="1" dirty="0" smtClean="0"/>
              <a:t>Akuntansi untuk Kehilangan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id-ID" sz="5400" b="1" dirty="0" smtClean="0"/>
              <a:t>dalam Proses 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Akuntansi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Kerugian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Produksi</a:t>
            </a:r>
            <a:r>
              <a:rPr lang="en-US" b="1" dirty="0" smtClean="0"/>
              <a:t> (Production Losses)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Perhitungan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Berdasarkan</a:t>
            </a:r>
            <a:r>
              <a:rPr lang="en-US" b="1" dirty="0" smtClean="0"/>
              <a:t> </a:t>
            </a:r>
            <a:r>
              <a:rPr lang="en-US" b="1" dirty="0" err="1" smtClean="0"/>
              <a:t>Pesanan</a:t>
            </a:r>
            <a:endParaRPr lang="en-US" dirty="0" smtClean="0"/>
          </a:p>
          <a:p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(Production Losses)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cacat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cacat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dihilangkan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/>
              <a:t>Akuntansi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baku</a:t>
            </a:r>
            <a:r>
              <a:rPr lang="en-US" b="1" dirty="0" smtClean="0"/>
              <a:t> </a:t>
            </a:r>
            <a:r>
              <a:rPr lang="en-US" b="1" dirty="0" err="1" smtClean="0"/>
              <a:t>sisa</a:t>
            </a:r>
            <a:r>
              <a:rPr lang="en-US" b="1" dirty="0" smtClean="0"/>
              <a:t>,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baku</a:t>
            </a:r>
            <a:r>
              <a:rPr lang="en-US" b="1" dirty="0" smtClean="0"/>
              <a:t> </a:t>
            </a:r>
            <a:r>
              <a:rPr lang="en-US" b="1" dirty="0" err="1" smtClean="0"/>
              <a:t>sisa</a:t>
            </a:r>
            <a:r>
              <a:rPr lang="en-US" b="1" dirty="0" smtClean="0"/>
              <a:t> </a:t>
            </a:r>
            <a:r>
              <a:rPr lang="en-US" b="1" dirty="0" err="1" smtClean="0"/>
              <a:t>dibagi</a:t>
            </a:r>
            <a:r>
              <a:rPr lang="en-US" b="1" dirty="0" smtClean="0"/>
              <a:t> </a:t>
            </a:r>
            <a:r>
              <a:rPr lang="en-US" b="1" dirty="0" err="1" smtClean="0"/>
              <a:t>menjadi</a:t>
            </a:r>
            <a:r>
              <a:rPr lang="en-US" b="1" dirty="0" smtClean="0"/>
              <a:t> 3 :</a:t>
            </a:r>
            <a:endParaRPr lang="en-US" dirty="0" smtClean="0"/>
          </a:p>
          <a:p>
            <a:pPr marL="514350" lvl="0" indent="-514350">
              <a:buAutoNum type="arabicPeriod"/>
            </a:pPr>
            <a:r>
              <a:rPr lang="en-US" dirty="0" err="1" smtClean="0"/>
              <a:t>serbuk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yang </a:t>
            </a:r>
            <a:r>
              <a:rPr lang="en-US" dirty="0" err="1" smtClean="0"/>
              <a:t>tertinggal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diproses</a:t>
            </a:r>
            <a:endParaRPr lang="en-US" dirty="0" smtClean="0"/>
          </a:p>
          <a:p>
            <a:pPr marL="514350" lvl="0" indent="-514350">
              <a:buAutoNum type="arabicPeriod"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cacat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return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 smtClean="0"/>
              <a:t>bagian-bagian</a:t>
            </a:r>
            <a:r>
              <a:rPr lang="en-US" dirty="0" smtClean="0"/>
              <a:t> yang </a:t>
            </a:r>
            <a:r>
              <a:rPr lang="en-US" dirty="0" err="1" smtClean="0"/>
              <a:t>rusak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kecerobohan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  <a:r>
              <a:rPr lang="en-US" dirty="0" smtClean="0"/>
              <a:t> PT. Furniture Company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serpihan</a:t>
            </a:r>
            <a:r>
              <a:rPr lang="en-US" dirty="0" smtClean="0"/>
              <a:t> </a:t>
            </a:r>
            <a:r>
              <a:rPr lang="en-US" dirty="0" err="1" smtClean="0"/>
              <a:t>kayu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senilai</a:t>
            </a:r>
            <a:r>
              <a:rPr lang="en-US" dirty="0" smtClean="0"/>
              <a:t> $ 500 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jurnalnya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b="1" dirty="0" err="1" smtClean="0"/>
              <a:t>Kas</a:t>
            </a:r>
            <a:r>
              <a:rPr lang="en-US" b="1" dirty="0" smtClean="0"/>
              <a:t> (</a:t>
            </a:r>
            <a:r>
              <a:rPr lang="en-US" b="1" dirty="0" err="1" smtClean="0"/>
              <a:t>piutang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r>
              <a:rPr lang="en-US" b="1" dirty="0" smtClean="0"/>
              <a:t>)                            				500 </a:t>
            </a:r>
          </a:p>
          <a:p>
            <a:pPr>
              <a:buNone/>
            </a:pPr>
            <a:r>
              <a:rPr lang="en-US" b="1" dirty="0" smtClean="0"/>
              <a:t>            </a:t>
            </a:r>
            <a:r>
              <a:rPr lang="en-US" b="1" dirty="0" err="1" smtClean="0"/>
              <a:t>Penjualan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b="1" dirty="0" err="1" smtClean="0"/>
              <a:t>baku</a:t>
            </a:r>
            <a:r>
              <a:rPr lang="en-US" b="1" dirty="0" smtClean="0"/>
              <a:t> </a:t>
            </a:r>
            <a:r>
              <a:rPr lang="en-US" b="1" dirty="0" err="1" smtClean="0"/>
              <a:t>sisa</a:t>
            </a:r>
            <a:r>
              <a:rPr lang="en-US" b="1" dirty="0" smtClean="0"/>
              <a:t> (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pendapatan</a:t>
            </a:r>
            <a:r>
              <a:rPr lang="en-US" b="1" dirty="0" smtClean="0"/>
              <a:t> lain-lain)      		500</a:t>
            </a:r>
          </a:p>
          <a:p>
            <a:pPr lvl="0"/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diakumulasikan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kreditkan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mengurani</a:t>
            </a:r>
            <a:r>
              <a:rPr lang="en-US" dirty="0" smtClean="0"/>
              <a:t> total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Kas</a:t>
            </a:r>
            <a:r>
              <a:rPr lang="en-US" b="1" dirty="0" smtClean="0"/>
              <a:t> (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piutang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r>
              <a:rPr lang="en-US" b="1" dirty="0" smtClean="0"/>
              <a:t>)                     500</a:t>
            </a:r>
          </a:p>
          <a:p>
            <a:pPr>
              <a:buNone/>
            </a:pPr>
            <a:r>
              <a:rPr lang="en-US" b="1" dirty="0" smtClean="0"/>
              <a:t>		HPP                                                     500</a:t>
            </a:r>
          </a:p>
          <a:p>
            <a:pPr lvl="0"/>
            <a:r>
              <a:rPr lang="id-ID" dirty="0" smtClean="0"/>
              <a:t> 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diakumulasikan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kreditkan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pengendali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overhead, </a:t>
            </a:r>
            <a:r>
              <a:rPr lang="en-US" dirty="0" err="1" smtClean="0"/>
              <a:t>ayatnya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b="1" dirty="0" err="1" smtClean="0"/>
              <a:t>Kas</a:t>
            </a:r>
            <a:r>
              <a:rPr lang="en-US" b="1" dirty="0" smtClean="0"/>
              <a:t> (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piutang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r>
              <a:rPr lang="en-US" b="1" dirty="0" smtClean="0"/>
              <a:t>)                      500</a:t>
            </a:r>
          </a:p>
          <a:p>
            <a:pPr>
              <a:buNone/>
            </a:pPr>
            <a:r>
              <a:rPr lang="en-US" b="1" dirty="0" smtClean="0"/>
              <a:t>          </a:t>
            </a:r>
            <a:r>
              <a:rPr lang="en-US" b="1" dirty="0" err="1" smtClean="0"/>
              <a:t>Pengendali</a:t>
            </a:r>
            <a:r>
              <a:rPr lang="en-US" b="1" dirty="0" smtClean="0"/>
              <a:t> overhead </a:t>
            </a:r>
            <a:r>
              <a:rPr lang="en-US" b="1" dirty="0" err="1" smtClean="0"/>
              <a:t>pabrik</a:t>
            </a:r>
            <a:r>
              <a:rPr lang="en-US" b="1" dirty="0" smtClean="0"/>
              <a:t>                     500</a:t>
            </a:r>
          </a:p>
          <a:p>
            <a:pPr lvl="0"/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diperlakukan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pengurang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yang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kepesanan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Ayatnya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err="1" smtClean="0"/>
              <a:t>Kas</a:t>
            </a:r>
            <a:r>
              <a:rPr lang="en-US" b="1" dirty="0" smtClean="0"/>
              <a:t> (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piutang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r>
              <a:rPr lang="en-US" b="1" dirty="0" smtClean="0"/>
              <a:t>)                     500</a:t>
            </a:r>
          </a:p>
          <a:p>
            <a:pPr>
              <a:buNone/>
            </a:pPr>
            <a:r>
              <a:rPr lang="en-US" b="1" dirty="0" smtClean="0"/>
              <a:t>            </a:t>
            </a:r>
            <a:r>
              <a:rPr lang="en-US" b="1" dirty="0" err="1" smtClean="0"/>
              <a:t>Barang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                                 500</a:t>
            </a:r>
          </a:p>
          <a:p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Akuntansi untuk Kehilangan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id-ID" sz="5400" b="1" dirty="0" smtClean="0"/>
              <a:t>dalam Proses Produksi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</TotalTime>
  <Words>920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KULIAH VII: Biaya Mutu  dan Akuntansi untuk Kehilangan  dalam Proses Produksi</vt:lpstr>
      <vt:lpstr>Biaya Mutu</vt:lpstr>
      <vt:lpstr>Biaya Mutu</vt:lpstr>
      <vt:lpstr>Biaya Mutu</vt:lpstr>
      <vt:lpstr>Biaya Mutu</vt:lpstr>
      <vt:lpstr>Biaya Mutu</vt:lpstr>
      <vt:lpstr>Akuntansi untuk Kehilangan  dalam Proses Produksi</vt:lpstr>
      <vt:lpstr>Akuntansi untuk Kehilangan  dalam Proses Produksi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VII: Biaya Mutu  dan Akuntansi untuk Kehilangan  dalam Proses Produksi</dc:title>
  <dc:creator>Toshiba</dc:creator>
  <cp:lastModifiedBy>Toshiba</cp:lastModifiedBy>
  <cp:revision>18</cp:revision>
  <dcterms:created xsi:type="dcterms:W3CDTF">2014-10-19T11:35:35Z</dcterms:created>
  <dcterms:modified xsi:type="dcterms:W3CDTF">2014-10-21T08:32:06Z</dcterms:modified>
</cp:coreProperties>
</file>