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handoutMasterIdLst>
    <p:handoutMasterId r:id="rId1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22725" y="0"/>
            <a:ext cx="3078163" cy="469900"/>
          </a:xfrm>
          <a:prstGeom prst="rect">
            <a:avLst/>
          </a:prstGeom>
        </p:spPr>
        <p:txBody>
          <a:bodyPr vert="horz" lIns="91440" tIns="45720" rIns="91440" bIns="45720" rtlCol="0"/>
          <a:lstStyle>
            <a:lvl1pPr algn="r">
              <a:defRPr sz="1200"/>
            </a:lvl1pPr>
          </a:lstStyle>
          <a:p>
            <a:fld id="{00A4A306-07DC-479B-ABD4-BA72797584FF}" type="datetimeFigureOut">
              <a:rPr lang="en-US" smtClean="0"/>
              <a:t>10/21/2014</a:t>
            </a:fld>
            <a:endParaRPr lang="en-US"/>
          </a:p>
        </p:txBody>
      </p:sp>
      <p:sp>
        <p:nvSpPr>
          <p:cNvPr id="4" name="Footer Placeholder 3"/>
          <p:cNvSpPr>
            <a:spLocks noGrp="1"/>
          </p:cNvSpPr>
          <p:nvPr>
            <p:ph type="ftr" sz="quarter" idx="2"/>
          </p:nvPr>
        </p:nvSpPr>
        <p:spPr>
          <a:xfrm>
            <a:off x="0" y="8916988"/>
            <a:ext cx="3078163"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22725" y="8916988"/>
            <a:ext cx="3078163" cy="469900"/>
          </a:xfrm>
          <a:prstGeom prst="rect">
            <a:avLst/>
          </a:prstGeom>
        </p:spPr>
        <p:txBody>
          <a:bodyPr vert="horz" lIns="91440" tIns="45720" rIns="91440" bIns="45720" rtlCol="0" anchor="b"/>
          <a:lstStyle>
            <a:lvl1pPr algn="r">
              <a:defRPr sz="1200"/>
            </a:lvl1pPr>
          </a:lstStyle>
          <a:p>
            <a:fld id="{CCF579BB-C612-4B63-827C-60087D598417}"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B7A82667-9DB7-4F88-B610-B41EE260CDF5}" type="datetimeFigureOut">
              <a:rPr lang="en-US" smtClean="0"/>
              <a:pPr/>
              <a:t>10/21/2014</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121E95C-DF0B-474A-96EB-6266691AAE8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A82667-9DB7-4F88-B610-B41EE260CDF5}" type="datetimeFigureOut">
              <a:rPr lang="en-US" smtClean="0"/>
              <a:pPr/>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1E95C-DF0B-474A-96EB-6266691AAE8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A82667-9DB7-4F88-B610-B41EE260CDF5}" type="datetimeFigureOut">
              <a:rPr lang="en-US" smtClean="0"/>
              <a:pPr/>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1E95C-DF0B-474A-96EB-6266691AAE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A82667-9DB7-4F88-B610-B41EE260CDF5}" type="datetimeFigureOut">
              <a:rPr lang="en-US" smtClean="0"/>
              <a:pPr/>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1E95C-DF0B-474A-96EB-6266691AAE8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7A82667-9DB7-4F88-B610-B41EE260CDF5}" type="datetimeFigureOut">
              <a:rPr lang="en-US" smtClean="0"/>
              <a:pPr/>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1E95C-DF0B-474A-96EB-6266691AAE8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7A82667-9DB7-4F88-B610-B41EE260CDF5}" type="datetimeFigureOut">
              <a:rPr lang="en-US" smtClean="0"/>
              <a:pPr/>
              <a:t>10/21/2014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1E95C-DF0B-474A-96EB-6266691AAE8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B7A82667-9DB7-4F88-B610-B41EE260CDF5}" type="datetimeFigureOut">
              <a:rPr lang="en-US" smtClean="0"/>
              <a:pPr/>
              <a:t>10/21/2014</a:t>
            </a:fld>
            <a:endParaRPr lang="en-US"/>
          </a:p>
        </p:txBody>
      </p:sp>
      <p:sp>
        <p:nvSpPr>
          <p:cNvPr id="27" name="Slide Number Placeholder 26"/>
          <p:cNvSpPr>
            <a:spLocks noGrp="1"/>
          </p:cNvSpPr>
          <p:nvPr>
            <p:ph type="sldNum" sz="quarter" idx="11"/>
          </p:nvPr>
        </p:nvSpPr>
        <p:spPr/>
        <p:txBody>
          <a:bodyPr rtlCol="0"/>
          <a:lstStyle/>
          <a:p>
            <a:fld id="{A121E95C-DF0B-474A-96EB-6266691AAE8A}"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B7A82667-9DB7-4F88-B610-B41EE260CDF5}" type="datetimeFigureOut">
              <a:rPr lang="en-US" smtClean="0"/>
              <a:pPr/>
              <a:t>10/21/2014</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A121E95C-DF0B-474A-96EB-6266691AAE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A82667-9DB7-4F88-B610-B41EE260CDF5}" type="datetimeFigureOut">
              <a:rPr lang="en-US" smtClean="0"/>
              <a:pPr/>
              <a:t>10/21/2014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21E95C-DF0B-474A-96EB-6266691AAE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7A82667-9DB7-4F88-B610-B41EE260CDF5}" type="datetimeFigureOut">
              <a:rPr lang="en-US" smtClean="0"/>
              <a:pPr/>
              <a:t>10/21/2014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1E95C-DF0B-474A-96EB-6266691AAE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7A82667-9DB7-4F88-B610-B41EE260CDF5}" type="datetimeFigureOut">
              <a:rPr lang="en-US" smtClean="0"/>
              <a:pPr/>
              <a:t>10/21/2014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1E95C-DF0B-474A-96EB-6266691AAE8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B7A82667-9DB7-4F88-B610-B41EE260CDF5}" type="datetimeFigureOut">
              <a:rPr lang="en-US" smtClean="0"/>
              <a:pPr/>
              <a:t>10/21/2014</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121E95C-DF0B-474A-96EB-6266691AAE8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0"/>
            <a:ext cx="8229600" cy="1066800"/>
          </a:xfrm>
        </p:spPr>
        <p:txBody>
          <a:bodyPr>
            <a:normAutofit fontScale="90000"/>
          </a:bodyPr>
          <a:lstStyle/>
          <a:p>
            <a:pPr algn="ctr"/>
            <a:r>
              <a:rPr lang="en-US" b="1" dirty="0" err="1" smtClean="0"/>
              <a:t>Kuliah</a:t>
            </a:r>
            <a:r>
              <a:rPr lang="en-US" b="1" dirty="0" smtClean="0"/>
              <a:t> VII </a:t>
            </a:r>
            <a:br>
              <a:rPr lang="en-US" b="1" dirty="0" smtClean="0"/>
            </a:br>
            <a:r>
              <a:rPr lang="id-ID" sz="3600" b="1" dirty="0" smtClean="0"/>
              <a:t>Perbandingan metode penilaian investasi</a:t>
            </a:r>
            <a:endParaRPr lang="en-US" sz="3600" b="1" dirty="0"/>
          </a:p>
        </p:txBody>
      </p:sp>
      <p:sp>
        <p:nvSpPr>
          <p:cNvPr id="5" name="Content Placeholder 4"/>
          <p:cNvSpPr>
            <a:spLocks noGrp="1"/>
          </p:cNvSpPr>
          <p:nvPr>
            <p:ph idx="1"/>
          </p:nvPr>
        </p:nvSpPr>
        <p:spPr/>
        <p:txBody>
          <a:bodyPr>
            <a:normAutofit lnSpcReduction="10000"/>
          </a:bodyPr>
          <a:lstStyle/>
          <a:p>
            <a:pPr>
              <a:buNone/>
            </a:pPr>
            <a:r>
              <a:rPr lang="id-ID" b="1" dirty="0" smtClean="0"/>
              <a:t>Kriteria Pengambilan Keputusan yang Baik</a:t>
            </a:r>
            <a:endParaRPr lang="en-US" dirty="0" smtClean="0"/>
          </a:p>
          <a:p>
            <a:pPr>
              <a:buNone/>
            </a:pPr>
            <a:r>
              <a:rPr lang="id-ID" dirty="0" smtClean="0"/>
              <a:t>Untuk menentukan metode penilaian investasi (capital budgeting):</a:t>
            </a:r>
            <a:endParaRPr lang="en-US" dirty="0" smtClean="0"/>
          </a:p>
          <a:p>
            <a:pPr>
              <a:buNone/>
            </a:pPr>
            <a:r>
              <a:rPr lang="en-US" dirty="0" smtClean="0"/>
              <a:t>a. </a:t>
            </a:r>
            <a:r>
              <a:rPr lang="id-ID" dirty="0" smtClean="0"/>
              <a:t>Apakah metode tersebut memperhitungkan nilai waktu dari uang (time value of money)?</a:t>
            </a:r>
            <a:endParaRPr lang="en-US" dirty="0" smtClean="0"/>
          </a:p>
          <a:p>
            <a:pPr>
              <a:buNone/>
            </a:pPr>
            <a:r>
              <a:rPr lang="en-US" dirty="0" smtClean="0"/>
              <a:t>b. </a:t>
            </a:r>
            <a:r>
              <a:rPr lang="id-ID" dirty="0" smtClean="0"/>
              <a:t>Apakah metode tersebut memperhitungkan tingkat resiko?</a:t>
            </a:r>
            <a:endParaRPr lang="en-US" dirty="0" smtClean="0"/>
          </a:p>
          <a:p>
            <a:pPr>
              <a:buNone/>
            </a:pPr>
            <a:r>
              <a:rPr lang="en-US" dirty="0" smtClean="0"/>
              <a:t>c. </a:t>
            </a:r>
            <a:r>
              <a:rPr lang="id-ID" dirty="0" smtClean="0"/>
              <a:t>Apakah metode tersebut bisa memberi informasi tentang penambahan nilai perusahaan?</a:t>
            </a:r>
            <a:endParaRPr lang="en-US" dirty="0" smtClean="0"/>
          </a:p>
          <a:p>
            <a:pPr>
              <a:buNone/>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745736"/>
          </a:xfrm>
        </p:spPr>
        <p:txBody>
          <a:bodyPr>
            <a:normAutofit fontScale="70000" lnSpcReduction="20000"/>
          </a:bodyPr>
          <a:lstStyle/>
          <a:p>
            <a:pPr>
              <a:buNone/>
            </a:pPr>
            <a:r>
              <a:rPr lang="id-ID" sz="4000" b="1" dirty="0" smtClean="0"/>
              <a:t>Periode Pengembalian Investasi (PP) – Tes</a:t>
            </a:r>
            <a:endParaRPr lang="en-US" sz="4000" b="1" dirty="0" smtClean="0"/>
          </a:p>
          <a:p>
            <a:pPr>
              <a:buNone/>
            </a:pPr>
            <a:r>
              <a:rPr lang="id-ID" sz="4000" b="1" dirty="0" smtClean="0"/>
              <a:t>Kriteria</a:t>
            </a:r>
            <a:r>
              <a:rPr lang="en-US" sz="4000" b="1" dirty="0" smtClean="0"/>
              <a:t> </a:t>
            </a:r>
            <a:r>
              <a:rPr lang="id-ID" sz="4000" b="1" dirty="0" smtClean="0"/>
              <a:t>Keputusan</a:t>
            </a:r>
            <a:r>
              <a:rPr lang="en-US" sz="4000" b="1" dirty="0" smtClean="0"/>
              <a:t>:</a:t>
            </a:r>
            <a:endParaRPr lang="en-US" sz="4000" dirty="0" smtClean="0"/>
          </a:p>
          <a:p>
            <a:pPr>
              <a:buNone/>
            </a:pPr>
            <a:r>
              <a:rPr lang="id-ID" sz="3100" dirty="0" smtClean="0"/>
              <a:t>1. PP tidak memperhitungkan nilai waktu dari uang (time value of money). Pada metode ini tidak ada perhitungan diskonto dari arus kas yang diperoleh.</a:t>
            </a:r>
            <a:endParaRPr lang="en-US" sz="3100" dirty="0" smtClean="0"/>
          </a:p>
          <a:p>
            <a:pPr>
              <a:buNone/>
            </a:pPr>
            <a:r>
              <a:rPr lang="id-ID" sz="3100" dirty="0" smtClean="0"/>
              <a:t>2. PP tidak memperhitungkan resiko dari proyek. PP tidak mengaitkan antara resiko dan hasil yang diinginkan. PP hanya mementingkan berapa lama uang dikeluarkan dapat kembali.</a:t>
            </a:r>
            <a:endParaRPr lang="en-US" sz="3100" dirty="0" smtClean="0"/>
          </a:p>
          <a:p>
            <a:pPr>
              <a:buNone/>
            </a:pPr>
            <a:r>
              <a:rPr lang="id-ID" sz="3100" dirty="0" smtClean="0"/>
              <a:t>3. PP tidak memberikan informasi tentang pertambahan nilai bagi perusahaan dan pemilknya. Ia tidak memperhitungkan arus kas setelah tercapainya periode pengembalian investasi.</a:t>
            </a:r>
            <a:endParaRPr lang="en-US" sz="3100" dirty="0" smtClean="0"/>
          </a:p>
          <a:p>
            <a:pPr>
              <a:buNone/>
            </a:pPr>
            <a:r>
              <a:rPr lang="id-ID" sz="3400" b="1" dirty="0" smtClean="0"/>
              <a:t>Mengingat PP tidak lulus terhadap ketiga ujian </a:t>
            </a:r>
            <a:endParaRPr lang="en-US" sz="3400" b="1" dirty="0" smtClean="0"/>
          </a:p>
          <a:p>
            <a:pPr>
              <a:buNone/>
            </a:pPr>
            <a:r>
              <a:rPr lang="id-ID" sz="3400" b="1" dirty="0" smtClean="0"/>
              <a:t>(pertanyaan)tersebut, maka PP tidak bisa </a:t>
            </a:r>
            <a:endParaRPr lang="en-US" sz="3400" b="1" dirty="0" smtClean="0"/>
          </a:p>
          <a:p>
            <a:pPr>
              <a:buNone/>
            </a:pPr>
            <a:r>
              <a:rPr lang="id-ID" sz="3400" b="1" dirty="0" smtClean="0"/>
              <a:t>dijadikan sebagai metode yangutama.</a:t>
            </a:r>
            <a:endParaRPr lang="en-US" sz="3400" b="1" dirty="0" smtClean="0"/>
          </a:p>
          <a:p>
            <a:endParaRPr lang="en-US" dirty="0"/>
          </a:p>
        </p:txBody>
      </p:sp>
      <p:sp>
        <p:nvSpPr>
          <p:cNvPr id="4" name="Title 1"/>
          <p:cNvSpPr>
            <a:spLocks noGrp="1"/>
          </p:cNvSpPr>
          <p:nvPr>
            <p:ph type="title"/>
          </p:nvPr>
        </p:nvSpPr>
        <p:spPr>
          <a:xfrm>
            <a:off x="533400" y="685800"/>
            <a:ext cx="8229600" cy="1066800"/>
          </a:xfrm>
        </p:spPr>
        <p:txBody>
          <a:bodyPr>
            <a:normAutofit fontScale="90000"/>
          </a:bodyPr>
          <a:lstStyle/>
          <a:p>
            <a:pPr algn="ctr"/>
            <a:r>
              <a:rPr lang="id-ID" b="1" dirty="0" smtClean="0"/>
              <a:t>Periode Pengembalian Investasi (Payback Period = PP)</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buNone/>
            </a:pPr>
            <a:r>
              <a:rPr lang="id-ID" b="1" dirty="0" smtClean="0"/>
              <a:t>Kelebihan dan kekurangan dari Metode PP</a:t>
            </a:r>
            <a:endParaRPr lang="en-US" dirty="0" smtClean="0"/>
          </a:p>
          <a:p>
            <a:r>
              <a:rPr lang="id-ID" b="1" u="sng" dirty="0" smtClean="0"/>
              <a:t>Kelebihan:</a:t>
            </a:r>
            <a:r>
              <a:rPr lang="id-ID" dirty="0" smtClean="0"/>
              <a:t> mudah dipahami (metode yang paling sederhana), selaras dengan ketidakpastian arus kas di masa mendatang (makin kecil arus kas yang diperoleh maka semakin lama kembali modalnya), menggunakan arus kas (bukan laba pembukuan).</a:t>
            </a:r>
            <a:endParaRPr lang="en-US" dirty="0" smtClean="0"/>
          </a:p>
          <a:p>
            <a:r>
              <a:rPr lang="id-ID" b="1" u="sng" dirty="0" smtClean="0"/>
              <a:t>Kelemahan:</a:t>
            </a:r>
            <a:r>
              <a:rPr lang="id-ID" dirty="0" smtClean="0"/>
              <a:t> mengabaikan nilai waktu dari uang, membutuhkan lamanya waktu balik modal pembanding (periode waktu yang dijadikan patokan untuk pengembalian investasi), mengabaikan arus kas setelah tercapainya periode pengembalian investasi, bias untuk proyek jangka panjang seperti riset dan pengembangan dll.</a:t>
            </a:r>
            <a:endParaRPr lang="en-US" dirty="0" smtClean="0"/>
          </a:p>
          <a:p>
            <a:endParaRPr lang="en-US" dirty="0"/>
          </a:p>
        </p:txBody>
      </p:sp>
      <p:sp>
        <p:nvSpPr>
          <p:cNvPr id="4" name="Title 1"/>
          <p:cNvSpPr>
            <a:spLocks noGrp="1"/>
          </p:cNvSpPr>
          <p:nvPr>
            <p:ph type="title"/>
          </p:nvPr>
        </p:nvSpPr>
        <p:spPr>
          <a:xfrm>
            <a:off x="457200" y="762000"/>
            <a:ext cx="8229600" cy="1066800"/>
          </a:xfrm>
        </p:spPr>
        <p:txBody>
          <a:bodyPr>
            <a:normAutofit fontScale="90000"/>
          </a:bodyPr>
          <a:lstStyle/>
          <a:p>
            <a:pPr algn="ctr"/>
            <a:r>
              <a:rPr lang="id-ID" b="1" dirty="0" smtClean="0"/>
              <a:t>Periode Pengembalian Investasi (Payback Period = PP)</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828800"/>
          </a:xfrm>
        </p:spPr>
        <p:txBody>
          <a:bodyPr>
            <a:normAutofit fontScale="90000"/>
          </a:bodyPr>
          <a:lstStyle/>
          <a:p>
            <a:pPr algn="ctr"/>
            <a:r>
              <a:rPr lang="en-US" dirty="0" err="1" smtClean="0"/>
              <a:t>Metode</a:t>
            </a:r>
            <a:r>
              <a:rPr lang="en-US" dirty="0" smtClean="0"/>
              <a:t> </a:t>
            </a:r>
            <a:r>
              <a:rPr lang="id-ID" dirty="0" smtClean="0"/>
              <a:t>Periode Pengembalian Investasi Terdiskonto</a:t>
            </a:r>
            <a:r>
              <a:rPr lang="en-US" b="1" dirty="0" smtClean="0"/>
              <a:t> </a:t>
            </a:r>
            <a:r>
              <a:rPr lang="id-ID" b="1" dirty="0" smtClean="0"/>
              <a:t>(Discounted Payback Period = DPP)</a:t>
            </a:r>
            <a:endParaRPr lang="en-US" dirty="0"/>
          </a:p>
        </p:txBody>
      </p:sp>
      <p:sp>
        <p:nvSpPr>
          <p:cNvPr id="3" name="Content Placeholder 2"/>
          <p:cNvSpPr>
            <a:spLocks noGrp="1"/>
          </p:cNvSpPr>
          <p:nvPr>
            <p:ph idx="1"/>
          </p:nvPr>
        </p:nvSpPr>
        <p:spPr>
          <a:xfrm>
            <a:off x="457200" y="2590800"/>
            <a:ext cx="8229600" cy="4553712"/>
          </a:xfrm>
        </p:spPr>
        <p:txBody>
          <a:bodyPr>
            <a:normAutofit fontScale="92500" lnSpcReduction="20000"/>
          </a:bodyPr>
          <a:lstStyle/>
          <a:p>
            <a:pPr>
              <a:buNone/>
            </a:pPr>
            <a:r>
              <a:rPr lang="en-US" sz="2600" b="1" dirty="0" err="1" smtClean="0"/>
              <a:t>Metode</a:t>
            </a:r>
            <a:r>
              <a:rPr lang="en-US" sz="2600" b="1" dirty="0" smtClean="0"/>
              <a:t> </a:t>
            </a:r>
            <a:r>
              <a:rPr lang="id-ID" sz="2600" b="1" dirty="0" smtClean="0"/>
              <a:t>Periode Pengembalian Investasi Terdiskonto</a:t>
            </a:r>
            <a:r>
              <a:rPr lang="id-ID" b="1" dirty="0" smtClean="0"/>
              <a:t>  </a:t>
            </a:r>
            <a:endParaRPr lang="en-US" b="1" dirty="0" smtClean="0"/>
          </a:p>
          <a:p>
            <a:pPr>
              <a:buNone/>
            </a:pPr>
            <a:r>
              <a:rPr lang="id-ID" b="1" dirty="0" smtClean="0"/>
              <a:t>(Discounted Payback Period = DPP)</a:t>
            </a:r>
            <a:endParaRPr lang="en-US" dirty="0" smtClean="0"/>
          </a:p>
          <a:p>
            <a:r>
              <a:rPr lang="en-US" dirty="0" err="1" smtClean="0"/>
              <a:t>Adalah</a:t>
            </a:r>
            <a:r>
              <a:rPr lang="en-US" dirty="0" smtClean="0"/>
              <a:t> </a:t>
            </a:r>
            <a:r>
              <a:rPr lang="id-ID" dirty="0" smtClean="0"/>
              <a:t>metode </a:t>
            </a:r>
            <a:r>
              <a:rPr lang="en-US" dirty="0" smtClean="0"/>
              <a:t>yang</a:t>
            </a:r>
            <a:r>
              <a:rPr lang="id-ID" dirty="0" smtClean="0"/>
              <a:t> seluruh arus kas masuk (cash inflow / proceeds) dihitung nilai sekarangnya (didiskontokan), baru dihitung berapa lama waktu yang diperlukan untuk mengembalikan nilai investasi.</a:t>
            </a:r>
            <a:r>
              <a:rPr lang="en-US" dirty="0" smtClean="0"/>
              <a:t> </a:t>
            </a:r>
            <a:r>
              <a:rPr lang="id-ID" dirty="0" smtClean="0"/>
              <a:t>Lalu bandingkan dengan lamanya waktu yang diinginkan.</a:t>
            </a:r>
            <a:endParaRPr lang="en-US" dirty="0" smtClean="0"/>
          </a:p>
          <a:p>
            <a:r>
              <a:rPr lang="id-ID" dirty="0" smtClean="0"/>
              <a:t>Dengan metode ini, proyek akan diterima bila lamanya proyek ini bisa mengembalikan dana investasi selambat-lambatnya dalam waktu yang ditentukan tersebut.</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buNone/>
            </a:pPr>
            <a:r>
              <a:rPr lang="id-ID" b="1" dirty="0" smtClean="0"/>
              <a:t>Contoh :</a:t>
            </a:r>
            <a:endParaRPr lang="en-US" b="1" dirty="0" smtClean="0"/>
          </a:p>
          <a:p>
            <a:pPr>
              <a:buNone/>
            </a:pPr>
            <a:r>
              <a:rPr lang="en-US" dirty="0" smtClean="0"/>
              <a:t>    </a:t>
            </a:r>
            <a:r>
              <a:rPr lang="id-ID" dirty="0" smtClean="0"/>
              <a:t>Sebuah proyek diperkirakan memiliki arus kas  (cash flow = CF) sebagai berikut (yang bertanda negative berarti arus kas keluar / pengeluaran kas sedangkan yang bertanda positif berarti arus kas masuk / penerimaan kas) :</a:t>
            </a:r>
            <a:endParaRPr lang="en-US" dirty="0" smtClean="0"/>
          </a:p>
          <a:p>
            <a:r>
              <a:rPr lang="id-ID" dirty="0" smtClean="0"/>
              <a:t>Tahun 0 : CF = -Rp 165 miliar</a:t>
            </a:r>
            <a:endParaRPr lang="en-US" dirty="0" smtClean="0"/>
          </a:p>
          <a:p>
            <a:r>
              <a:rPr lang="id-ID" dirty="0" smtClean="0"/>
              <a:t>Tahun 1 : CF = </a:t>
            </a:r>
            <a:r>
              <a:rPr lang="en-US" dirty="0" smtClean="0"/>
              <a:t>  </a:t>
            </a:r>
            <a:r>
              <a:rPr lang="id-ID" dirty="0" smtClean="0"/>
              <a:t>Rp  63,12 miliar ; NI = Rp 13,62 miliar</a:t>
            </a:r>
            <a:endParaRPr lang="en-US" dirty="0" smtClean="0"/>
          </a:p>
          <a:p>
            <a:r>
              <a:rPr lang="id-ID" dirty="0" smtClean="0"/>
              <a:t>Tahun 2 : CF = </a:t>
            </a:r>
            <a:r>
              <a:rPr lang="en-US" dirty="0" smtClean="0"/>
              <a:t>  </a:t>
            </a:r>
            <a:r>
              <a:rPr lang="id-ID" dirty="0" smtClean="0"/>
              <a:t>Rp  70,80 miliar ; NI = Rp   3,30 miliar</a:t>
            </a:r>
            <a:endParaRPr lang="en-US" dirty="0" smtClean="0"/>
          </a:p>
          <a:p>
            <a:r>
              <a:rPr lang="id-ID" dirty="0" smtClean="0"/>
              <a:t>Tahun 3 : CF =</a:t>
            </a:r>
            <a:r>
              <a:rPr lang="en-US" dirty="0" smtClean="0"/>
              <a:t>  </a:t>
            </a:r>
            <a:r>
              <a:rPr lang="id-ID" dirty="0" smtClean="0"/>
              <a:t> Rp  91,08 miliar ; NI = Rp 29,10 miliar</a:t>
            </a:r>
            <a:endParaRPr lang="en-US" dirty="0" smtClean="0"/>
          </a:p>
          <a:p>
            <a:r>
              <a:rPr lang="id-ID" dirty="0" smtClean="0"/>
              <a:t>Nilai Buku Rerata (average) = Rp 72 miliar</a:t>
            </a:r>
            <a:endParaRPr lang="en-US" dirty="0" smtClean="0"/>
          </a:p>
          <a:p>
            <a:r>
              <a:rPr lang="id-ID" dirty="0" smtClean="0"/>
              <a:t>Hasil yang diharapkan dari proyek tersebut pada tingkat resiko yang dihadapi sebesar 1</a:t>
            </a:r>
            <a:r>
              <a:rPr lang="en-US" dirty="0" smtClean="0"/>
              <a:t>2</a:t>
            </a:r>
            <a:r>
              <a:rPr lang="id-ID" dirty="0" smtClean="0"/>
              <a:t>%.</a:t>
            </a:r>
            <a:endParaRPr lang="en-US" dirty="0" smtClean="0"/>
          </a:p>
          <a:p>
            <a:r>
              <a:rPr lang="id-ID" dirty="0" smtClean="0"/>
              <a:t>Diharapkan proyek tersebut akan balik modal dalam waktu 2 tahun.</a:t>
            </a:r>
            <a:endParaRPr lang="en-US" dirty="0" smtClean="0"/>
          </a:p>
          <a:p>
            <a:endParaRPr lang="en-US" dirty="0"/>
          </a:p>
        </p:txBody>
      </p:sp>
      <p:sp>
        <p:nvSpPr>
          <p:cNvPr id="4" name="Title 1"/>
          <p:cNvSpPr>
            <a:spLocks noGrp="1"/>
          </p:cNvSpPr>
          <p:nvPr>
            <p:ph type="title"/>
          </p:nvPr>
        </p:nvSpPr>
        <p:spPr>
          <a:xfrm>
            <a:off x="457200" y="685800"/>
            <a:ext cx="8229600" cy="1524000"/>
          </a:xfrm>
        </p:spPr>
        <p:txBody>
          <a:bodyPr>
            <a:normAutofit fontScale="90000"/>
          </a:bodyPr>
          <a:lstStyle/>
          <a:p>
            <a:pPr algn="ctr"/>
            <a:r>
              <a:rPr lang="en-US" dirty="0" err="1" smtClean="0"/>
              <a:t>Metode</a:t>
            </a:r>
            <a:r>
              <a:rPr lang="en-US" dirty="0" smtClean="0"/>
              <a:t> </a:t>
            </a:r>
            <a:r>
              <a:rPr lang="id-ID" dirty="0" smtClean="0"/>
              <a:t>Periode Pengembalian Investasi Terdiskonto</a:t>
            </a:r>
            <a:r>
              <a:rPr lang="en-US" b="1" dirty="0" smtClean="0"/>
              <a:t> </a:t>
            </a:r>
            <a:r>
              <a:rPr lang="id-ID" b="1" dirty="0" smtClean="0"/>
              <a:t>(Discounted Payback Period = DPP)</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pPr>
              <a:buNone/>
            </a:pPr>
            <a:r>
              <a:rPr lang="en-US" b="1" dirty="0" smtClean="0"/>
              <a:t>JAWAB: </a:t>
            </a:r>
          </a:p>
          <a:p>
            <a:pPr>
              <a:buNone/>
            </a:pPr>
            <a:r>
              <a:rPr lang="en-US" sz="2900" b="1" dirty="0" smtClean="0"/>
              <a:t>P</a:t>
            </a:r>
            <a:r>
              <a:rPr lang="id-ID" sz="2900" b="1" dirty="0" smtClean="0"/>
              <a:t>ertama</a:t>
            </a:r>
            <a:r>
              <a:rPr lang="id-ID" sz="2900" dirty="0" smtClean="0"/>
              <a:t> kita hitung nilai sekarang dari arus kas (masuk)nya sbb :</a:t>
            </a:r>
            <a:endParaRPr lang="en-US" sz="2900" dirty="0" smtClean="0"/>
          </a:p>
          <a:p>
            <a:r>
              <a:rPr lang="id-ID" sz="2900" dirty="0" smtClean="0"/>
              <a:t>Tahun pertama  :  Rp 63,12 / (1+12%) </a:t>
            </a:r>
            <a:r>
              <a:rPr lang="en-US" sz="2900" dirty="0" smtClean="0"/>
              <a:t>         </a:t>
            </a:r>
            <a:r>
              <a:rPr lang="id-ID" sz="2900" dirty="0" smtClean="0"/>
              <a:t>= Rp 56,357</a:t>
            </a:r>
            <a:endParaRPr lang="en-US" sz="2900" dirty="0" smtClean="0"/>
          </a:p>
          <a:p>
            <a:r>
              <a:rPr lang="id-ID" sz="2900" dirty="0" smtClean="0"/>
              <a:t>Tahun kedua     </a:t>
            </a:r>
            <a:r>
              <a:rPr lang="en-US" sz="2900" dirty="0" smtClean="0"/>
              <a:t> </a:t>
            </a:r>
            <a:r>
              <a:rPr lang="id-ID" sz="2900" dirty="0" smtClean="0"/>
              <a:t> : Rp 70,80</a:t>
            </a:r>
            <a:r>
              <a:rPr lang="en-US" sz="2900" dirty="0" smtClean="0"/>
              <a:t> </a:t>
            </a:r>
            <a:r>
              <a:rPr lang="id-ID" sz="2900" dirty="0" smtClean="0"/>
              <a:t> / (1+12%)ˆ</a:t>
            </a:r>
            <a:r>
              <a:rPr lang="en-US" sz="2900" dirty="0" smtClean="0"/>
              <a:t>2</a:t>
            </a:r>
            <a:r>
              <a:rPr lang="id-ID" sz="2900" dirty="0" smtClean="0"/>
              <a:t>    = Rp 56,441</a:t>
            </a:r>
            <a:endParaRPr lang="en-US" sz="2900" dirty="0" smtClean="0"/>
          </a:p>
          <a:p>
            <a:r>
              <a:rPr lang="id-ID" sz="2900" dirty="0" smtClean="0"/>
              <a:t>Tahun ketiga     </a:t>
            </a:r>
            <a:r>
              <a:rPr lang="en-US" sz="2900" dirty="0" smtClean="0"/>
              <a:t> </a:t>
            </a:r>
            <a:r>
              <a:rPr lang="id-ID" sz="2900" dirty="0" smtClean="0"/>
              <a:t> : Rp 91,08 </a:t>
            </a:r>
            <a:r>
              <a:rPr lang="en-US" sz="2900" dirty="0" smtClean="0"/>
              <a:t> </a:t>
            </a:r>
            <a:r>
              <a:rPr lang="id-ID" sz="2900" dirty="0" smtClean="0"/>
              <a:t>/</a:t>
            </a:r>
            <a:r>
              <a:rPr lang="en-US" sz="2900" dirty="0" smtClean="0"/>
              <a:t> </a:t>
            </a:r>
            <a:r>
              <a:rPr lang="id-ID" sz="2900" dirty="0" smtClean="0"/>
              <a:t>(1+12%) ˆ</a:t>
            </a:r>
            <a:r>
              <a:rPr lang="en-US" sz="2900" dirty="0" smtClean="0"/>
              <a:t>3</a:t>
            </a:r>
            <a:r>
              <a:rPr lang="id-ID" sz="2900" dirty="0" smtClean="0"/>
              <a:t>  </a:t>
            </a:r>
            <a:r>
              <a:rPr lang="en-US" sz="2900" dirty="0" smtClean="0"/>
              <a:t> </a:t>
            </a:r>
            <a:r>
              <a:rPr lang="id-ID" sz="2900" dirty="0" smtClean="0"/>
              <a:t>= Rp 64,829</a:t>
            </a:r>
            <a:endParaRPr lang="en-US" sz="2900" dirty="0" smtClean="0"/>
          </a:p>
          <a:p>
            <a:r>
              <a:rPr lang="id-ID" sz="2900" dirty="0" smtClean="0"/>
              <a:t>Investasi awal 		- Rp 165.000</a:t>
            </a:r>
            <a:endParaRPr lang="en-US" sz="2900" dirty="0" smtClean="0"/>
          </a:p>
          <a:p>
            <a:r>
              <a:rPr lang="id-ID" sz="2900" dirty="0" smtClean="0"/>
              <a:t>Arus kas masuk tahun-1	</a:t>
            </a:r>
            <a:r>
              <a:rPr lang="en-US" sz="2900" dirty="0" smtClean="0"/>
              <a:t>   </a:t>
            </a:r>
            <a:r>
              <a:rPr lang="id-ID" sz="2900" u="sng" dirty="0" smtClean="0"/>
              <a:t>Rp   56.357</a:t>
            </a:r>
            <a:endParaRPr lang="en-US" sz="2900" dirty="0" smtClean="0"/>
          </a:p>
          <a:p>
            <a:r>
              <a:rPr lang="id-ID" sz="2900" dirty="0" smtClean="0"/>
              <a:t>Saldo 			- Rp  108.643</a:t>
            </a:r>
            <a:endParaRPr lang="en-US" sz="2900" dirty="0" smtClean="0"/>
          </a:p>
          <a:p>
            <a:r>
              <a:rPr lang="id-ID" sz="2900" dirty="0" smtClean="0"/>
              <a:t>Arus kas masuk tahun-2   	</a:t>
            </a:r>
            <a:r>
              <a:rPr lang="en-US" sz="2900" dirty="0" smtClean="0"/>
              <a:t>   </a:t>
            </a:r>
            <a:r>
              <a:rPr lang="id-ID" sz="2900" u="sng" dirty="0" smtClean="0"/>
              <a:t>Rp    56.441</a:t>
            </a:r>
            <a:endParaRPr lang="en-US" sz="2900" dirty="0" smtClean="0"/>
          </a:p>
          <a:p>
            <a:r>
              <a:rPr lang="id-ID" sz="2900" dirty="0" smtClean="0"/>
              <a:t>Saldo			- Rp     52.202</a:t>
            </a:r>
            <a:endParaRPr lang="en-US" sz="2900" dirty="0" smtClean="0"/>
          </a:p>
          <a:p>
            <a:r>
              <a:rPr lang="id-ID" sz="2900" dirty="0" smtClean="0"/>
              <a:t>Arus kas masuk tahun-3   	</a:t>
            </a:r>
            <a:r>
              <a:rPr lang="en-US" sz="2900" dirty="0" smtClean="0"/>
              <a:t>  </a:t>
            </a:r>
            <a:r>
              <a:rPr lang="id-ID" sz="2900" u="sng" dirty="0" smtClean="0"/>
              <a:t>Rp     64.827</a:t>
            </a:r>
            <a:endParaRPr lang="en-US" sz="2900" dirty="0" smtClean="0"/>
          </a:p>
          <a:p>
            <a:r>
              <a:rPr lang="id-ID" sz="2900" dirty="0" smtClean="0"/>
              <a:t>Saldo			  Rp     12.627</a:t>
            </a:r>
            <a:endParaRPr lang="en-US" sz="2900" dirty="0" smtClean="0"/>
          </a:p>
          <a:p>
            <a:pPr>
              <a:buNone/>
            </a:pPr>
            <a:r>
              <a:rPr lang="en-US" sz="2900" b="1" dirty="0" err="1" smtClean="0"/>
              <a:t>Kedua</a:t>
            </a:r>
            <a:r>
              <a:rPr lang="en-US" sz="2900" dirty="0" smtClean="0"/>
              <a:t> </a:t>
            </a:r>
            <a:r>
              <a:rPr lang="en-US" sz="2900" dirty="0" err="1" smtClean="0"/>
              <a:t>Menghitung</a:t>
            </a:r>
            <a:r>
              <a:rPr lang="en-US" sz="2900" dirty="0" smtClean="0"/>
              <a:t> </a:t>
            </a:r>
            <a:r>
              <a:rPr lang="en-US" sz="2900" dirty="0" err="1" smtClean="0"/>
              <a:t>waktu</a:t>
            </a:r>
            <a:r>
              <a:rPr lang="en-US" sz="2900" dirty="0" smtClean="0"/>
              <a:t> </a:t>
            </a:r>
            <a:r>
              <a:rPr lang="en-US" sz="2900" dirty="0" err="1" smtClean="0"/>
              <a:t>pengembalian</a:t>
            </a:r>
            <a:r>
              <a:rPr lang="en-US" sz="2900" dirty="0" smtClean="0"/>
              <a:t> </a:t>
            </a:r>
            <a:r>
              <a:rPr lang="en-US" sz="2900" dirty="0" err="1" smtClean="0"/>
              <a:t>investasi</a:t>
            </a:r>
            <a:r>
              <a:rPr lang="en-US" sz="2900" dirty="0" smtClean="0"/>
              <a:t>:</a:t>
            </a:r>
          </a:p>
          <a:p>
            <a:r>
              <a:rPr lang="id-ID" sz="2900" dirty="0" smtClean="0"/>
              <a:t>Dengan demikian periode pengambilan investasi = 2 tahun + 52.202 / 64.827 x 12 bulan = 2 tahun 9,66 bulan</a:t>
            </a:r>
            <a:endParaRPr lang="en-US" sz="2900" dirty="0" smtClean="0"/>
          </a:p>
          <a:p>
            <a:pPr marL="624078" indent="-514350">
              <a:buAutoNum type="arabicPeriod"/>
            </a:pPr>
            <a:r>
              <a:rPr lang="id-ID" sz="2900" dirty="0" smtClean="0"/>
              <a:t>Artinya setelah</a:t>
            </a:r>
            <a:r>
              <a:rPr lang="en-US" sz="2900" dirty="0" smtClean="0"/>
              <a:t> </a:t>
            </a:r>
            <a:r>
              <a:rPr lang="en-US" sz="2900" dirty="0" err="1" smtClean="0"/>
              <a:t>investasi</a:t>
            </a:r>
            <a:r>
              <a:rPr lang="id-ID" sz="2900" dirty="0" smtClean="0"/>
              <a:t> tersebut berlangsung selama 2 tahun 9,66 bulan, investasi (proyek) tersebut sudah kembali modal (dana yang sudah dikeluarkan saat melakukan investasi pada proyek tersebut, sudah diperoleh kembali).</a:t>
            </a:r>
            <a:endParaRPr lang="en-US" sz="2900" dirty="0" smtClean="0"/>
          </a:p>
          <a:p>
            <a:pPr marL="624078" indent="-514350">
              <a:buFont typeface="Georgia"/>
              <a:buAutoNum type="arabicPeriod"/>
            </a:pPr>
            <a:r>
              <a:rPr lang="id-ID" sz="2900" dirty="0" smtClean="0"/>
              <a:t>Namun karena investasi tersebut balik modal setelah 2 tahun beroperasi, maka realisasi balik modal selama 2 tahun 9,66 bulan terlalu lama. Dengan demikian proyek tersebut ditolak.</a:t>
            </a:r>
            <a:endParaRPr lang="en-US" sz="2900" dirty="0" smtClean="0"/>
          </a:p>
          <a:p>
            <a:endParaRPr lang="en-US" dirty="0"/>
          </a:p>
        </p:txBody>
      </p:sp>
      <p:sp>
        <p:nvSpPr>
          <p:cNvPr id="4" name="Title 1"/>
          <p:cNvSpPr>
            <a:spLocks noGrp="1"/>
          </p:cNvSpPr>
          <p:nvPr>
            <p:ph type="title"/>
          </p:nvPr>
        </p:nvSpPr>
        <p:spPr>
          <a:xfrm>
            <a:off x="457200" y="685800"/>
            <a:ext cx="8229600" cy="1524000"/>
          </a:xfrm>
        </p:spPr>
        <p:txBody>
          <a:bodyPr>
            <a:normAutofit fontScale="90000"/>
          </a:bodyPr>
          <a:lstStyle/>
          <a:p>
            <a:pPr algn="ctr"/>
            <a:r>
              <a:rPr lang="en-US" dirty="0" err="1" smtClean="0"/>
              <a:t>Metode</a:t>
            </a:r>
            <a:r>
              <a:rPr lang="en-US" dirty="0" smtClean="0"/>
              <a:t> </a:t>
            </a:r>
            <a:r>
              <a:rPr lang="id-ID" dirty="0" smtClean="0"/>
              <a:t>Periode Pengembalian Investasi Terdiskonto</a:t>
            </a:r>
            <a:r>
              <a:rPr lang="en-US" b="1" dirty="0" smtClean="0"/>
              <a:t> </a:t>
            </a:r>
            <a:r>
              <a:rPr lang="id-ID" b="1" dirty="0" smtClean="0"/>
              <a:t>(Discounted Payback Period = DPP)</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32888"/>
            <a:ext cx="8229600" cy="4325112"/>
          </a:xfrm>
        </p:spPr>
        <p:txBody>
          <a:bodyPr>
            <a:normAutofit fontScale="70000" lnSpcReduction="20000"/>
          </a:bodyPr>
          <a:lstStyle/>
          <a:p>
            <a:pPr>
              <a:buNone/>
            </a:pPr>
            <a:r>
              <a:rPr lang="id-ID" b="1" dirty="0" smtClean="0"/>
              <a:t>Periode Pengembalian Investasi Terdiskonto (DPP) –</a:t>
            </a:r>
            <a:endParaRPr lang="en-US" b="1" dirty="0" smtClean="0"/>
          </a:p>
          <a:p>
            <a:pPr>
              <a:buNone/>
            </a:pPr>
            <a:r>
              <a:rPr lang="id-ID" b="1" dirty="0" smtClean="0"/>
              <a:t>Tes Kriteria Keputusan</a:t>
            </a:r>
            <a:endParaRPr lang="en-US" dirty="0" smtClean="0"/>
          </a:p>
          <a:p>
            <a:pPr>
              <a:buNone/>
            </a:pPr>
            <a:r>
              <a:rPr lang="id-ID" dirty="0" smtClean="0"/>
              <a:t>1.  DPP memperhitungkan nilai waktu dari uang (time value of money). Pada metode ini sudah diperhitungkan diskonto dari arus kas yang diperoleh.</a:t>
            </a:r>
            <a:endParaRPr lang="en-US" dirty="0" smtClean="0"/>
          </a:p>
          <a:p>
            <a:pPr>
              <a:buNone/>
            </a:pPr>
            <a:r>
              <a:rPr lang="id-ID" dirty="0" smtClean="0"/>
              <a:t>2.  DPP tidak memperhitungkan resiko dari proyek yang tercermin dari hasil  (return) yang dikehendaki. </a:t>
            </a:r>
            <a:endParaRPr lang="en-US" dirty="0" smtClean="0"/>
          </a:p>
          <a:p>
            <a:pPr>
              <a:buNone/>
            </a:pPr>
            <a:r>
              <a:rPr lang="id-ID" dirty="0" smtClean="0"/>
              <a:t>3.  DPP tidak memberikan informasi tentang pertambahan nilai bagi perusahaan dan pemilknya. Ia tidak memperhitungkan arus kas setelah tercapainya periode pengembalian investasi.</a:t>
            </a:r>
            <a:endParaRPr lang="en-US" dirty="0" smtClean="0"/>
          </a:p>
          <a:p>
            <a:pPr>
              <a:buNone/>
            </a:pPr>
            <a:r>
              <a:rPr lang="id-ID" b="1" dirty="0" smtClean="0"/>
              <a:t>Mengingat DPP tidak lulus terhadap satu ujian (pertanyaan)</a:t>
            </a:r>
            <a:endParaRPr lang="en-US" b="1" dirty="0" smtClean="0"/>
          </a:p>
          <a:p>
            <a:pPr>
              <a:buNone/>
            </a:pPr>
            <a:r>
              <a:rPr lang="id-ID" b="1" dirty="0" smtClean="0"/>
              <a:t>tersebut, maka DPP tidak bisa dijadikan sebagai metode </a:t>
            </a:r>
            <a:endParaRPr lang="en-US" b="1" dirty="0" smtClean="0"/>
          </a:p>
          <a:p>
            <a:pPr>
              <a:buNone/>
            </a:pPr>
            <a:r>
              <a:rPr lang="en-US" b="1" dirty="0" smtClean="0"/>
              <a:t>y</a:t>
            </a:r>
            <a:r>
              <a:rPr lang="id-ID" b="1" dirty="0" smtClean="0"/>
              <a:t>ang</a:t>
            </a:r>
            <a:r>
              <a:rPr lang="en-US" b="1" dirty="0" smtClean="0"/>
              <a:t> </a:t>
            </a:r>
            <a:r>
              <a:rPr lang="id-ID" b="1" dirty="0" smtClean="0"/>
              <a:t>utama.</a:t>
            </a:r>
            <a:endParaRPr lang="en-US" b="1" dirty="0" smtClean="0"/>
          </a:p>
          <a:p>
            <a:endParaRPr lang="en-US" dirty="0"/>
          </a:p>
        </p:txBody>
      </p:sp>
      <p:sp>
        <p:nvSpPr>
          <p:cNvPr id="4" name="Title 1"/>
          <p:cNvSpPr>
            <a:spLocks noGrp="1"/>
          </p:cNvSpPr>
          <p:nvPr>
            <p:ph type="title"/>
          </p:nvPr>
        </p:nvSpPr>
        <p:spPr>
          <a:xfrm>
            <a:off x="457200" y="609600"/>
            <a:ext cx="8229600" cy="1600200"/>
          </a:xfrm>
        </p:spPr>
        <p:txBody>
          <a:bodyPr>
            <a:normAutofit fontScale="90000"/>
          </a:bodyPr>
          <a:lstStyle/>
          <a:p>
            <a:pPr algn="ctr"/>
            <a:r>
              <a:rPr lang="en-US" dirty="0" err="1" smtClean="0"/>
              <a:t>Metode</a:t>
            </a:r>
            <a:r>
              <a:rPr lang="en-US" dirty="0" smtClean="0"/>
              <a:t> </a:t>
            </a:r>
            <a:r>
              <a:rPr lang="id-ID" dirty="0" smtClean="0"/>
              <a:t>Periode Pengembalian Investasi Terdiskonto</a:t>
            </a:r>
            <a:r>
              <a:rPr lang="en-US" b="1" dirty="0" smtClean="0"/>
              <a:t> </a:t>
            </a:r>
            <a:r>
              <a:rPr lang="id-ID" b="1" dirty="0" smtClean="0"/>
              <a:t>(Discounted Payback Period = DPP)</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buNone/>
            </a:pPr>
            <a:r>
              <a:rPr lang="id-ID" b="1" dirty="0" smtClean="0"/>
              <a:t>Kelebihan dan kekurangan dari Metode DPP</a:t>
            </a:r>
            <a:endParaRPr lang="en-US" dirty="0" smtClean="0"/>
          </a:p>
          <a:p>
            <a:r>
              <a:rPr lang="id-ID" b="1" dirty="0" smtClean="0"/>
              <a:t>Kelebihan:</a:t>
            </a:r>
            <a:r>
              <a:rPr lang="id-ID" dirty="0" smtClean="0"/>
              <a:t> memperhitungkan nilai waktu dari uang, mudah dipahami, tidak menerima investasi dengan NPV negative walau semua arus kas positif , menggunakan arus kas (bukan laba pembukuan).</a:t>
            </a:r>
            <a:endParaRPr lang="en-US" dirty="0" smtClean="0"/>
          </a:p>
          <a:p>
            <a:r>
              <a:rPr lang="id-ID" b="1" dirty="0" smtClean="0"/>
              <a:t>Kelemahan: </a:t>
            </a:r>
            <a:r>
              <a:rPr lang="id-ID" dirty="0" smtClean="0"/>
              <a:t>mungkin menolak investasi yang memiliki NPV positif, membutuhkan lamanya waktu balik modal pembanding (periode waktu yang dijadikan patokan untuk pengembalian investasi), mengabaikan arus kas setelah tercapainya periode pengembalian investasi, bias untuk proyek jangka panjang seperti riset dan pengembangan dll.</a:t>
            </a:r>
            <a:endParaRPr lang="en-US" dirty="0" smtClean="0"/>
          </a:p>
          <a:p>
            <a:endParaRPr lang="en-US" dirty="0"/>
          </a:p>
        </p:txBody>
      </p:sp>
      <p:sp>
        <p:nvSpPr>
          <p:cNvPr id="4" name="Title 1"/>
          <p:cNvSpPr>
            <a:spLocks noGrp="1"/>
          </p:cNvSpPr>
          <p:nvPr>
            <p:ph type="title"/>
          </p:nvPr>
        </p:nvSpPr>
        <p:spPr>
          <a:xfrm>
            <a:off x="457200" y="609600"/>
            <a:ext cx="8229600" cy="1600200"/>
          </a:xfrm>
        </p:spPr>
        <p:txBody>
          <a:bodyPr>
            <a:normAutofit fontScale="90000"/>
          </a:bodyPr>
          <a:lstStyle/>
          <a:p>
            <a:pPr algn="ctr"/>
            <a:r>
              <a:rPr lang="en-US" dirty="0" err="1" smtClean="0"/>
              <a:t>Metode</a:t>
            </a:r>
            <a:r>
              <a:rPr lang="en-US" dirty="0" smtClean="0"/>
              <a:t> </a:t>
            </a:r>
            <a:r>
              <a:rPr lang="id-ID" dirty="0" smtClean="0"/>
              <a:t>Periode Pengembalian Investasi Terdiskonto</a:t>
            </a:r>
            <a:r>
              <a:rPr lang="en-US" b="1" dirty="0" smtClean="0"/>
              <a:t> </a:t>
            </a:r>
            <a:r>
              <a:rPr lang="id-ID" b="1" dirty="0" smtClean="0"/>
              <a:t>(Discounted Payback Period = DPP)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id-ID" b="1" dirty="0" smtClean="0"/>
              <a:t>Metode Average of Return</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id-ID" b="1" dirty="0" smtClean="0"/>
              <a:t>Metode Average of Return</a:t>
            </a:r>
            <a:endParaRPr lang="en-US" b="1" dirty="0" smtClean="0"/>
          </a:p>
          <a:p>
            <a:pPr>
              <a:buNone/>
            </a:pPr>
            <a:r>
              <a:rPr lang="en-US" dirty="0" smtClean="0"/>
              <a:t>   </a:t>
            </a:r>
            <a:r>
              <a:rPr lang="en-US" dirty="0" err="1" smtClean="0"/>
              <a:t>Adalah</a:t>
            </a:r>
            <a:r>
              <a:rPr lang="en-US" dirty="0" smtClean="0"/>
              <a:t> m</a:t>
            </a:r>
            <a:r>
              <a:rPr lang="id-ID" dirty="0" smtClean="0"/>
              <a:t>etode </a:t>
            </a:r>
            <a:r>
              <a:rPr lang="en-US" dirty="0" smtClean="0"/>
              <a:t>yang </a:t>
            </a:r>
            <a:r>
              <a:rPr lang="id-ID" dirty="0" smtClean="0"/>
              <a:t>mengukur berapa tingkat keuntungan rata-rata yang diperoleh dari suatu investasi</a:t>
            </a:r>
            <a:r>
              <a:rPr lang="en-US" dirty="0" smtClean="0"/>
              <a:t> </a:t>
            </a:r>
            <a:r>
              <a:rPr lang="en-US" dirty="0" err="1" smtClean="0"/>
              <a:t>dengan</a:t>
            </a:r>
            <a:r>
              <a:rPr lang="en-US" dirty="0" smtClean="0"/>
              <a:t> </a:t>
            </a:r>
            <a:r>
              <a:rPr lang="en-US" dirty="0" err="1" smtClean="0"/>
              <a:t>memperhatikan</a:t>
            </a:r>
            <a:r>
              <a:rPr lang="en-US" dirty="0" smtClean="0"/>
              <a:t>:</a:t>
            </a:r>
            <a:r>
              <a:rPr lang="id-ID" dirty="0" smtClean="0"/>
              <a:t> </a:t>
            </a:r>
            <a:endParaRPr lang="en-US" dirty="0" smtClean="0"/>
          </a:p>
          <a:p>
            <a:pPr marL="624078" indent="-514350">
              <a:buAutoNum type="arabicPeriod"/>
            </a:pPr>
            <a:r>
              <a:rPr lang="id-ID" dirty="0" smtClean="0"/>
              <a:t>Angka yang digunakan adalah laba setelah pajak dibandingkan dengan total atau average investement. </a:t>
            </a:r>
            <a:endParaRPr lang="en-US" dirty="0" smtClean="0"/>
          </a:p>
          <a:p>
            <a:pPr marL="624078" indent="-514350">
              <a:buFont typeface="Georgia"/>
              <a:buAutoNum type="arabicPeriod"/>
            </a:pPr>
            <a:r>
              <a:rPr lang="id-ID" dirty="0" smtClean="0"/>
              <a:t>Hasil yang diperoleh dinyatakan dalam prosentase. Angka ini kemudian dibandingkan dengan tingkat keuntungan yang disyaratkan.</a:t>
            </a:r>
            <a:endParaRPr lang="en-US" dirty="0" smtClean="0"/>
          </a:p>
          <a:p>
            <a:pPr marL="624078" indent="-514350">
              <a:buFont typeface="Georgia"/>
              <a:buAutoNum type="arabicPeriod"/>
            </a:pPr>
            <a:r>
              <a:rPr lang="id-ID" dirty="0" smtClean="0"/>
              <a:t>Metode ini tidak </a:t>
            </a:r>
            <a:r>
              <a:rPr lang="en-US" dirty="0" err="1" smtClean="0"/>
              <a:t>di</a:t>
            </a:r>
            <a:r>
              <a:rPr lang="id-ID" dirty="0" smtClean="0"/>
              <a:t>gunakan karena mengabaikan konsep nilai waktu uang. Konsep laba yang digunakan adalah konsep akuntansi dan bukan kas, padahal kas adalah hal yang sangat penting. </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err="1" smtClean="0"/>
              <a:t>Metode</a:t>
            </a:r>
            <a:r>
              <a:rPr lang="en-US" b="1" dirty="0" smtClean="0"/>
              <a:t> </a:t>
            </a:r>
            <a:r>
              <a:rPr lang="id-ID" b="1" dirty="0" smtClean="0"/>
              <a:t>Nilai Sekarang </a:t>
            </a:r>
            <a:r>
              <a:rPr lang="en-US" b="1" dirty="0" smtClean="0"/>
              <a:t/>
            </a:r>
            <a:br>
              <a:rPr lang="en-US" b="1" dirty="0" smtClean="0"/>
            </a:br>
            <a:r>
              <a:rPr lang="id-ID" b="1" dirty="0" smtClean="0"/>
              <a:t>(Net Present Value = NPV)</a:t>
            </a:r>
            <a:endParaRPr lang="en-US" dirty="0"/>
          </a:p>
        </p:txBody>
      </p:sp>
      <p:sp>
        <p:nvSpPr>
          <p:cNvPr id="3" name="Content Placeholder 2"/>
          <p:cNvSpPr>
            <a:spLocks noGrp="1"/>
          </p:cNvSpPr>
          <p:nvPr>
            <p:ph idx="1"/>
          </p:nvPr>
        </p:nvSpPr>
        <p:spPr/>
        <p:txBody>
          <a:bodyPr>
            <a:normAutofit fontScale="92500"/>
          </a:bodyPr>
          <a:lstStyle/>
          <a:p>
            <a:pPr>
              <a:buNone/>
            </a:pPr>
            <a:r>
              <a:rPr lang="en-US" sz="2400" b="1" dirty="0" err="1" smtClean="0"/>
              <a:t>Metode</a:t>
            </a:r>
            <a:r>
              <a:rPr lang="en-US" sz="2400" b="1" dirty="0" smtClean="0"/>
              <a:t> </a:t>
            </a:r>
            <a:r>
              <a:rPr lang="id-ID" sz="2400" b="1" dirty="0" smtClean="0"/>
              <a:t>Nilai Sekarang (Net Present Value = NPV)</a:t>
            </a:r>
            <a:endParaRPr lang="en-US" sz="2400" dirty="0" smtClean="0"/>
          </a:p>
          <a:p>
            <a:r>
              <a:rPr lang="id-ID" dirty="0" smtClean="0"/>
              <a:t>Metode ini menghitung selisih antara nilai sekarang investasi dengan nilai sekarang penerimaan-penerimaan kas bersih (operasional maupun terminal cash flow) di masa yang akan datang. </a:t>
            </a:r>
            <a:endParaRPr lang="en-US" dirty="0" smtClean="0"/>
          </a:p>
          <a:p>
            <a:pPr>
              <a:buNone/>
            </a:pPr>
            <a:r>
              <a:rPr lang="id-ID" dirty="0" smtClean="0"/>
              <a:t>Untuk menghitung nilai sekarang itu, harus ditentukan tingkat bunga yang dianggap relevan.</a:t>
            </a:r>
            <a:endParaRPr lang="en-US" dirty="0" smtClean="0"/>
          </a:p>
          <a:p>
            <a:r>
              <a:rPr lang="en-US" dirty="0" smtClean="0"/>
              <a:t>NPV </a:t>
            </a:r>
            <a:r>
              <a:rPr lang="id-ID" dirty="0" smtClean="0"/>
              <a:t>Merupakan selisih antara nilai pasar proyek dan harga perolehannya (cost)</a:t>
            </a:r>
            <a:endParaRPr lang="en-US" dirty="0" smtClean="0"/>
          </a:p>
          <a:p>
            <a:r>
              <a:rPr lang="id-ID" dirty="0" smtClean="0"/>
              <a:t>NPV =PV Cash Inflow – Initial Cost</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745736"/>
          </a:xfrm>
        </p:spPr>
        <p:txBody>
          <a:bodyPr>
            <a:normAutofit/>
          </a:bodyPr>
          <a:lstStyle/>
          <a:p>
            <a:pPr>
              <a:buNone/>
            </a:pPr>
            <a:r>
              <a:rPr lang="en-US" dirty="0" err="1" smtClean="0"/>
              <a:t>Langkah-langkah</a:t>
            </a:r>
            <a:r>
              <a:rPr lang="en-US" dirty="0" smtClean="0"/>
              <a:t> </a:t>
            </a:r>
            <a:r>
              <a:rPr lang="en-US" dirty="0" err="1" smtClean="0"/>
              <a:t>untuk</a:t>
            </a:r>
            <a:r>
              <a:rPr lang="en-US" dirty="0" smtClean="0"/>
              <a:t> </a:t>
            </a:r>
            <a:r>
              <a:rPr lang="en-US" dirty="0" err="1" smtClean="0"/>
              <a:t>menghitung</a:t>
            </a:r>
            <a:r>
              <a:rPr lang="en-US" dirty="0" smtClean="0"/>
              <a:t> </a:t>
            </a:r>
            <a:r>
              <a:rPr lang="id-ID" dirty="0" smtClean="0"/>
              <a:t>hasil dari </a:t>
            </a:r>
            <a:r>
              <a:rPr lang="en-US" dirty="0" err="1" smtClean="0"/>
              <a:t>suatu</a:t>
            </a:r>
            <a:r>
              <a:rPr lang="en-US" dirty="0" smtClean="0"/>
              <a:t> </a:t>
            </a:r>
            <a:r>
              <a:rPr lang="id-ID" dirty="0" smtClean="0"/>
              <a:t>investasi tersebut?</a:t>
            </a:r>
            <a:endParaRPr lang="en-US" dirty="0" smtClean="0"/>
          </a:p>
          <a:p>
            <a:pPr marL="624078" indent="-514350">
              <a:buAutoNum type="arabicPeriod"/>
            </a:pPr>
            <a:r>
              <a:rPr lang="id-ID" dirty="0" smtClean="0"/>
              <a:t>memperkirakan arus kas mendatang yang diharapkan.</a:t>
            </a:r>
            <a:endParaRPr lang="en-US" dirty="0" smtClean="0"/>
          </a:p>
          <a:p>
            <a:pPr marL="624078" indent="-514350">
              <a:buFont typeface="Georgia"/>
              <a:buAutoNum type="arabicPeriod"/>
            </a:pPr>
            <a:r>
              <a:rPr lang="id-ID" dirty="0" smtClean="0"/>
              <a:t>memperkirakan hasil (return) yang diinginkan dari proyek pada tingkat resikonya.</a:t>
            </a:r>
            <a:endParaRPr lang="en-US" dirty="0" smtClean="0"/>
          </a:p>
          <a:p>
            <a:pPr marL="624078" indent="-514350">
              <a:buFont typeface="Georgia"/>
              <a:buAutoNum type="arabicPeriod"/>
            </a:pPr>
            <a:r>
              <a:rPr lang="id-ID" dirty="0" smtClean="0"/>
              <a:t>menghitung nilai sekarang dari arus kas masuk dan dikurangi dengan nilai investasi awal (harga perolehan).</a:t>
            </a:r>
            <a:endParaRPr lang="en-US" dirty="0" smtClean="0"/>
          </a:p>
          <a:p>
            <a:pPr marL="624078" indent="-514350">
              <a:buAutoNum type="arabicPeriod"/>
            </a:pPr>
            <a:endParaRPr lang="en-US" dirty="0" smtClean="0"/>
          </a:p>
          <a:p>
            <a:endParaRPr lang="en-US" dirty="0"/>
          </a:p>
        </p:txBody>
      </p:sp>
      <p:sp>
        <p:nvSpPr>
          <p:cNvPr id="4" name="Title 1"/>
          <p:cNvSpPr>
            <a:spLocks noGrp="1"/>
          </p:cNvSpPr>
          <p:nvPr>
            <p:ph type="title"/>
          </p:nvPr>
        </p:nvSpPr>
        <p:spPr>
          <a:xfrm>
            <a:off x="457200" y="609600"/>
            <a:ext cx="8229600" cy="1066800"/>
          </a:xfrm>
        </p:spPr>
        <p:txBody>
          <a:bodyPr>
            <a:normAutofit fontScale="90000"/>
          </a:bodyPr>
          <a:lstStyle/>
          <a:p>
            <a:pPr algn="ctr"/>
            <a:r>
              <a:rPr lang="en-US" b="1" dirty="0" err="1" smtClean="0"/>
              <a:t>Metode</a:t>
            </a:r>
            <a:r>
              <a:rPr lang="en-US" b="1" dirty="0" smtClean="0"/>
              <a:t> </a:t>
            </a:r>
            <a:r>
              <a:rPr lang="id-ID" b="1" dirty="0" smtClean="0"/>
              <a:t>Nilai Sekarang </a:t>
            </a:r>
            <a:r>
              <a:rPr lang="en-US" b="1" dirty="0" smtClean="0"/>
              <a:t/>
            </a:r>
            <a:br>
              <a:rPr lang="en-US" b="1" dirty="0" smtClean="0"/>
            </a:br>
            <a:r>
              <a:rPr lang="id-ID" b="1" dirty="0" smtClean="0"/>
              <a:t>(Net Present Value = NPV)</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669536"/>
          </a:xfrm>
        </p:spPr>
        <p:txBody>
          <a:bodyPr>
            <a:normAutofit fontScale="77500" lnSpcReduction="20000"/>
          </a:bodyPr>
          <a:lstStyle/>
          <a:p>
            <a:pPr>
              <a:buNone/>
            </a:pPr>
            <a:r>
              <a:rPr lang="id-ID" b="1" dirty="0" smtClean="0"/>
              <a:t>Contoh :</a:t>
            </a:r>
            <a:endParaRPr lang="en-US" b="1" dirty="0" smtClean="0"/>
          </a:p>
          <a:p>
            <a:pPr>
              <a:buNone/>
            </a:pPr>
            <a:r>
              <a:rPr lang="en-US" dirty="0" smtClean="0"/>
              <a:t>    </a:t>
            </a:r>
            <a:r>
              <a:rPr lang="id-ID" dirty="0" smtClean="0"/>
              <a:t>Sebuah proyek diperkirakan memiliki arus kas  (cash flow = CF) sebagai berikut (yang bertanda negative berarti arus kas keluar / pengeluaran kas sedangkan yang bertanda positif berarti arus kas masuk / penerimaan kas) :</a:t>
            </a:r>
            <a:endParaRPr lang="en-US" dirty="0" smtClean="0"/>
          </a:p>
          <a:p>
            <a:r>
              <a:rPr lang="id-ID" dirty="0" smtClean="0"/>
              <a:t>Tahun 0 : CF = -Rp 165 miliar</a:t>
            </a:r>
            <a:endParaRPr lang="en-US" dirty="0" smtClean="0"/>
          </a:p>
          <a:p>
            <a:r>
              <a:rPr lang="id-ID" dirty="0" smtClean="0"/>
              <a:t>Tahun 1 : CF = </a:t>
            </a:r>
            <a:r>
              <a:rPr lang="en-US" dirty="0" smtClean="0"/>
              <a:t>  </a:t>
            </a:r>
            <a:r>
              <a:rPr lang="id-ID" dirty="0" smtClean="0"/>
              <a:t>Rp  63,12 miliar ; NI = Rp 13,62 miliar</a:t>
            </a:r>
            <a:endParaRPr lang="en-US" dirty="0" smtClean="0"/>
          </a:p>
          <a:p>
            <a:r>
              <a:rPr lang="id-ID" dirty="0" smtClean="0"/>
              <a:t>Tahun 2 : CF = </a:t>
            </a:r>
            <a:r>
              <a:rPr lang="en-US" dirty="0" smtClean="0"/>
              <a:t>  </a:t>
            </a:r>
            <a:r>
              <a:rPr lang="id-ID" dirty="0" smtClean="0"/>
              <a:t>Rp  70,80 miliar ; NI = Rp   3,30 miliar</a:t>
            </a:r>
            <a:endParaRPr lang="en-US" dirty="0" smtClean="0"/>
          </a:p>
          <a:p>
            <a:r>
              <a:rPr lang="id-ID" dirty="0" smtClean="0"/>
              <a:t>Tahun 3 : CF =</a:t>
            </a:r>
            <a:r>
              <a:rPr lang="en-US" dirty="0" smtClean="0"/>
              <a:t>  </a:t>
            </a:r>
            <a:r>
              <a:rPr lang="id-ID" dirty="0" smtClean="0"/>
              <a:t> Rp  91,08 miliar ; NI = Rp 29,10 miliar</a:t>
            </a:r>
            <a:endParaRPr lang="en-US" dirty="0" smtClean="0"/>
          </a:p>
          <a:p>
            <a:r>
              <a:rPr lang="id-ID" dirty="0" smtClean="0"/>
              <a:t>Nilai Buku Rerata (average) = Rp 72 miliar</a:t>
            </a:r>
            <a:endParaRPr lang="en-US" dirty="0" smtClean="0"/>
          </a:p>
          <a:p>
            <a:r>
              <a:rPr lang="id-ID" dirty="0" smtClean="0"/>
              <a:t>Hasil yang diharapkan dari proyek tersebut pada tingkat resiko yang dihadapi sebesar 1</a:t>
            </a:r>
            <a:r>
              <a:rPr lang="en-US" dirty="0" smtClean="0"/>
              <a:t>2</a:t>
            </a:r>
            <a:r>
              <a:rPr lang="id-ID" dirty="0" smtClean="0"/>
              <a:t>%.</a:t>
            </a:r>
            <a:endParaRPr lang="en-US" dirty="0" smtClean="0"/>
          </a:p>
          <a:p>
            <a:r>
              <a:rPr lang="id-ID" dirty="0" smtClean="0"/>
              <a:t>Diharapkan proyek tersebut akan balik modal dalam waktu 2 tahun.</a:t>
            </a:r>
            <a:endParaRPr lang="en-US" dirty="0" smtClean="0"/>
          </a:p>
        </p:txBody>
      </p:sp>
      <p:sp>
        <p:nvSpPr>
          <p:cNvPr id="4" name="Title 1"/>
          <p:cNvSpPr>
            <a:spLocks noGrp="1"/>
          </p:cNvSpPr>
          <p:nvPr>
            <p:ph type="title"/>
          </p:nvPr>
        </p:nvSpPr>
        <p:spPr>
          <a:xfrm>
            <a:off x="533400" y="685800"/>
            <a:ext cx="8229600" cy="1066800"/>
          </a:xfrm>
        </p:spPr>
        <p:txBody>
          <a:bodyPr>
            <a:normAutofit fontScale="90000"/>
          </a:bodyPr>
          <a:lstStyle/>
          <a:p>
            <a:pPr algn="ctr"/>
            <a:r>
              <a:rPr lang="en-US" b="1" dirty="0" err="1" smtClean="0"/>
              <a:t>Metode</a:t>
            </a:r>
            <a:r>
              <a:rPr lang="en-US" b="1" dirty="0" smtClean="0"/>
              <a:t> </a:t>
            </a:r>
            <a:r>
              <a:rPr lang="id-ID" b="1" dirty="0" smtClean="0"/>
              <a:t>Nilai Sekarang </a:t>
            </a:r>
            <a:r>
              <a:rPr lang="en-US" b="1" dirty="0" smtClean="0"/>
              <a:t/>
            </a:r>
            <a:br>
              <a:rPr lang="en-US" b="1" dirty="0" smtClean="0"/>
            </a:br>
            <a:r>
              <a:rPr lang="id-ID" b="1" dirty="0" smtClean="0"/>
              <a:t>(Net Present Value = NPV)</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669536"/>
          </a:xfrm>
        </p:spPr>
        <p:txBody>
          <a:bodyPr>
            <a:normAutofit fontScale="77500" lnSpcReduction="20000"/>
          </a:bodyPr>
          <a:lstStyle/>
          <a:p>
            <a:pPr>
              <a:buNone/>
            </a:pPr>
            <a:r>
              <a:rPr lang="en-US" b="1" dirty="0" smtClean="0"/>
              <a:t>Cara </a:t>
            </a:r>
            <a:r>
              <a:rPr lang="id-ID" b="1" dirty="0" smtClean="0"/>
              <a:t>Pengambilan Keputusan</a:t>
            </a:r>
            <a:r>
              <a:rPr lang="en-US" b="1" dirty="0" smtClean="0"/>
              <a:t> </a:t>
            </a:r>
            <a:r>
              <a:rPr lang="en-US" b="1" dirty="0" err="1" smtClean="0"/>
              <a:t>pada</a:t>
            </a:r>
            <a:r>
              <a:rPr lang="en-US" b="1" dirty="0" smtClean="0"/>
              <a:t> NPV:</a:t>
            </a:r>
            <a:endParaRPr lang="en-US" dirty="0" smtClean="0"/>
          </a:p>
          <a:p>
            <a:pPr marL="624078" indent="-514350">
              <a:buAutoNum type="arabicPeriod"/>
            </a:pPr>
            <a:r>
              <a:rPr lang="id-ID" dirty="0" smtClean="0"/>
              <a:t>Pada metode Nilai Sekarang (Net Present Value = NPV), Jika nilai NPV positif maka proyek diterima dan sebaliknya.</a:t>
            </a:r>
            <a:endParaRPr lang="en-US" dirty="0" smtClean="0"/>
          </a:p>
          <a:p>
            <a:pPr marL="624078" indent="-514350">
              <a:buFont typeface="Georgia"/>
              <a:buAutoNum type="arabicPeriod"/>
            </a:pPr>
            <a:r>
              <a:rPr lang="id-ID" dirty="0" smtClean="0"/>
              <a:t>Bila NPV bernilai positif berarti proyek tersebut diharapkan akan menambah nilai perusahaan dan akan meningkatkan kekayaan pemilik perusahaan.</a:t>
            </a:r>
            <a:endParaRPr lang="en-US" dirty="0" smtClean="0"/>
          </a:p>
          <a:p>
            <a:pPr marL="624078" indent="-514350">
              <a:buFont typeface="Georgia"/>
              <a:buAutoNum type="arabicPeriod"/>
            </a:pPr>
            <a:r>
              <a:rPr lang="id-ID" dirty="0" smtClean="0"/>
              <a:t>Karena tujuan perusahaan untuk meningkatkan kekayaan pemilik perusahaan, NPV merupakan ukuran langsung seberapa baik proyek dapat mencapai tujuan tersebut.</a:t>
            </a:r>
            <a:endParaRPr lang="en-US" dirty="0" smtClean="0"/>
          </a:p>
          <a:p>
            <a:pPr marL="624078" indent="-514350">
              <a:buNone/>
            </a:pPr>
            <a:endParaRPr lang="en-US" dirty="0" smtClean="0"/>
          </a:p>
          <a:p>
            <a:pPr>
              <a:buNone/>
            </a:pPr>
            <a:r>
              <a:rPr lang="en-US" b="1" dirty="0" err="1" smtClean="0"/>
              <a:t>Maka</a:t>
            </a:r>
            <a:r>
              <a:rPr lang="en-US" b="1" dirty="0" smtClean="0"/>
              <a:t>  </a:t>
            </a:r>
            <a:r>
              <a:rPr lang="en-US" b="1" dirty="0" err="1" smtClean="0"/>
              <a:t>jawaban</a:t>
            </a:r>
            <a:r>
              <a:rPr lang="en-US" b="1" dirty="0" smtClean="0"/>
              <a:t> </a:t>
            </a:r>
            <a:r>
              <a:rPr lang="en-US" b="1" dirty="0" err="1" smtClean="0"/>
              <a:t>untuk</a:t>
            </a:r>
            <a:r>
              <a:rPr lang="id-ID" b="1" dirty="0" smtClean="0"/>
              <a:t> contoh di atas,</a:t>
            </a:r>
            <a:r>
              <a:rPr lang="en-US" b="1" dirty="0" smtClean="0"/>
              <a:t> </a:t>
            </a:r>
            <a:r>
              <a:rPr lang="id-ID" b="1" dirty="0" smtClean="0"/>
              <a:t>nilai NPV</a:t>
            </a:r>
            <a:r>
              <a:rPr lang="en-US" b="1" dirty="0" smtClean="0"/>
              <a:t>:</a:t>
            </a:r>
          </a:p>
          <a:p>
            <a:r>
              <a:rPr lang="id-ID" dirty="0" smtClean="0"/>
              <a:t>NPV = -165 + 63,120/(1.12) + 70,8/ + 91,08/  = 12,62741</a:t>
            </a:r>
            <a:endParaRPr lang="en-US" dirty="0" smtClean="0"/>
          </a:p>
          <a:p>
            <a:r>
              <a:rPr lang="id-ID" dirty="0" smtClean="0"/>
              <a:t>Karena nilai NPV positif Rp 12,63 miliar, berarti proyek tersebut diterima.</a:t>
            </a:r>
            <a:endParaRPr lang="en-US" dirty="0" smtClean="0"/>
          </a:p>
          <a:p>
            <a:endParaRPr lang="en-US" dirty="0" smtClean="0"/>
          </a:p>
          <a:p>
            <a:endParaRPr lang="en-US" dirty="0"/>
          </a:p>
        </p:txBody>
      </p:sp>
      <p:sp>
        <p:nvSpPr>
          <p:cNvPr id="4" name="Title 1"/>
          <p:cNvSpPr>
            <a:spLocks noGrp="1"/>
          </p:cNvSpPr>
          <p:nvPr>
            <p:ph type="title"/>
          </p:nvPr>
        </p:nvSpPr>
        <p:spPr>
          <a:xfrm>
            <a:off x="533400" y="685800"/>
            <a:ext cx="8229600" cy="1066800"/>
          </a:xfrm>
        </p:spPr>
        <p:txBody>
          <a:bodyPr>
            <a:normAutofit fontScale="90000"/>
          </a:bodyPr>
          <a:lstStyle/>
          <a:p>
            <a:pPr algn="ctr"/>
            <a:r>
              <a:rPr lang="en-US" b="1" dirty="0" err="1" smtClean="0"/>
              <a:t>Metode</a:t>
            </a:r>
            <a:r>
              <a:rPr lang="en-US" b="1" dirty="0" smtClean="0"/>
              <a:t> </a:t>
            </a:r>
            <a:r>
              <a:rPr lang="id-ID" b="1" dirty="0" smtClean="0"/>
              <a:t>Nilai Sekarang </a:t>
            </a:r>
            <a:r>
              <a:rPr lang="en-US" b="1" dirty="0" smtClean="0"/>
              <a:t/>
            </a:r>
            <a:br>
              <a:rPr lang="en-US" b="1" dirty="0" smtClean="0"/>
            </a:br>
            <a:r>
              <a:rPr lang="id-ID" b="1" dirty="0" smtClean="0"/>
              <a:t>(Net Present Value = NPV)</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buNone/>
            </a:pPr>
            <a:r>
              <a:rPr lang="id-ID" b="1" dirty="0" smtClean="0"/>
              <a:t>NPV – Test Kriteria Keputusan</a:t>
            </a:r>
            <a:r>
              <a:rPr lang="en-US" b="1" dirty="0" smtClean="0"/>
              <a:t>:</a:t>
            </a:r>
          </a:p>
          <a:p>
            <a:pPr>
              <a:buNone/>
            </a:pPr>
            <a:r>
              <a:rPr lang="id-ID" dirty="0" smtClean="0"/>
              <a:t>1.  NPV memperhitungkan nilai waktu dari uang. Hal ini terlihat dari adanya diskonto terhadap arus kas yang diperoleh setiap periodenya.</a:t>
            </a:r>
            <a:endParaRPr lang="en-US" dirty="0" smtClean="0"/>
          </a:p>
          <a:p>
            <a:pPr>
              <a:buNone/>
            </a:pPr>
            <a:r>
              <a:rPr lang="id-ID" dirty="0" smtClean="0"/>
              <a:t>2.  NPV memperhitungkan resiko dari penerimaan arus kas (pada soal di atas sudah tertulis hasil yang diharapkan mencerminkan tingkat resiko yang dihadapi)</a:t>
            </a:r>
            <a:endParaRPr lang="en-US" dirty="0" smtClean="0"/>
          </a:p>
          <a:p>
            <a:pPr>
              <a:buNone/>
            </a:pPr>
            <a:r>
              <a:rPr lang="id-ID" dirty="0" smtClean="0"/>
              <a:t>3. NPV memberikan informasi tentang kenaikan nilai perusahaan (adanya tambahan kekayaan sebesar Rp 12,63 miliar)</a:t>
            </a:r>
            <a:endParaRPr lang="en-US" dirty="0" smtClean="0"/>
          </a:p>
          <a:p>
            <a:pPr>
              <a:buNone/>
            </a:pPr>
            <a:r>
              <a:rPr lang="id-ID" b="1" dirty="0" smtClean="0"/>
              <a:t>Karena NPV memenuhi ketiga kriteria tersebut, </a:t>
            </a:r>
            <a:endParaRPr lang="en-US" b="1" dirty="0" smtClean="0"/>
          </a:p>
          <a:p>
            <a:pPr>
              <a:buNone/>
            </a:pPr>
            <a:r>
              <a:rPr lang="id-ID" b="1" dirty="0" smtClean="0"/>
              <a:t>maka NPV merupakan metode yang baik.</a:t>
            </a:r>
            <a:endParaRPr lang="en-US" b="1" dirty="0" smtClean="0"/>
          </a:p>
          <a:p>
            <a:endParaRPr lang="en-US" dirty="0"/>
          </a:p>
        </p:txBody>
      </p:sp>
      <p:sp>
        <p:nvSpPr>
          <p:cNvPr id="4" name="Title 1"/>
          <p:cNvSpPr>
            <a:spLocks noGrp="1"/>
          </p:cNvSpPr>
          <p:nvPr>
            <p:ph type="title"/>
          </p:nvPr>
        </p:nvSpPr>
        <p:spPr>
          <a:xfrm>
            <a:off x="457200" y="762000"/>
            <a:ext cx="8229600" cy="1066800"/>
          </a:xfrm>
        </p:spPr>
        <p:txBody>
          <a:bodyPr>
            <a:normAutofit fontScale="90000"/>
          </a:bodyPr>
          <a:lstStyle/>
          <a:p>
            <a:pPr algn="ctr"/>
            <a:r>
              <a:rPr lang="en-US" b="1" dirty="0" err="1" smtClean="0"/>
              <a:t>Metode</a:t>
            </a:r>
            <a:r>
              <a:rPr lang="en-US" b="1" dirty="0" smtClean="0"/>
              <a:t> </a:t>
            </a:r>
            <a:r>
              <a:rPr lang="id-ID" b="1" dirty="0" smtClean="0"/>
              <a:t>Nilai Sekarang </a:t>
            </a:r>
            <a:r>
              <a:rPr lang="en-US" b="1" dirty="0" smtClean="0"/>
              <a:t/>
            </a:r>
            <a:br>
              <a:rPr lang="en-US" b="1" dirty="0" smtClean="0"/>
            </a:br>
            <a:r>
              <a:rPr lang="id-ID" b="1" dirty="0" smtClean="0"/>
              <a:t>(Net Present Value = NPV)</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normAutofit fontScale="90000"/>
          </a:bodyPr>
          <a:lstStyle/>
          <a:p>
            <a:pPr algn="ctr"/>
            <a:r>
              <a:rPr lang="id-ID" b="1" dirty="0" smtClean="0"/>
              <a:t>Periode Pengembalian Investasi (Payback Period = PP)</a:t>
            </a:r>
            <a:endParaRPr lang="en-US" dirty="0"/>
          </a:p>
        </p:txBody>
      </p:sp>
      <p:sp>
        <p:nvSpPr>
          <p:cNvPr id="3" name="Content Placeholder 2"/>
          <p:cNvSpPr>
            <a:spLocks noGrp="1"/>
          </p:cNvSpPr>
          <p:nvPr>
            <p:ph idx="1"/>
          </p:nvPr>
        </p:nvSpPr>
        <p:spPr>
          <a:xfrm>
            <a:off x="457200" y="1981200"/>
            <a:ext cx="8229600" cy="4593336"/>
          </a:xfrm>
        </p:spPr>
        <p:txBody>
          <a:bodyPr>
            <a:normAutofit fontScale="62500" lnSpcReduction="20000"/>
          </a:bodyPr>
          <a:lstStyle/>
          <a:p>
            <a:pPr>
              <a:buNone/>
            </a:pPr>
            <a:r>
              <a:rPr lang="id-ID" b="1" dirty="0" smtClean="0"/>
              <a:t>Periode Pengembalian Investasi (Payback Period = PP)</a:t>
            </a:r>
            <a:endParaRPr lang="en-US" dirty="0" smtClean="0"/>
          </a:p>
          <a:p>
            <a:r>
              <a:rPr lang="en-US" sz="3200" dirty="0" err="1" smtClean="0"/>
              <a:t>Adalah</a:t>
            </a:r>
            <a:r>
              <a:rPr lang="en-US" sz="3200" dirty="0" smtClean="0"/>
              <a:t> m</a:t>
            </a:r>
            <a:r>
              <a:rPr lang="id-ID" sz="3200" dirty="0" smtClean="0"/>
              <a:t>etode </a:t>
            </a:r>
            <a:r>
              <a:rPr lang="en-US" sz="3200" dirty="0" err="1" smtClean="0"/>
              <a:t>untuk</a:t>
            </a:r>
            <a:r>
              <a:rPr lang="en-US" sz="3200" dirty="0" smtClean="0"/>
              <a:t> </a:t>
            </a:r>
            <a:r>
              <a:rPr lang="id-ID" sz="3200" dirty="0" smtClean="0"/>
              <a:t>mengukur seberapa cepat investasi bisa kembali, karenanya dasar yang digunakan adalah aliran kas, bukan laba. </a:t>
            </a:r>
            <a:endParaRPr lang="en-US" sz="3200" dirty="0" smtClean="0"/>
          </a:p>
          <a:p>
            <a:pPr>
              <a:buNone/>
            </a:pPr>
            <a:endParaRPr lang="en-US" b="1" dirty="0" smtClean="0"/>
          </a:p>
          <a:p>
            <a:pPr>
              <a:buNone/>
            </a:pPr>
            <a:r>
              <a:rPr lang="id-ID" b="1" dirty="0" smtClean="0"/>
              <a:t>Contoh :</a:t>
            </a:r>
            <a:endParaRPr lang="en-US" b="1" dirty="0" smtClean="0"/>
          </a:p>
          <a:p>
            <a:pPr>
              <a:buNone/>
            </a:pPr>
            <a:r>
              <a:rPr lang="en-US" dirty="0" smtClean="0"/>
              <a:t>    </a:t>
            </a:r>
            <a:r>
              <a:rPr lang="id-ID" dirty="0" smtClean="0"/>
              <a:t>Sebuah proyek diperkirakan memiliki arus kas  (cash flow = CF) sebagai berikut (yang bertanda negative berarti arus kas keluar / pengeluaran kas sedangkan yang bertanda positif berarti arus kas masuk / penerimaan kas) :</a:t>
            </a:r>
            <a:endParaRPr lang="en-US" dirty="0" smtClean="0"/>
          </a:p>
          <a:p>
            <a:r>
              <a:rPr lang="id-ID" dirty="0" smtClean="0"/>
              <a:t>Tahun 0 : CF = -Rp 165 </a:t>
            </a:r>
            <a:r>
              <a:rPr lang="en-US" dirty="0" err="1" smtClean="0"/>
              <a:t>juta</a:t>
            </a:r>
            <a:endParaRPr lang="en-US" dirty="0" smtClean="0"/>
          </a:p>
          <a:p>
            <a:r>
              <a:rPr lang="id-ID" dirty="0" smtClean="0"/>
              <a:t>Tahun 1 : CF = </a:t>
            </a:r>
            <a:r>
              <a:rPr lang="en-US" dirty="0" smtClean="0"/>
              <a:t>  </a:t>
            </a:r>
            <a:r>
              <a:rPr lang="id-ID" dirty="0" smtClean="0"/>
              <a:t>Rp  63,12 </a:t>
            </a:r>
            <a:r>
              <a:rPr lang="en-US" dirty="0" err="1" smtClean="0"/>
              <a:t>juta</a:t>
            </a:r>
            <a:r>
              <a:rPr lang="id-ID" dirty="0" smtClean="0"/>
              <a:t>; NI = Rp 13,62 </a:t>
            </a:r>
            <a:r>
              <a:rPr lang="en-US" dirty="0" err="1" smtClean="0"/>
              <a:t>juta</a:t>
            </a:r>
            <a:endParaRPr lang="en-US" dirty="0" smtClean="0"/>
          </a:p>
          <a:p>
            <a:r>
              <a:rPr lang="id-ID" dirty="0" smtClean="0"/>
              <a:t>Tahun 2 : CF = </a:t>
            </a:r>
            <a:r>
              <a:rPr lang="en-US" dirty="0" smtClean="0"/>
              <a:t>  </a:t>
            </a:r>
            <a:r>
              <a:rPr lang="id-ID" dirty="0" smtClean="0"/>
              <a:t>Rp  70,80 </a:t>
            </a:r>
            <a:r>
              <a:rPr lang="en-US" dirty="0" err="1" smtClean="0"/>
              <a:t>juta</a:t>
            </a:r>
            <a:r>
              <a:rPr lang="id-ID" dirty="0" smtClean="0"/>
              <a:t>; NI = Rp   3,30</a:t>
            </a:r>
            <a:r>
              <a:rPr lang="en-US" dirty="0" smtClean="0"/>
              <a:t> </a:t>
            </a:r>
            <a:r>
              <a:rPr lang="en-US" dirty="0" err="1" smtClean="0"/>
              <a:t>juta</a:t>
            </a:r>
            <a:endParaRPr lang="en-US" dirty="0" smtClean="0"/>
          </a:p>
          <a:p>
            <a:r>
              <a:rPr lang="id-ID" dirty="0" smtClean="0"/>
              <a:t>Tahun 3 : CF =</a:t>
            </a:r>
            <a:r>
              <a:rPr lang="en-US" dirty="0" smtClean="0"/>
              <a:t>  </a:t>
            </a:r>
            <a:r>
              <a:rPr lang="id-ID" dirty="0" smtClean="0"/>
              <a:t> Rp  91,08 </a:t>
            </a:r>
            <a:r>
              <a:rPr lang="en-US" dirty="0" err="1" smtClean="0"/>
              <a:t>juta</a:t>
            </a:r>
            <a:r>
              <a:rPr lang="id-ID" dirty="0" smtClean="0"/>
              <a:t>; NI = Rp 29,10 </a:t>
            </a:r>
            <a:r>
              <a:rPr lang="en-US" dirty="0" err="1" smtClean="0"/>
              <a:t>juta</a:t>
            </a:r>
            <a:endParaRPr lang="en-US" dirty="0" smtClean="0"/>
          </a:p>
          <a:p>
            <a:r>
              <a:rPr lang="id-ID" dirty="0" smtClean="0"/>
              <a:t>Nilai Buku Rerata (average) = Rp 72</a:t>
            </a:r>
            <a:r>
              <a:rPr lang="en-US" dirty="0" smtClean="0"/>
              <a:t> </a:t>
            </a:r>
            <a:r>
              <a:rPr lang="en-US" dirty="0" err="1" smtClean="0"/>
              <a:t>juta</a:t>
            </a:r>
            <a:endParaRPr lang="en-US" dirty="0" smtClean="0"/>
          </a:p>
          <a:p>
            <a:r>
              <a:rPr lang="id-ID" dirty="0" smtClean="0"/>
              <a:t>Hasil yang diharapkan dari proyek tersebut pada tingkat resiko yang dihadapi sebesar 1</a:t>
            </a:r>
            <a:r>
              <a:rPr lang="en-US" dirty="0" smtClean="0"/>
              <a:t>2</a:t>
            </a:r>
            <a:r>
              <a:rPr lang="id-ID" dirty="0" smtClean="0"/>
              <a:t>%.</a:t>
            </a:r>
            <a:endParaRPr lang="en-US" dirty="0" smtClean="0"/>
          </a:p>
          <a:p>
            <a:r>
              <a:rPr lang="id-ID" dirty="0" smtClean="0"/>
              <a:t>Diharapkan proyek tersebut akan balik modal dalam waktu 2 tahun.</a:t>
            </a:r>
            <a:endParaRPr lang="en-US" dirty="0" smtClean="0"/>
          </a:p>
          <a:p>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669536"/>
          </a:xfrm>
        </p:spPr>
        <p:txBody>
          <a:bodyPr>
            <a:normAutofit fontScale="70000" lnSpcReduction="20000"/>
          </a:bodyPr>
          <a:lstStyle/>
          <a:p>
            <a:pPr>
              <a:buNone/>
            </a:pPr>
            <a:r>
              <a:rPr lang="en-US" dirty="0" smtClean="0"/>
              <a:t>JAWAB:</a:t>
            </a:r>
          </a:p>
          <a:p>
            <a:r>
              <a:rPr lang="id-ID" dirty="0" smtClean="0"/>
              <a:t>Investasi awal 		- Rp 165.000</a:t>
            </a:r>
            <a:endParaRPr lang="en-US" dirty="0" smtClean="0"/>
          </a:p>
          <a:p>
            <a:r>
              <a:rPr lang="id-ID" dirty="0" smtClean="0"/>
              <a:t>Arus kas masuk tahun-1	</a:t>
            </a:r>
            <a:r>
              <a:rPr lang="en-US" dirty="0" smtClean="0"/>
              <a:t>   </a:t>
            </a:r>
            <a:r>
              <a:rPr lang="id-ID" u="sng" dirty="0" smtClean="0"/>
              <a:t>Rp   63.120</a:t>
            </a:r>
            <a:endParaRPr lang="en-US" dirty="0" smtClean="0"/>
          </a:p>
          <a:p>
            <a:r>
              <a:rPr lang="id-ID" dirty="0" smtClean="0"/>
              <a:t>Saldo 			- Rp 101.880</a:t>
            </a:r>
            <a:endParaRPr lang="en-US" dirty="0" smtClean="0"/>
          </a:p>
          <a:p>
            <a:r>
              <a:rPr lang="id-ID" dirty="0" smtClean="0"/>
              <a:t>Arus kas masuk tahun-2     	</a:t>
            </a:r>
            <a:r>
              <a:rPr lang="en-US" dirty="0" smtClean="0"/>
              <a:t>  </a:t>
            </a:r>
            <a:r>
              <a:rPr lang="id-ID" u="sng" dirty="0" smtClean="0"/>
              <a:t>Rp   70.000</a:t>
            </a:r>
            <a:endParaRPr lang="en-US" dirty="0" smtClean="0"/>
          </a:p>
          <a:p>
            <a:r>
              <a:rPr lang="id-ID" dirty="0" smtClean="0"/>
              <a:t>Saldo			- Rp    31.080</a:t>
            </a:r>
            <a:endParaRPr lang="en-US" dirty="0" smtClean="0"/>
          </a:p>
          <a:p>
            <a:r>
              <a:rPr lang="id-ID" dirty="0" smtClean="0"/>
              <a:t>Arus kas masuk tahun-3  	</a:t>
            </a:r>
            <a:r>
              <a:rPr lang="en-US" dirty="0" smtClean="0"/>
              <a:t>   </a:t>
            </a:r>
            <a:r>
              <a:rPr lang="id-ID" u="sng" dirty="0" smtClean="0"/>
              <a:t>Rp    91.080</a:t>
            </a:r>
            <a:endParaRPr lang="en-US" dirty="0" smtClean="0"/>
          </a:p>
          <a:p>
            <a:r>
              <a:rPr lang="id-ID" dirty="0" smtClean="0"/>
              <a:t>Saldo			</a:t>
            </a:r>
            <a:r>
              <a:rPr lang="en-US" dirty="0" smtClean="0"/>
              <a:t>  </a:t>
            </a:r>
            <a:r>
              <a:rPr lang="id-ID" dirty="0" smtClean="0"/>
              <a:t>Rp    60.000</a:t>
            </a:r>
            <a:endParaRPr lang="en-US" dirty="0" smtClean="0"/>
          </a:p>
          <a:p>
            <a:r>
              <a:rPr lang="id-ID" dirty="0" smtClean="0"/>
              <a:t>Dengan demikian periode pengambilan investasi = 2 + 31</a:t>
            </a:r>
            <a:r>
              <a:rPr lang="en-US" dirty="0" smtClean="0"/>
              <a:t>.</a:t>
            </a:r>
            <a:r>
              <a:rPr lang="id-ID" dirty="0" smtClean="0"/>
              <a:t>08 / 91</a:t>
            </a:r>
            <a:r>
              <a:rPr lang="en-US" dirty="0" smtClean="0"/>
              <a:t>.</a:t>
            </a:r>
            <a:r>
              <a:rPr lang="id-ID" dirty="0" smtClean="0"/>
              <a:t>0</a:t>
            </a:r>
            <a:r>
              <a:rPr lang="en-US" dirty="0" smtClean="0"/>
              <a:t>8</a:t>
            </a:r>
            <a:r>
              <a:rPr lang="id-ID" dirty="0" smtClean="0"/>
              <a:t> x 12 bulan = 2 tahun 4,09 bulan</a:t>
            </a:r>
            <a:endParaRPr lang="en-US" dirty="0" smtClean="0"/>
          </a:p>
          <a:p>
            <a:r>
              <a:rPr lang="id-ID" dirty="0" smtClean="0"/>
              <a:t>Artinya setelah tersebut berlangsung selama 2 tahun 4,09 bulan, investasi (proyek) tersebut sudah kembali modal </a:t>
            </a:r>
            <a:r>
              <a:rPr lang="id-ID" i="1" dirty="0" smtClean="0"/>
              <a:t>(dana yang sudah dikeluarkan saat melakukan investasi pada proyek tersebut, sudah diperoleh kembali).</a:t>
            </a:r>
            <a:endParaRPr lang="en-US" i="1" dirty="0" smtClean="0"/>
          </a:p>
          <a:p>
            <a:r>
              <a:rPr lang="id-ID" dirty="0" smtClean="0"/>
              <a:t>Namun karena investasi tersebut balik modal setelah 2 tahun beroperasi, maka realisasi balik modal selama 2 tahun 4,09 bulan terlalu lama. Dengan demikian proyek tersebut ditolak.</a:t>
            </a:r>
            <a:endParaRPr lang="en-US" dirty="0" smtClean="0"/>
          </a:p>
          <a:p>
            <a:endParaRPr lang="en-US" dirty="0"/>
          </a:p>
        </p:txBody>
      </p:sp>
      <p:sp>
        <p:nvSpPr>
          <p:cNvPr id="5" name="Title 1"/>
          <p:cNvSpPr>
            <a:spLocks noGrp="1"/>
          </p:cNvSpPr>
          <p:nvPr>
            <p:ph type="title"/>
          </p:nvPr>
        </p:nvSpPr>
        <p:spPr>
          <a:xfrm>
            <a:off x="457200" y="762000"/>
            <a:ext cx="8229600" cy="1066800"/>
          </a:xfrm>
        </p:spPr>
        <p:txBody>
          <a:bodyPr>
            <a:normAutofit fontScale="90000"/>
          </a:bodyPr>
          <a:lstStyle/>
          <a:p>
            <a:pPr algn="ctr"/>
            <a:r>
              <a:rPr lang="id-ID" b="1" dirty="0" smtClean="0"/>
              <a:t>Periode Pengembalian Investasi (Payback Period = PP)</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91</TotalTime>
  <Words>1233</Words>
  <Application>Microsoft Office PowerPoint</Application>
  <PresentationFormat>On-screen Show (4:3)</PresentationFormat>
  <Paragraphs>132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Urban</vt:lpstr>
      <vt:lpstr>Kuliah VII  Perbandingan metode penilaian investasi</vt:lpstr>
      <vt:lpstr>Metode Average of Return</vt:lpstr>
      <vt:lpstr>Metode Nilai Sekarang  (Net Present Value = NPV)</vt:lpstr>
      <vt:lpstr>Metode Nilai Sekarang  (Net Present Value = NPV)</vt:lpstr>
      <vt:lpstr>Metode Nilai Sekarang  (Net Present Value = NPV)</vt:lpstr>
      <vt:lpstr>Metode Nilai Sekarang  (Net Present Value = NPV)</vt:lpstr>
      <vt:lpstr>Metode Nilai Sekarang  (Net Present Value = NPV)</vt:lpstr>
      <vt:lpstr>Periode Pengembalian Investasi (Payback Period = PP)</vt:lpstr>
      <vt:lpstr>Periode Pengembalian Investasi (Payback Period = PP)</vt:lpstr>
      <vt:lpstr>Periode Pengembalian Investasi (Payback Period = PP)</vt:lpstr>
      <vt:lpstr>Periode Pengembalian Investasi (Payback Period = PP)</vt:lpstr>
      <vt:lpstr>Metode Periode Pengembalian Investasi Terdiskonto (Discounted Payback Period = DPP)</vt:lpstr>
      <vt:lpstr>Metode Periode Pengembalian Investasi Terdiskonto (Discounted Payback Period = DPP)</vt:lpstr>
      <vt:lpstr>Metode Periode Pengembalian Investasi Terdiskonto (Discounted Payback Period = DPP)</vt:lpstr>
      <vt:lpstr>Metode Periode Pengembalian Investasi Terdiskonto (Discounted Payback Period = DPP)</vt:lpstr>
      <vt:lpstr>Metode Periode Pengembalian Investasi Terdiskonto (Discounted Payback Period = DPP)</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Kuliah VII  Perbandingan metode penilaian investasi</dc:title>
  <dc:creator>Toshiba</dc:creator>
  <cp:lastModifiedBy>Toshiba</cp:lastModifiedBy>
  <cp:revision>10</cp:revision>
  <dcterms:created xsi:type="dcterms:W3CDTF">2014-10-18T11:30:03Z</dcterms:created>
  <dcterms:modified xsi:type="dcterms:W3CDTF">2014-10-21T08:08:48Z</dcterms:modified>
</cp:coreProperties>
</file>