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3AFD9E-CB97-4EB7-9317-9C706A62E412}" type="datetimeFigureOut">
              <a:rPr lang="en-US" smtClean="0"/>
              <a:pPr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22E421-8B12-4E2F-B85A-CA6ED66C77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KULIAH </a:t>
            </a:r>
            <a:r>
              <a:rPr lang="en-US" sz="3600" dirty="0"/>
              <a:t>X: </a:t>
            </a:r>
            <a:r>
              <a:rPr lang="id-ID" sz="3600" dirty="0"/>
              <a:t>RENTABILITAS</a:t>
            </a:r>
            <a:r>
              <a:rPr lang="en-US" sz="3600" dirty="0"/>
              <a:t>, ANALISIS LIKUIDITAS DALAM PEMILIHAN MODAL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b="1" dirty="0"/>
              <a:t>Rentabilitas</a:t>
            </a:r>
            <a:r>
              <a:rPr lang="id-ID" dirty="0"/>
              <a:t> adalah kemampuan menghasilkan laba dari sejumlah dana yang dipakai untuk menghasilkan laba tersebut</a:t>
            </a:r>
            <a:r>
              <a:rPr lang="id-ID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Rumus</a:t>
            </a:r>
            <a:r>
              <a:rPr lang="en-US" b="1" dirty="0" smtClean="0"/>
              <a:t> R</a:t>
            </a:r>
            <a:r>
              <a:rPr lang="id-ID" b="1" dirty="0" smtClean="0"/>
              <a:t>entabilitas</a:t>
            </a:r>
            <a:r>
              <a:rPr lang="id-ID" dirty="0" smtClean="0"/>
              <a:t> =</a:t>
            </a:r>
            <a:r>
              <a:rPr lang="en-US" dirty="0" smtClean="0"/>
              <a:t> </a:t>
            </a:r>
            <a:r>
              <a:rPr lang="id-ID" dirty="0" smtClean="0"/>
              <a:t>(</a:t>
            </a:r>
            <a:r>
              <a:rPr lang="id-ID" dirty="0"/>
              <a:t>ModalUsaha/Laba) X 100</a:t>
            </a:r>
            <a:r>
              <a:rPr lang="id-ID" dirty="0" smtClean="0"/>
              <a:t>%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Rentabilitas Menurut </a:t>
            </a:r>
            <a:r>
              <a:rPr lang="id-ID" dirty="0"/>
              <a:t>Riyanto ( 1997: 36) </a:t>
            </a:r>
            <a:r>
              <a:rPr lang="id-ID" dirty="0" smtClean="0"/>
              <a:t>dibedakan </a:t>
            </a:r>
            <a:r>
              <a:rPr lang="id-ID" dirty="0"/>
              <a:t>menjadi dua, </a:t>
            </a:r>
            <a:r>
              <a:rPr lang="id-ID" dirty="0" smtClean="0"/>
              <a:t>yaitu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id-ID" dirty="0" smtClean="0"/>
              <a:t>Rentabilitas </a:t>
            </a:r>
            <a:r>
              <a:rPr lang="id-ID" dirty="0"/>
              <a:t>ekonomi </a:t>
            </a:r>
            <a:r>
              <a:rPr lang="en-US" dirty="0"/>
              <a:t>(RE</a:t>
            </a:r>
            <a:r>
              <a:rPr lang="en-US" dirty="0" smtClean="0"/>
              <a:t>): 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     </a:t>
            </a:r>
            <a:r>
              <a:rPr lang="id-ID" b="1" dirty="0" smtClean="0"/>
              <a:t>RE </a:t>
            </a:r>
            <a:r>
              <a:rPr lang="id-ID" b="1" dirty="0"/>
              <a:t>=   ( Lk / (MA+MS)) x  100 %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       {</a:t>
            </a:r>
            <a:r>
              <a:rPr lang="id-ID" dirty="0" smtClean="0"/>
              <a:t>Laba </a:t>
            </a:r>
            <a:r>
              <a:rPr lang="id-ID" dirty="0"/>
              <a:t>Usaha(SHU)/Total </a:t>
            </a:r>
            <a:r>
              <a:rPr lang="id-ID" dirty="0" smtClean="0"/>
              <a:t>Aktiva</a:t>
            </a:r>
            <a:r>
              <a:rPr lang="en-US" dirty="0" smtClean="0"/>
              <a:t>}</a:t>
            </a:r>
            <a:r>
              <a:rPr lang="id-ID" dirty="0" smtClean="0"/>
              <a:t>X </a:t>
            </a:r>
            <a:r>
              <a:rPr lang="id-ID" dirty="0"/>
              <a:t>100%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id-ID" dirty="0" smtClean="0"/>
              <a:t>Rentabilitas </a:t>
            </a:r>
            <a:r>
              <a:rPr lang="id-ID" dirty="0"/>
              <a:t>modal sendiri</a:t>
            </a:r>
            <a:r>
              <a:rPr lang="en-US" dirty="0"/>
              <a:t> (RMS</a:t>
            </a:r>
            <a:r>
              <a:rPr lang="en-US" dirty="0" smtClean="0"/>
              <a:t>): 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  <a:r>
              <a:rPr lang="en-US" b="1" dirty="0" smtClean="0"/>
              <a:t>      </a:t>
            </a:r>
            <a:r>
              <a:rPr lang="id-ID" b="1" dirty="0" smtClean="0"/>
              <a:t>RMS</a:t>
            </a:r>
            <a:r>
              <a:rPr lang="id-ID" b="1" dirty="0"/>
              <a:t>  =    (Lb / MS) x 100 %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>RENTABILITAS PERUSAHAAN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err="1" smtClean="0"/>
              <a:t>Jawab</a:t>
            </a:r>
            <a:r>
              <a:rPr lang="en-US" b="1" dirty="0" smtClean="0"/>
              <a:t> :</a:t>
            </a:r>
          </a:p>
          <a:p>
            <a:pPr marL="514350" indent="-514350">
              <a:buAutoNum type="alphaLcPeriod"/>
            </a:pPr>
            <a:r>
              <a:rPr lang="en-US" sz="3500" dirty="0" err="1" smtClean="0"/>
              <a:t>Rasio</a:t>
            </a:r>
            <a:r>
              <a:rPr lang="en-US" sz="3500" dirty="0" smtClean="0"/>
              <a:t> </a:t>
            </a:r>
            <a:r>
              <a:rPr lang="en-US" sz="3500" dirty="0" err="1" smtClean="0"/>
              <a:t>Laba</a:t>
            </a:r>
            <a:r>
              <a:rPr lang="en-US" sz="3500" dirty="0" smtClean="0"/>
              <a:t> Usaha </a:t>
            </a:r>
            <a:r>
              <a:rPr lang="en-US" sz="3500" dirty="0" err="1" smtClean="0"/>
              <a:t>dengan</a:t>
            </a:r>
            <a:r>
              <a:rPr lang="en-US" sz="3500" dirty="0" smtClean="0"/>
              <a:t> Total </a:t>
            </a:r>
            <a:r>
              <a:rPr lang="en-US" sz="3500" dirty="0" err="1" smtClean="0"/>
              <a:t>Aktivitas</a:t>
            </a:r>
            <a:r>
              <a:rPr lang="en-US" sz="3500" dirty="0" smtClean="0"/>
              <a:t> =  </a:t>
            </a:r>
            <a:r>
              <a:rPr lang="en-US" sz="3500" dirty="0" err="1" smtClean="0"/>
              <a:t>Laba</a:t>
            </a:r>
            <a:r>
              <a:rPr lang="en-US" sz="3500" dirty="0" smtClean="0"/>
              <a:t> Usaha / Total </a:t>
            </a:r>
            <a:r>
              <a:rPr lang="en-US" sz="3500" dirty="0" err="1" smtClean="0"/>
              <a:t>Aktiva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                                        =  300.000 / 1.000.000 = 0.3 </a:t>
            </a:r>
            <a:br>
              <a:rPr lang="en-US" sz="3500" dirty="0" smtClean="0"/>
            </a:br>
            <a:r>
              <a:rPr lang="en-US" sz="3500" dirty="0" err="1" smtClean="0"/>
              <a:t>Artinya</a:t>
            </a:r>
            <a:r>
              <a:rPr lang="en-US" sz="3500" dirty="0" smtClean="0"/>
              <a:t> : </a:t>
            </a:r>
            <a:r>
              <a:rPr lang="en-US" sz="3500" dirty="0" err="1" smtClean="0"/>
              <a:t>Setiap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1 Total </a:t>
            </a:r>
            <a:r>
              <a:rPr lang="en-US" sz="3500" dirty="0" err="1" smtClean="0"/>
              <a:t>Aktiva</a:t>
            </a:r>
            <a:r>
              <a:rPr lang="en-US" sz="3500" dirty="0" smtClean="0"/>
              <a:t> , </a:t>
            </a:r>
            <a:r>
              <a:rPr lang="en-US" sz="3500" dirty="0" err="1" smtClean="0"/>
              <a:t>menghasilkan</a:t>
            </a:r>
            <a:r>
              <a:rPr lang="en-US" sz="3500" dirty="0" smtClean="0"/>
              <a:t> </a:t>
            </a:r>
            <a:r>
              <a:rPr lang="en-US" sz="3500" dirty="0" err="1" smtClean="0"/>
              <a:t>Laba</a:t>
            </a:r>
            <a:r>
              <a:rPr lang="en-US" sz="3500" dirty="0" smtClean="0"/>
              <a:t> Usaha </a:t>
            </a:r>
            <a:r>
              <a:rPr lang="en-US" sz="3500" dirty="0" err="1" smtClean="0"/>
              <a:t>sebesar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0.3</a:t>
            </a:r>
          </a:p>
          <a:p>
            <a:pPr marL="514350" indent="-514350">
              <a:buAutoNum type="alphaLcPeriod"/>
            </a:pPr>
            <a:r>
              <a:rPr lang="en-US" sz="3500" dirty="0" err="1" smtClean="0"/>
              <a:t>Perputaran</a:t>
            </a:r>
            <a:r>
              <a:rPr lang="en-US" sz="3500" dirty="0" smtClean="0"/>
              <a:t> total </a:t>
            </a:r>
            <a:r>
              <a:rPr lang="en-US" sz="3500" dirty="0" err="1" smtClean="0"/>
              <a:t>Aktiva</a:t>
            </a:r>
            <a:r>
              <a:rPr lang="en-US" sz="3500" dirty="0" smtClean="0"/>
              <a:t> = 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> / total </a:t>
            </a:r>
            <a:r>
              <a:rPr lang="en-US" sz="3500" dirty="0" err="1" smtClean="0"/>
              <a:t>Aktiva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               = 2.000.000.000 / 1.000.000.000 = 2</a:t>
            </a:r>
            <a:br>
              <a:rPr lang="en-US" sz="3500" dirty="0" smtClean="0"/>
            </a:br>
            <a:r>
              <a:rPr lang="en-US" sz="3500" dirty="0" smtClean="0"/>
              <a:t>(</a:t>
            </a:r>
            <a:r>
              <a:rPr lang="en-US" sz="3500" dirty="0" err="1" smtClean="0"/>
              <a:t>artinya</a:t>
            </a:r>
            <a:r>
              <a:rPr lang="en-US" sz="3500" dirty="0" smtClean="0"/>
              <a:t> Total </a:t>
            </a:r>
            <a:r>
              <a:rPr lang="en-US" sz="3500" dirty="0" err="1" smtClean="0"/>
              <a:t>Aktiva</a:t>
            </a:r>
            <a:r>
              <a:rPr lang="en-US" sz="3500" dirty="0" smtClean="0"/>
              <a:t> </a:t>
            </a:r>
            <a:r>
              <a:rPr lang="en-US" sz="3500" dirty="0" err="1" smtClean="0"/>
              <a:t>telah</a:t>
            </a:r>
            <a:r>
              <a:rPr lang="en-US" sz="3500" dirty="0" smtClean="0"/>
              <a:t> </a:t>
            </a:r>
            <a:r>
              <a:rPr lang="en-US" sz="3500" dirty="0" err="1" smtClean="0"/>
              <a:t>digunakan</a:t>
            </a:r>
            <a:r>
              <a:rPr lang="en-US" sz="3500" dirty="0" smtClean="0"/>
              <a:t> </a:t>
            </a:r>
            <a:r>
              <a:rPr lang="en-US" sz="3500" dirty="0" err="1" smtClean="0"/>
              <a:t>untuk</a:t>
            </a:r>
            <a:r>
              <a:rPr lang="en-US" sz="3500" dirty="0" smtClean="0"/>
              <a:t> </a:t>
            </a:r>
            <a:r>
              <a:rPr lang="en-US" sz="3500" dirty="0" err="1" smtClean="0"/>
              <a:t>meningkatkan</a:t>
            </a:r>
            <a:r>
              <a:rPr lang="en-US" sz="3500" dirty="0" smtClean="0"/>
              <a:t>  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> </a:t>
            </a:r>
            <a:r>
              <a:rPr lang="en-US" sz="3500" dirty="0" err="1" smtClean="0"/>
              <a:t>efisiensi</a:t>
            </a:r>
            <a:r>
              <a:rPr lang="en-US" sz="3500" dirty="0" smtClean="0"/>
              <a:t> </a:t>
            </a:r>
            <a:r>
              <a:rPr lang="en-US" sz="3500" dirty="0" err="1" smtClean="0"/>
              <a:t>sebesar</a:t>
            </a:r>
            <a:r>
              <a:rPr lang="en-US" sz="3500" dirty="0" smtClean="0"/>
              <a:t> 2)</a:t>
            </a:r>
          </a:p>
          <a:p>
            <a:pPr>
              <a:buNone/>
            </a:pPr>
            <a:r>
              <a:rPr lang="en-US" sz="3500" dirty="0" smtClean="0"/>
              <a:t>c.       Gross Margin Ratio =  </a:t>
            </a:r>
            <a:r>
              <a:rPr lang="en-US" sz="3500" dirty="0" err="1" smtClean="0"/>
              <a:t>Laba</a:t>
            </a:r>
            <a:r>
              <a:rPr lang="en-US" sz="3500" dirty="0" smtClean="0"/>
              <a:t> </a:t>
            </a:r>
            <a:r>
              <a:rPr lang="en-US" sz="3500" dirty="0" err="1" smtClean="0"/>
              <a:t>Kotor</a:t>
            </a:r>
            <a:r>
              <a:rPr lang="en-US" sz="3500" dirty="0" smtClean="0"/>
              <a:t> / 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      =  (2.000.000.000-1.000.000.000) / 2.000.000.000</a:t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      = 1.000.000.000 / 2.000.000.000 =  0,5</a:t>
            </a:r>
            <a:br>
              <a:rPr lang="en-US" sz="3500" dirty="0" smtClean="0"/>
            </a:br>
            <a:r>
              <a:rPr lang="en-US" sz="3500" dirty="0" smtClean="0"/>
              <a:t>    </a:t>
            </a:r>
            <a:r>
              <a:rPr lang="en-US" sz="3500" dirty="0" err="1" smtClean="0"/>
              <a:t>Artinya</a:t>
            </a:r>
            <a:r>
              <a:rPr lang="en-US" sz="3500" dirty="0" smtClean="0"/>
              <a:t> Perusahaan </a:t>
            </a:r>
            <a:r>
              <a:rPr lang="en-US" sz="3500" dirty="0" err="1" smtClean="0"/>
              <a:t>dapat</a:t>
            </a:r>
            <a:r>
              <a:rPr lang="en-US" sz="3500" dirty="0" smtClean="0"/>
              <a:t> </a:t>
            </a:r>
            <a:r>
              <a:rPr lang="en-US" sz="3500" dirty="0" err="1" smtClean="0"/>
              <a:t>mencapai</a:t>
            </a:r>
            <a:r>
              <a:rPr lang="en-US" sz="3500" dirty="0" smtClean="0"/>
              <a:t> </a:t>
            </a:r>
            <a:r>
              <a:rPr lang="en-US" sz="3500" dirty="0" err="1" smtClean="0"/>
              <a:t>laba</a:t>
            </a:r>
            <a:r>
              <a:rPr lang="en-US" sz="3500" dirty="0" smtClean="0"/>
              <a:t> </a:t>
            </a:r>
            <a:r>
              <a:rPr lang="en-US" sz="3500" dirty="0" err="1" smtClean="0"/>
              <a:t>kotor</a:t>
            </a:r>
            <a:r>
              <a:rPr lang="en-US" sz="3500" dirty="0" smtClean="0"/>
              <a:t> 50% </a:t>
            </a:r>
            <a:r>
              <a:rPr lang="en-US" sz="3500" dirty="0" err="1" smtClean="0"/>
              <a:t>dari</a:t>
            </a:r>
            <a:r>
              <a:rPr lang="en-US" sz="3500" dirty="0" smtClean="0"/>
              <a:t> </a:t>
            </a:r>
            <a:r>
              <a:rPr lang="en-US" sz="3500" dirty="0" err="1" smtClean="0"/>
              <a:t>penjualannya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d.       Net Margin Ratio = </a:t>
            </a:r>
            <a:r>
              <a:rPr lang="en-US" sz="3500" dirty="0" err="1" smtClean="0"/>
              <a:t>Laba</a:t>
            </a:r>
            <a:r>
              <a:rPr lang="en-US" sz="3500" dirty="0" smtClean="0"/>
              <a:t> </a:t>
            </a:r>
            <a:r>
              <a:rPr lang="en-US" sz="3500" dirty="0" err="1" smtClean="0"/>
              <a:t>Bersih</a:t>
            </a:r>
            <a:r>
              <a:rPr lang="en-US" sz="3500" dirty="0" smtClean="0"/>
              <a:t> / 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   =  146.000.000 / 2.000.000.000 = 0.07</a:t>
            </a:r>
            <a:br>
              <a:rPr lang="en-US" sz="3500" dirty="0" smtClean="0"/>
            </a:br>
            <a:r>
              <a:rPr lang="en-US" sz="3500" dirty="0" smtClean="0"/>
              <a:t>    </a:t>
            </a:r>
            <a:r>
              <a:rPr lang="en-US" sz="3500" dirty="0" err="1" smtClean="0"/>
              <a:t>Artinya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1 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> </a:t>
            </a:r>
            <a:r>
              <a:rPr lang="en-US" sz="3500" dirty="0" err="1" smtClean="0"/>
              <a:t>menghasilkan</a:t>
            </a:r>
            <a:r>
              <a:rPr lang="en-US" sz="3500" dirty="0" smtClean="0"/>
              <a:t> </a:t>
            </a:r>
            <a:r>
              <a:rPr lang="en-US" sz="3500" dirty="0" err="1" smtClean="0"/>
              <a:t>Laba</a:t>
            </a:r>
            <a:r>
              <a:rPr lang="en-US" sz="3500" dirty="0" smtClean="0"/>
              <a:t> </a:t>
            </a:r>
            <a:r>
              <a:rPr lang="en-US" sz="3500" dirty="0" err="1" smtClean="0"/>
              <a:t>bersih</a:t>
            </a:r>
            <a:r>
              <a:rPr lang="en-US" sz="3500" dirty="0" smtClean="0"/>
              <a:t> </a:t>
            </a:r>
            <a:r>
              <a:rPr lang="en-US" sz="3500" dirty="0" err="1" smtClean="0"/>
              <a:t>sebanyak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0.07</a:t>
            </a:r>
          </a:p>
          <a:p>
            <a:pPr>
              <a:buNone/>
            </a:pPr>
            <a:r>
              <a:rPr lang="en-US" sz="3500" dirty="0" smtClean="0"/>
              <a:t>e.       Operating Margin Ratio = </a:t>
            </a:r>
            <a:r>
              <a:rPr lang="en-US" sz="3500" dirty="0" err="1" smtClean="0"/>
              <a:t>Laba</a:t>
            </a:r>
            <a:r>
              <a:rPr lang="en-US" sz="3500" dirty="0" smtClean="0"/>
              <a:t> Usaha / 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                =  300.000.000 / 2.000.000.000 = 0.15</a:t>
            </a:r>
            <a:br>
              <a:rPr lang="en-US" sz="3500" dirty="0" smtClean="0"/>
            </a:br>
            <a:r>
              <a:rPr lang="en-US" sz="3500" dirty="0" smtClean="0"/>
              <a:t>   </a:t>
            </a:r>
            <a:r>
              <a:rPr lang="en-US" sz="3500" dirty="0" err="1" smtClean="0"/>
              <a:t>Artinya</a:t>
            </a:r>
            <a:r>
              <a:rPr lang="en-US" sz="3500" dirty="0" smtClean="0"/>
              <a:t> </a:t>
            </a:r>
            <a:r>
              <a:rPr lang="en-US" sz="3500" dirty="0" err="1" smtClean="0"/>
              <a:t>Setiap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1 </a:t>
            </a:r>
            <a:r>
              <a:rPr lang="en-US" sz="3500" dirty="0" err="1" smtClean="0"/>
              <a:t>penjualan</a:t>
            </a:r>
            <a:r>
              <a:rPr lang="en-US" sz="3500" dirty="0" smtClean="0"/>
              <a:t> </a:t>
            </a:r>
            <a:r>
              <a:rPr lang="en-US" sz="3500" dirty="0" err="1" smtClean="0"/>
              <a:t>menghasilkan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0.15</a:t>
            </a:r>
          </a:p>
          <a:p>
            <a:pPr>
              <a:buNone/>
            </a:pPr>
            <a:r>
              <a:rPr lang="en-US" sz="3500" dirty="0" smtClean="0"/>
              <a:t>f.       </a:t>
            </a:r>
            <a:r>
              <a:rPr lang="en-US" sz="3500" dirty="0" err="1" smtClean="0"/>
              <a:t>Rentabilitas</a:t>
            </a:r>
            <a:r>
              <a:rPr lang="en-US" sz="3500" dirty="0" smtClean="0"/>
              <a:t> Modal </a:t>
            </a:r>
            <a:r>
              <a:rPr lang="en-US" sz="3500" dirty="0" err="1" smtClean="0"/>
              <a:t>sendiri</a:t>
            </a:r>
            <a:r>
              <a:rPr lang="en-US" sz="3500" dirty="0" smtClean="0"/>
              <a:t> = </a:t>
            </a:r>
            <a:r>
              <a:rPr lang="en-US" sz="3500" dirty="0" err="1" smtClean="0"/>
              <a:t>Laba</a:t>
            </a:r>
            <a:r>
              <a:rPr lang="en-US" sz="3500" dirty="0" smtClean="0"/>
              <a:t> </a:t>
            </a:r>
            <a:r>
              <a:rPr lang="en-US" sz="3500" dirty="0" err="1" smtClean="0"/>
              <a:t>Bersih</a:t>
            </a:r>
            <a:r>
              <a:rPr lang="en-US" sz="3500" dirty="0" smtClean="0"/>
              <a:t> / Modal </a:t>
            </a:r>
            <a:r>
              <a:rPr lang="en-US" sz="3500" dirty="0" err="1" smtClean="0"/>
              <a:t>sendiri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                                                  = 146.000.000 / 565.000.000 = 0.2584</a:t>
            </a:r>
            <a:br>
              <a:rPr lang="en-US" sz="3500" dirty="0" smtClean="0"/>
            </a:br>
            <a:r>
              <a:rPr lang="en-US" sz="3500" dirty="0" smtClean="0"/>
              <a:t>   </a:t>
            </a:r>
            <a:r>
              <a:rPr lang="en-US" sz="3500" dirty="0" err="1" smtClean="0"/>
              <a:t>Artinya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1 modal </a:t>
            </a:r>
            <a:r>
              <a:rPr lang="en-US" sz="3500" dirty="0" err="1" smtClean="0"/>
              <a:t>sendiri</a:t>
            </a:r>
            <a:r>
              <a:rPr lang="en-US" sz="3500" dirty="0" smtClean="0"/>
              <a:t> </a:t>
            </a:r>
            <a:r>
              <a:rPr lang="en-US" sz="3500" dirty="0" err="1" smtClean="0"/>
              <a:t>menghasilkan</a:t>
            </a:r>
            <a:r>
              <a:rPr lang="en-US" sz="3500" dirty="0" smtClean="0"/>
              <a:t> </a:t>
            </a:r>
            <a:r>
              <a:rPr lang="en-US" sz="3500" dirty="0" err="1" smtClean="0"/>
              <a:t>laba</a:t>
            </a:r>
            <a:r>
              <a:rPr lang="en-US" sz="3500" dirty="0" smtClean="0"/>
              <a:t> </a:t>
            </a:r>
            <a:r>
              <a:rPr lang="en-US" sz="3500" dirty="0" err="1" smtClean="0"/>
              <a:t>bersih</a:t>
            </a:r>
            <a:r>
              <a:rPr lang="en-US" sz="3500" dirty="0" smtClean="0"/>
              <a:t> </a:t>
            </a:r>
            <a:r>
              <a:rPr lang="en-US" sz="3500" dirty="0" err="1" smtClean="0"/>
              <a:t>Rp</a:t>
            </a:r>
            <a:r>
              <a:rPr lang="en-US" sz="3500" dirty="0" smtClean="0"/>
              <a:t> 0.2584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ANALISIS LIKUIDITAS </a:t>
            </a:r>
            <a:br>
              <a:rPr lang="pt-BR" b="1" dirty="0" smtClean="0"/>
            </a:br>
            <a:r>
              <a:rPr lang="pt-BR" b="1" dirty="0" smtClean="0"/>
              <a:t>DALAM PEMILIHAN MODAL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 l="2638" t="24661" r="15899" b="11128"/>
          <a:stretch>
            <a:fillRect/>
          </a:stretch>
        </p:blipFill>
        <p:spPr bwMode="auto">
          <a:xfrm>
            <a:off x="228600" y="1600200"/>
            <a:ext cx="822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ANALISIS LIKUIDITAS </a:t>
            </a:r>
            <a:br>
              <a:rPr lang="pt-BR" b="1" dirty="0" smtClean="0"/>
            </a:br>
            <a:r>
              <a:rPr lang="pt-BR" b="1" dirty="0" smtClean="0"/>
              <a:t>DALAM PEMILIHAN MODAL</a:t>
            </a:r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quarter" idx="1"/>
          </p:nvPr>
        </p:nvPicPr>
        <p:blipFill>
          <a:blip r:embed="rId2"/>
          <a:srcRect l="2564" t="22792" r="10096" b="11396"/>
          <a:stretch>
            <a:fillRect/>
          </a:stretch>
        </p:blipFill>
        <p:spPr bwMode="auto">
          <a:xfrm>
            <a:off x="914400" y="2087429"/>
            <a:ext cx="7772400" cy="329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ANALISIS LIKUIDITAS </a:t>
            </a:r>
            <a:br>
              <a:rPr lang="pt-BR" b="1" dirty="0" smtClean="0"/>
            </a:br>
            <a:r>
              <a:rPr lang="pt-BR" b="1" dirty="0" smtClean="0"/>
              <a:t>DALAM PEMILIHAN MODAL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/>
          <a:srcRect l="2404" t="21937" r="11859" b="12251"/>
          <a:stretch>
            <a:fillRect/>
          </a:stretch>
        </p:blipFill>
        <p:spPr bwMode="auto">
          <a:xfrm>
            <a:off x="914400" y="1524000"/>
            <a:ext cx="7010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ANALISIS LIKUIDITAS </a:t>
            </a:r>
            <a:br>
              <a:rPr lang="pt-BR" b="1" dirty="0" smtClean="0"/>
            </a:br>
            <a:r>
              <a:rPr lang="pt-BR" b="1" dirty="0" smtClean="0"/>
              <a:t>DALAM PEMILIHAN MODAL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/>
          <a:srcRect l="2404" t="22507" r="11859" b="10826"/>
          <a:stretch>
            <a:fillRect/>
          </a:stretch>
        </p:blipFill>
        <p:spPr bwMode="auto">
          <a:xfrm>
            <a:off x="838200" y="1524000"/>
            <a:ext cx="7162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RENTABILITAS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b="1" dirty="0"/>
              <a:t>Faktor- faktor penentu tinggi rendahnya rentabilitas modal sendiri </a:t>
            </a:r>
            <a:r>
              <a:rPr lang="en-US" b="1" dirty="0" smtClean="0"/>
              <a:t>(RMS)</a:t>
            </a:r>
            <a:r>
              <a:rPr lang="en-US" dirty="0" smtClean="0"/>
              <a:t> </a:t>
            </a:r>
            <a:r>
              <a:rPr lang="id-ID" dirty="0" smtClean="0"/>
              <a:t>adalah</a:t>
            </a:r>
            <a:r>
              <a:rPr lang="id-ID" dirty="0"/>
              <a:t>:</a:t>
            </a:r>
            <a:endParaRPr lang="en-US" dirty="0"/>
          </a:p>
          <a:p>
            <a:pPr marL="514350" indent="-514350">
              <a:buAutoNum type="alphaLcPeriod"/>
            </a:pPr>
            <a:r>
              <a:rPr lang="id-ID" dirty="0" smtClean="0"/>
              <a:t>Rentabilitas Ekonomi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/>
              <a:t>Tingkat bunga modal </a:t>
            </a:r>
            <a:r>
              <a:rPr lang="id-ID" dirty="0" smtClean="0"/>
              <a:t>pinjaman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/>
              <a:t>Tingkat pajak </a:t>
            </a:r>
            <a:r>
              <a:rPr lang="id-ID" dirty="0" smtClean="0"/>
              <a:t>pendapatan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id-ID" dirty="0"/>
              <a:t>Menurut Riyanto (1997: 37) </a:t>
            </a:r>
            <a:r>
              <a:rPr lang="id-ID" b="1" dirty="0"/>
              <a:t>tinggi rendahnya Rentabilitas dipengaruhi</a:t>
            </a:r>
            <a:r>
              <a:rPr lang="id-ID" dirty="0"/>
              <a:t> oleh dua faktor: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Profit margin</a:t>
            </a:r>
            <a:r>
              <a:rPr lang="en-US" dirty="0" smtClean="0"/>
              <a:t>: </a:t>
            </a:r>
            <a:r>
              <a:rPr lang="en-US" b="1" dirty="0" smtClean="0"/>
              <a:t>RUMUS </a:t>
            </a:r>
            <a:r>
              <a:rPr lang="id-ID" dirty="0" smtClean="0"/>
              <a:t>=</a:t>
            </a:r>
            <a:r>
              <a:rPr lang="en-US" dirty="0" smtClean="0"/>
              <a:t> </a:t>
            </a:r>
            <a:r>
              <a:rPr lang="id-ID" dirty="0" smtClean="0"/>
              <a:t>(</a:t>
            </a:r>
            <a:r>
              <a:rPr lang="id-ID" dirty="0"/>
              <a:t>Laba Usaha</a:t>
            </a:r>
            <a:r>
              <a:rPr lang="id-ID" dirty="0" smtClean="0"/>
              <a:t>/</a:t>
            </a:r>
            <a:r>
              <a:rPr lang="en-US" dirty="0" smtClean="0"/>
              <a:t> </a:t>
            </a:r>
            <a:r>
              <a:rPr lang="id-ID" dirty="0" smtClean="0"/>
              <a:t>PenjualanUsaha)</a:t>
            </a:r>
            <a:r>
              <a:rPr lang="en-US" dirty="0" smtClean="0"/>
              <a:t> </a:t>
            </a:r>
            <a:r>
              <a:rPr lang="id-ID" dirty="0" smtClean="0"/>
              <a:t>X </a:t>
            </a:r>
            <a:r>
              <a:rPr lang="id-ID" dirty="0"/>
              <a:t>100</a:t>
            </a:r>
            <a:r>
              <a:rPr lang="id-ID" dirty="0" smtClean="0"/>
              <a:t>%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/>
              <a:t>Turnover of Operating Asset ( tingkat perputaran aktiva usaha</a:t>
            </a:r>
            <a:r>
              <a:rPr lang="id-ID" dirty="0" smtClean="0"/>
              <a:t>)</a:t>
            </a:r>
            <a:r>
              <a:rPr lang="en-US" dirty="0" smtClean="0"/>
              <a:t>: </a:t>
            </a:r>
            <a:r>
              <a:rPr lang="en-US" b="1" dirty="0" smtClean="0"/>
              <a:t>RUMUS </a:t>
            </a:r>
            <a:r>
              <a:rPr lang="en-US" dirty="0" smtClean="0"/>
              <a:t>=</a:t>
            </a:r>
            <a:r>
              <a:rPr lang="id-ID" dirty="0" smtClean="0"/>
              <a:t> (</a:t>
            </a:r>
            <a:r>
              <a:rPr lang="id-ID" dirty="0"/>
              <a:t>PenjualanBersih</a:t>
            </a:r>
            <a:r>
              <a:rPr lang="id-ID" dirty="0" smtClean="0"/>
              <a:t>/</a:t>
            </a:r>
            <a:r>
              <a:rPr lang="en-US" dirty="0" smtClean="0"/>
              <a:t> </a:t>
            </a:r>
            <a:r>
              <a:rPr lang="id-ID" dirty="0" smtClean="0"/>
              <a:t>ModalUsaha)</a:t>
            </a:r>
            <a:r>
              <a:rPr lang="en-US" dirty="0" smtClean="0"/>
              <a:t> </a:t>
            </a:r>
            <a:r>
              <a:rPr lang="id-ID" dirty="0" smtClean="0"/>
              <a:t>X </a:t>
            </a:r>
            <a:r>
              <a:rPr lang="id-ID" dirty="0"/>
              <a:t>100%</a:t>
            </a:r>
            <a:r>
              <a:rPr lang="id-ID" dirty="0" smtClean="0"/>
              <a:t> 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id-ID" dirty="0"/>
              <a:t>Hubungan antara </a:t>
            </a:r>
            <a:r>
              <a:rPr lang="id-ID" dirty="0" smtClean="0"/>
              <a:t>Profit margin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id-ID" dirty="0" smtClean="0"/>
              <a:t>Turnover of Operating Asset dapat </a:t>
            </a:r>
            <a:r>
              <a:rPr lang="id-ID" dirty="0"/>
              <a:t>digambarkan sebagai berikut:</a:t>
            </a:r>
            <a:endParaRPr lang="en-US" dirty="0"/>
          </a:p>
          <a:p>
            <a:pPr>
              <a:buNone/>
            </a:pPr>
            <a:r>
              <a:rPr lang="id-ID" dirty="0"/>
              <a:t>Rentabilitas = </a:t>
            </a:r>
            <a:r>
              <a:rPr lang="en-US" dirty="0" smtClean="0"/>
              <a:t> </a:t>
            </a:r>
            <a:r>
              <a:rPr lang="id-ID" dirty="0" smtClean="0"/>
              <a:t>Profit </a:t>
            </a:r>
            <a:r>
              <a:rPr lang="id-ID" dirty="0"/>
              <a:t>Margin X Operating asset turnover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id-ID" dirty="0" smtClean="0"/>
              <a:t>=</a:t>
            </a:r>
            <a:r>
              <a:rPr lang="en-US" dirty="0" smtClean="0"/>
              <a:t> </a:t>
            </a:r>
            <a:r>
              <a:rPr lang="id-ID" sz="2600" dirty="0" smtClean="0"/>
              <a:t>(</a:t>
            </a:r>
            <a:r>
              <a:rPr lang="id-ID" sz="2600" dirty="0"/>
              <a:t>Laba usaha/Penjualan bersih</a:t>
            </a:r>
            <a:r>
              <a:rPr lang="id-ID" sz="2600" dirty="0" smtClean="0"/>
              <a:t>)</a:t>
            </a:r>
            <a:r>
              <a:rPr lang="en-US" sz="2600" dirty="0" smtClean="0"/>
              <a:t> </a:t>
            </a:r>
            <a:r>
              <a:rPr lang="id-ID" sz="2600" dirty="0" smtClean="0"/>
              <a:t>X</a:t>
            </a:r>
            <a:r>
              <a:rPr lang="en-US" sz="2600" dirty="0" smtClean="0"/>
              <a:t> </a:t>
            </a:r>
            <a:r>
              <a:rPr lang="id-ID" sz="2600" dirty="0" smtClean="0"/>
              <a:t>(Penjualan </a:t>
            </a:r>
            <a:r>
              <a:rPr lang="id-ID" sz="2600" dirty="0"/>
              <a:t>Bersih/Modal Usaha)</a:t>
            </a:r>
            <a:endParaRPr lang="en-US" dirty="0"/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id-ID" dirty="0" smtClean="0"/>
              <a:t>=</a:t>
            </a:r>
            <a:r>
              <a:rPr lang="en-US" dirty="0" smtClean="0"/>
              <a:t> </a:t>
            </a:r>
            <a:r>
              <a:rPr lang="id-ID" dirty="0" smtClean="0"/>
              <a:t>Laba</a:t>
            </a:r>
            <a:r>
              <a:rPr lang="id-ID" dirty="0"/>
              <a:t>  Usaha/Modal Usaha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pPr marL="514350" lvl="0" indent="-514350">
              <a:buAutoNum type="arabicPeriod"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id-ID" sz="5400" b="1" dirty="0" smtClean="0"/>
              <a:t>Solvabilitas</a:t>
            </a:r>
            <a:r>
              <a:rPr lang="id-ID" sz="5400" dirty="0" smtClean="0"/>
              <a:t> 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32500" lnSpcReduction="20000"/>
          </a:bodyPr>
          <a:lstStyle/>
          <a:p>
            <a:r>
              <a:rPr lang="id-ID" sz="5200" b="1" dirty="0"/>
              <a:t>Solvabilitas</a:t>
            </a:r>
            <a:r>
              <a:rPr lang="id-ID" sz="5200" dirty="0"/>
              <a:t> adalah kemampuan perusahaan untuk memenuhi semua kewajibannya. </a:t>
            </a:r>
            <a:endParaRPr lang="en-US" sz="5200" dirty="0"/>
          </a:p>
          <a:p>
            <a:r>
              <a:rPr lang="id-ID" sz="5200" b="1" dirty="0"/>
              <a:t>Rasio solvabilitas (leverage)</a:t>
            </a:r>
            <a:r>
              <a:rPr lang="id-ID" sz="5200" dirty="0"/>
              <a:t> merupakan rasio yang digun</a:t>
            </a:r>
            <a:r>
              <a:rPr lang="en-US" sz="5200" dirty="0"/>
              <a:t>a</a:t>
            </a:r>
            <a:r>
              <a:rPr lang="id-ID" sz="5200" dirty="0"/>
              <a:t>kan untuk mengukur sejauh mana aktiva perusahaan dibiayai dari hutang. </a:t>
            </a:r>
            <a:endParaRPr lang="en-US" sz="5200" dirty="0"/>
          </a:p>
          <a:p>
            <a:pPr>
              <a:buNone/>
            </a:pPr>
            <a:r>
              <a:rPr lang="id-ID" sz="5200" b="1" dirty="0"/>
              <a:t>Manfaat rasio solvabilitas</a:t>
            </a:r>
            <a:r>
              <a:rPr lang="id-ID" sz="5200" dirty="0"/>
              <a:t> (leverage) :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1.</a:t>
            </a:r>
            <a:r>
              <a:rPr lang="en-US" sz="5200" dirty="0"/>
              <a:t>  </a:t>
            </a:r>
            <a:r>
              <a:rPr lang="id-ID" sz="5200" dirty="0"/>
              <a:t>untuk menganalisi kemampuan posisi perusahaan terhadap kewajiban kepada pihak lainnya.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2.</a:t>
            </a:r>
            <a:r>
              <a:rPr lang="en-US" sz="5200" dirty="0"/>
              <a:t>  </a:t>
            </a:r>
            <a:r>
              <a:rPr lang="id-ID" sz="5200" dirty="0"/>
              <a:t>untuk menganalisis kemampuan perusahaan memenuhi kewajibanyang bersifattetap.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3. </a:t>
            </a:r>
            <a:r>
              <a:rPr lang="en-US" sz="5200" dirty="0" smtClean="0"/>
              <a:t>  </a:t>
            </a:r>
            <a:r>
              <a:rPr lang="id-ID" sz="5200" dirty="0" smtClean="0"/>
              <a:t>untuk </a:t>
            </a:r>
            <a:r>
              <a:rPr lang="id-ID" sz="5200" dirty="0"/>
              <a:t>menganalisis keseimbangan antara lain aktiva khususnya aktiva khususnya aktiva tetap dengan modal.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4. </a:t>
            </a:r>
            <a:r>
              <a:rPr lang="en-US" sz="5200" dirty="0" smtClean="0"/>
              <a:t> </a:t>
            </a:r>
            <a:r>
              <a:rPr lang="id-ID" sz="5200" dirty="0" smtClean="0"/>
              <a:t>untuk </a:t>
            </a:r>
            <a:r>
              <a:rPr lang="id-ID" sz="5200" dirty="0"/>
              <a:t>menganalisis seberapa besar aktiva perusahaan dibiayai oleh utang.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5. </a:t>
            </a:r>
            <a:r>
              <a:rPr lang="en-US" sz="5200" dirty="0" smtClean="0"/>
              <a:t> </a:t>
            </a:r>
            <a:r>
              <a:rPr lang="id-ID" sz="5200" dirty="0" smtClean="0"/>
              <a:t>untuk </a:t>
            </a:r>
            <a:r>
              <a:rPr lang="id-ID" sz="5200" dirty="0"/>
              <a:t>menganalisis seberapa besar utang perusahaan berpengaruh terhadap pengelolaan aktiva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6. </a:t>
            </a:r>
            <a:r>
              <a:rPr lang="en-US" sz="5200" dirty="0" smtClean="0"/>
              <a:t> </a:t>
            </a:r>
            <a:r>
              <a:rPr lang="id-ID" sz="5200" dirty="0" smtClean="0"/>
              <a:t>untuk </a:t>
            </a:r>
            <a:r>
              <a:rPr lang="id-ID" sz="5200" dirty="0"/>
              <a:t>menganalisis atau mengukur berapa bagian dari setiap rupiah modal sendiri yang dijadikan jaminan utang jangka panjang.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7 </a:t>
            </a:r>
            <a:r>
              <a:rPr lang="id-ID" sz="5200" dirty="0" smtClean="0"/>
              <a:t>.</a:t>
            </a:r>
            <a:r>
              <a:rPr lang="en-US" sz="5200" dirty="0" smtClean="0"/>
              <a:t> </a:t>
            </a:r>
            <a:r>
              <a:rPr lang="id-ID" sz="5200" dirty="0" smtClean="0"/>
              <a:t>untuk </a:t>
            </a:r>
            <a:r>
              <a:rPr lang="id-ID" sz="5200" dirty="0"/>
              <a:t>menganalisis berapa dana pinjaman yang segera akan ditagih ada </a:t>
            </a:r>
            <a:r>
              <a:rPr lang="id-ID" sz="5200" dirty="0" smtClean="0"/>
              <a:t>terdapat</a:t>
            </a:r>
            <a:r>
              <a:rPr lang="en-US" sz="5200" dirty="0" smtClean="0"/>
              <a:t> </a:t>
            </a:r>
            <a:r>
              <a:rPr lang="id-ID" sz="5200" dirty="0" smtClean="0"/>
              <a:t>sekian </a:t>
            </a:r>
            <a:r>
              <a:rPr lang="id-ID" sz="5200" dirty="0"/>
              <a:t>kalinya modal sendiri</a:t>
            </a:r>
            <a:r>
              <a:rPr lang="id-ID" sz="5200" dirty="0" smtClean="0"/>
              <a:t>.</a:t>
            </a:r>
            <a:endParaRPr lang="en-US" sz="5200" dirty="0" smtClean="0"/>
          </a:p>
          <a:p>
            <a:pPr>
              <a:buNone/>
            </a:pPr>
            <a:r>
              <a:rPr lang="en-US" sz="5200" b="1" dirty="0" smtClean="0"/>
              <a:t>J</a:t>
            </a:r>
            <a:r>
              <a:rPr lang="id-ID" sz="5200" b="1" dirty="0" smtClean="0"/>
              <a:t>enis </a:t>
            </a:r>
            <a:r>
              <a:rPr lang="id-ID" sz="5200" b="1" dirty="0"/>
              <a:t>rasio solvabilitas </a:t>
            </a:r>
            <a:r>
              <a:rPr lang="id-ID" sz="5200" dirty="0"/>
              <a:t>yang sering digun</a:t>
            </a:r>
            <a:r>
              <a:rPr lang="en-US" sz="5200" dirty="0"/>
              <a:t>a</a:t>
            </a:r>
            <a:r>
              <a:rPr lang="id-ID" sz="5200" dirty="0"/>
              <a:t>kan perusahaan :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1</a:t>
            </a:r>
            <a:r>
              <a:rPr lang="id-ID" sz="5200" dirty="0" smtClean="0"/>
              <a:t>.</a:t>
            </a:r>
            <a:r>
              <a:rPr lang="en-US" sz="5200" dirty="0" smtClean="0"/>
              <a:t> </a:t>
            </a:r>
            <a:r>
              <a:rPr lang="id-ID" sz="5200" dirty="0" smtClean="0"/>
              <a:t>debt </a:t>
            </a:r>
            <a:r>
              <a:rPr lang="id-ID" sz="5200" dirty="0"/>
              <a:t>to asset ratio (debt ratio)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2</a:t>
            </a:r>
            <a:r>
              <a:rPr lang="id-ID" sz="5200" dirty="0" smtClean="0"/>
              <a:t>.</a:t>
            </a:r>
            <a:r>
              <a:rPr lang="en-US" sz="5200" dirty="0" smtClean="0"/>
              <a:t> </a:t>
            </a:r>
            <a:r>
              <a:rPr lang="id-ID" sz="5200" dirty="0" smtClean="0"/>
              <a:t>debt </a:t>
            </a:r>
            <a:r>
              <a:rPr lang="id-ID" sz="5200" dirty="0"/>
              <a:t>to equity ratio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3</a:t>
            </a:r>
            <a:r>
              <a:rPr lang="id-ID" sz="5200" dirty="0" smtClean="0"/>
              <a:t>.</a:t>
            </a:r>
            <a:r>
              <a:rPr lang="en-US" sz="5200" dirty="0" smtClean="0"/>
              <a:t> </a:t>
            </a:r>
            <a:r>
              <a:rPr lang="id-ID" sz="5200" dirty="0" smtClean="0"/>
              <a:t>long </a:t>
            </a:r>
            <a:r>
              <a:rPr lang="id-ID" sz="5200" dirty="0"/>
              <a:t>term debt to equity ratio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4</a:t>
            </a:r>
            <a:r>
              <a:rPr lang="id-ID" sz="5200" dirty="0" smtClean="0"/>
              <a:t>.</a:t>
            </a:r>
            <a:r>
              <a:rPr lang="en-US" sz="5200" dirty="0" smtClean="0"/>
              <a:t> </a:t>
            </a:r>
            <a:r>
              <a:rPr lang="id-ID" sz="5200" dirty="0" smtClean="0"/>
              <a:t>times </a:t>
            </a:r>
            <a:r>
              <a:rPr lang="id-ID" sz="5200" dirty="0"/>
              <a:t>interest earned</a:t>
            </a:r>
            <a:endParaRPr lang="en-US" sz="5200" dirty="0"/>
          </a:p>
          <a:p>
            <a:pPr>
              <a:buNone/>
            </a:pPr>
            <a:r>
              <a:rPr lang="id-ID" sz="5200" dirty="0"/>
              <a:t>5</a:t>
            </a:r>
            <a:r>
              <a:rPr lang="id-ID" sz="5200" dirty="0" smtClean="0"/>
              <a:t>.</a:t>
            </a:r>
            <a:r>
              <a:rPr lang="en-US" sz="5200" dirty="0" smtClean="0"/>
              <a:t> </a:t>
            </a:r>
            <a:r>
              <a:rPr lang="id-ID" sz="5200" dirty="0" smtClean="0"/>
              <a:t>fixed </a:t>
            </a:r>
            <a:r>
              <a:rPr lang="id-ID" sz="5200" dirty="0"/>
              <a:t>charge coverage</a:t>
            </a:r>
            <a:endParaRPr lang="en-US" sz="52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Perhitungan Likuiditas, Solvabilitas dan Rentabilitas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Likuiditas</a:t>
            </a:r>
            <a:r>
              <a:rPr lang="en-US" b="1" dirty="0" smtClean="0"/>
              <a:t> Perusahaan</a:t>
            </a:r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Lancarnya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Macam-macam</a:t>
            </a:r>
            <a:r>
              <a:rPr lang="en-US" b="1" dirty="0" smtClean="0"/>
              <a:t>  </a:t>
            </a:r>
            <a:r>
              <a:rPr lang="en-US" b="1" dirty="0" err="1" smtClean="0"/>
              <a:t>Likuiditas</a:t>
            </a:r>
            <a:r>
              <a:rPr lang="en-US" b="1" dirty="0" smtClean="0"/>
              <a:t> </a:t>
            </a:r>
            <a:r>
              <a:rPr lang="en-US" b="1" dirty="0" err="1" smtClean="0"/>
              <a:t>yaitu</a:t>
            </a:r>
            <a:r>
              <a:rPr lang="en-US" b="1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Likuiditas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Usaha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Likuiditas</a:t>
            </a:r>
            <a:r>
              <a:rPr lang="en-US" dirty="0" smtClean="0"/>
              <a:t> Perusahaan</a:t>
            </a:r>
          </a:p>
          <a:p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Likuiditas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Current Ratio  </a:t>
            </a:r>
          </a:p>
          <a:p>
            <a:pPr marL="514350" indent="-514350">
              <a:buAutoNum type="arabicPeriod"/>
            </a:pPr>
            <a:r>
              <a:rPr lang="en-US" dirty="0" smtClean="0"/>
              <a:t>Acid/Quick Ratio.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LIKUIDITAS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534400" cy="52117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Soal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dirty="0" smtClean="0"/>
              <a:t>  Dari </a:t>
            </a: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Kas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25.000.000,-</a:t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Piutang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	</a:t>
            </a:r>
            <a:r>
              <a:rPr lang="en-US" dirty="0" err="1" smtClean="0"/>
              <a:t>Rp</a:t>
            </a:r>
            <a:r>
              <a:rPr lang="en-US" dirty="0" smtClean="0"/>
              <a:t> 75.000.000,-</a:t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200.000.000,-</a:t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Dagang,wesel,bunga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255.000.000,-</a:t>
            </a:r>
          </a:p>
          <a:p>
            <a:pPr>
              <a:buNone/>
            </a:pPr>
            <a:r>
              <a:rPr lang="en-US" b="1" dirty="0" err="1" smtClean="0"/>
              <a:t>Hitunglah</a:t>
            </a:r>
            <a:r>
              <a:rPr lang="en-US" b="1" dirty="0" smtClean="0"/>
              <a:t> Current Ratio </a:t>
            </a:r>
            <a:r>
              <a:rPr lang="en-US" b="1" dirty="0" err="1" smtClean="0"/>
              <a:t>nya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Jawab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= 25.000.000 + 75.000.000 + 200.000.000 =  </a:t>
            </a:r>
            <a:r>
              <a:rPr lang="en-US" dirty="0" err="1" smtClean="0"/>
              <a:t>Rp</a:t>
            </a:r>
            <a:r>
              <a:rPr lang="en-US" dirty="0" smtClean="0"/>
              <a:t> 300.000.000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= </a:t>
            </a:r>
            <a:r>
              <a:rPr lang="en-US" dirty="0" err="1" smtClean="0"/>
              <a:t>Rp</a:t>
            </a:r>
            <a:r>
              <a:rPr lang="en-US" dirty="0" smtClean="0"/>
              <a:t> 255.000.000,-</a:t>
            </a:r>
            <a:br>
              <a:rPr lang="en-US" dirty="0" smtClean="0"/>
            </a:br>
            <a:r>
              <a:rPr lang="en-US" dirty="0" smtClean="0"/>
              <a:t>Current Ratio =  x 100% =  x 100 %</a:t>
            </a:r>
          </a:p>
          <a:p>
            <a:pPr>
              <a:buNone/>
            </a:pPr>
            <a:r>
              <a:rPr lang="en-US" dirty="0" smtClean="0"/>
              <a:t>                              = 117.65 %                 </a:t>
            </a:r>
            <a:br>
              <a:rPr lang="en-US" dirty="0" smtClean="0"/>
            </a:br>
            <a:r>
              <a:rPr lang="en-US" dirty="0" smtClean="0"/>
              <a:t>                        = 118 % ( </a:t>
            </a:r>
            <a:r>
              <a:rPr lang="en-US" dirty="0" err="1" smtClean="0"/>
              <a:t>dibulatkan</a:t>
            </a:r>
            <a:r>
              <a:rPr lang="en-US" dirty="0" smtClean="0"/>
              <a:t> )</a:t>
            </a:r>
            <a:br>
              <a:rPr lang="en-US" dirty="0" smtClean="0"/>
            </a:br>
            <a:r>
              <a:rPr lang="en-US" dirty="0" smtClean="0"/>
              <a:t>                        = 1.18 </a:t>
            </a:r>
          </a:p>
          <a:p>
            <a:pPr>
              <a:buNone/>
            </a:pPr>
            <a:r>
              <a:rPr lang="en-US" dirty="0" smtClean="0"/>
              <a:t>(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1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</a:t>
            </a:r>
            <a:r>
              <a:rPr lang="en-US" dirty="0" err="1" smtClean="0"/>
              <a:t>dijamin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1.18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LIKUIDITAS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soal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dirty="0" smtClean="0"/>
              <a:t>Dari </a:t>
            </a: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 </a:t>
            </a:r>
          </a:p>
          <a:p>
            <a:pPr>
              <a:buNone/>
            </a:pPr>
            <a:r>
              <a:rPr lang="en-US" dirty="0" smtClean="0"/>
              <a:t>        - </a:t>
            </a:r>
            <a:r>
              <a:rPr lang="en-US" dirty="0" err="1" smtClean="0"/>
              <a:t>Kas</a:t>
            </a:r>
            <a:r>
              <a:rPr lang="en-US" dirty="0" smtClean="0"/>
              <a:t> 			</a:t>
            </a:r>
            <a:r>
              <a:rPr lang="en-US" dirty="0" err="1" smtClean="0"/>
              <a:t>Rp</a:t>
            </a:r>
            <a:r>
              <a:rPr lang="en-US" dirty="0" smtClean="0"/>
              <a:t> 25.000.000,-</a:t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Piutang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	</a:t>
            </a:r>
            <a:r>
              <a:rPr lang="en-US" dirty="0" err="1" smtClean="0"/>
              <a:t>Rp</a:t>
            </a:r>
            <a:r>
              <a:rPr lang="en-US" dirty="0" smtClean="0"/>
              <a:t> 75.000.000,-</a:t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	</a:t>
            </a:r>
            <a:r>
              <a:rPr lang="en-US" dirty="0" err="1" smtClean="0"/>
              <a:t>Rp</a:t>
            </a:r>
            <a:r>
              <a:rPr lang="en-US" dirty="0" smtClean="0"/>
              <a:t> 200.000.000,-</a:t>
            </a:r>
            <a:br>
              <a:rPr lang="en-US" dirty="0" smtClean="0"/>
            </a:br>
            <a:r>
              <a:rPr lang="en-US" dirty="0" smtClean="0"/>
              <a:t>  -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Dagang,wesel,bunga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255.000.000,-</a:t>
            </a:r>
          </a:p>
          <a:p>
            <a:pPr>
              <a:buNone/>
            </a:pPr>
            <a:r>
              <a:rPr lang="en-US" b="1" dirty="0" err="1" smtClean="0"/>
              <a:t>Hitunglah</a:t>
            </a:r>
            <a:r>
              <a:rPr lang="en-US" b="1" dirty="0" smtClean="0"/>
              <a:t> Quick Ratio </a:t>
            </a:r>
            <a:r>
              <a:rPr lang="en-US" b="1" dirty="0" err="1" smtClean="0"/>
              <a:t>nya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Jawab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= 25.000.000 + 75.000.000 + 200.000.000 =  </a:t>
            </a:r>
            <a:r>
              <a:rPr lang="en-US" dirty="0" err="1" smtClean="0"/>
              <a:t>Rp</a:t>
            </a:r>
            <a:r>
              <a:rPr lang="en-US" dirty="0" smtClean="0"/>
              <a:t> 300.000.000</a:t>
            </a:r>
            <a:br>
              <a:rPr lang="en-US" dirty="0" smtClean="0"/>
            </a:b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dijual</a:t>
            </a:r>
            <a:r>
              <a:rPr lang="en-US" dirty="0" smtClean="0"/>
              <a:t> = </a:t>
            </a:r>
            <a:r>
              <a:rPr lang="en-US" dirty="0" err="1" smtClean="0"/>
              <a:t>Rp</a:t>
            </a:r>
            <a:r>
              <a:rPr lang="en-US" dirty="0" smtClean="0"/>
              <a:t> 200.000.000,-</a:t>
            </a:r>
            <a:br>
              <a:rPr lang="en-US" dirty="0" smtClean="0"/>
            </a:b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= </a:t>
            </a:r>
            <a:r>
              <a:rPr lang="en-US" dirty="0" err="1" smtClean="0"/>
              <a:t>Rp</a:t>
            </a:r>
            <a:r>
              <a:rPr lang="en-US" dirty="0" smtClean="0"/>
              <a:t> 255.000.000,-</a:t>
            </a:r>
            <a:br>
              <a:rPr lang="en-US" dirty="0" smtClean="0"/>
            </a:br>
            <a:r>
              <a:rPr lang="en-US" dirty="0" smtClean="0"/>
              <a:t>Quick Ratio     =  x 100 %</a:t>
            </a:r>
          </a:p>
          <a:p>
            <a:pPr>
              <a:buNone/>
            </a:pPr>
            <a:r>
              <a:rPr lang="en-US" dirty="0" smtClean="0"/>
              <a:t>			=  x 100 %</a:t>
            </a:r>
          </a:p>
          <a:p>
            <a:pPr>
              <a:buNone/>
            </a:pPr>
            <a:r>
              <a:rPr lang="en-US" dirty="0" smtClean="0"/>
              <a:t>		                  = 39.22 %</a:t>
            </a:r>
            <a:br>
              <a:rPr lang="en-US" dirty="0" smtClean="0"/>
            </a:br>
            <a:r>
              <a:rPr lang="en-US" dirty="0" smtClean="0"/>
              <a:t>          		= 0.39 </a:t>
            </a:r>
            <a:br>
              <a:rPr lang="en-US" dirty="0" smtClean="0"/>
            </a:br>
            <a:r>
              <a:rPr lang="en-US" dirty="0" smtClean="0"/>
              <a:t>(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 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1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</a:t>
            </a:r>
            <a:r>
              <a:rPr lang="en-US" dirty="0" err="1" smtClean="0"/>
              <a:t>dijamin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0.39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 yang </a:t>
            </a:r>
            <a:r>
              <a:rPr lang="en-US" dirty="0" err="1" smtClean="0"/>
              <a:t>likuid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SOLVABILITAS PERUSAHAAN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Solvabilitas</a:t>
            </a:r>
            <a:r>
              <a:rPr lang="en-US" dirty="0" smtClean="0"/>
              <a:t> :</a:t>
            </a:r>
            <a:br>
              <a:rPr lang="en-US" dirty="0" smtClean="0"/>
            </a:br>
            <a:r>
              <a:rPr lang="en-US" dirty="0" smtClean="0"/>
              <a:t>a. </a:t>
            </a:r>
            <a:r>
              <a:rPr lang="en-US" dirty="0" err="1" smtClean="0"/>
              <a:t>Rasio</a:t>
            </a:r>
            <a:r>
              <a:rPr lang="en-US" dirty="0" smtClean="0"/>
              <a:t> Modal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  =   </a:t>
            </a:r>
          </a:p>
          <a:p>
            <a:pPr>
              <a:buNone/>
            </a:pPr>
            <a:r>
              <a:rPr lang="en-US" dirty="0" smtClean="0"/>
              <a:t>       b. </a:t>
            </a:r>
            <a:r>
              <a:rPr lang="en-US" dirty="0" err="1" smtClean="0"/>
              <a:t>Rasio</a:t>
            </a:r>
            <a:r>
              <a:rPr lang="en-US" dirty="0" smtClean="0"/>
              <a:t> Modal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=     </a:t>
            </a:r>
          </a:p>
          <a:p>
            <a:pPr>
              <a:buNone/>
            </a:pPr>
            <a:r>
              <a:rPr lang="en-US" dirty="0" smtClean="0"/>
              <a:t>       c.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  = </a:t>
            </a:r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:</a:t>
            </a:r>
          </a:p>
          <a:p>
            <a:pPr>
              <a:buNone/>
            </a:pPr>
            <a:r>
              <a:rPr lang="en-US" dirty="0" smtClean="0"/>
              <a:t>Dari </a:t>
            </a:r>
            <a:r>
              <a:rPr lang="en-US" dirty="0" err="1" smtClean="0"/>
              <a:t>Neraca</a:t>
            </a:r>
            <a:r>
              <a:rPr lang="en-US" dirty="0" smtClean="0"/>
              <a:t> Perusahaan 1234 </a:t>
            </a:r>
            <a:r>
              <a:rPr lang="en-US" dirty="0" err="1" smtClean="0"/>
              <a:t>diketahui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Saham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420.000.000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ditahan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145.000.000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Kas</a:t>
            </a:r>
            <a:r>
              <a:rPr lang="en-US" dirty="0" smtClean="0"/>
              <a:t> 			</a:t>
            </a:r>
            <a:r>
              <a:rPr lang="en-US" dirty="0" err="1" smtClean="0"/>
              <a:t>Rp</a:t>
            </a:r>
            <a:r>
              <a:rPr lang="en-US" dirty="0" smtClean="0"/>
              <a:t>   25.000.000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Piutang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	</a:t>
            </a:r>
            <a:r>
              <a:rPr lang="en-US" dirty="0" err="1" smtClean="0"/>
              <a:t>Rp</a:t>
            </a:r>
            <a:r>
              <a:rPr lang="en-US" dirty="0" smtClean="0"/>
              <a:t>   75.000.000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	</a:t>
            </a:r>
            <a:r>
              <a:rPr lang="en-US" dirty="0" err="1" smtClean="0"/>
              <a:t>Rp</a:t>
            </a:r>
            <a:r>
              <a:rPr lang="en-US" dirty="0" smtClean="0"/>
              <a:t> 200.000.000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Mesin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250.000.000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BAngunan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350.000.000</a:t>
            </a:r>
            <a:br>
              <a:rPr lang="en-US" dirty="0" smtClean="0"/>
            </a:br>
            <a:r>
              <a:rPr lang="en-US" dirty="0" smtClean="0"/>
              <a:t>- Tanah 		</a:t>
            </a:r>
            <a:r>
              <a:rPr lang="en-US" dirty="0" err="1" smtClean="0"/>
              <a:t>Rp</a:t>
            </a:r>
            <a:r>
              <a:rPr lang="en-US" dirty="0" smtClean="0"/>
              <a:t> 100.000.000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Obligasi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180.000.000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Solvabilitas</a:t>
            </a:r>
            <a:r>
              <a:rPr lang="en-US" dirty="0" smtClean="0"/>
              <a:t> Perusahaan </a:t>
            </a:r>
            <a:r>
              <a:rPr lang="en-US" dirty="0" err="1" smtClean="0"/>
              <a:t>dengan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</a:t>
            </a:r>
            <a:r>
              <a:rPr lang="en-US" dirty="0" err="1" smtClean="0"/>
              <a:t>Rasio</a:t>
            </a:r>
            <a:r>
              <a:rPr lang="en-US" dirty="0" smtClean="0"/>
              <a:t> Modal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Rasio</a:t>
            </a:r>
            <a:r>
              <a:rPr lang="en-US" dirty="0" smtClean="0"/>
              <a:t> Modal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SOLVABILITAS PERUSAHAAN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Jawab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a. </a:t>
            </a:r>
            <a:r>
              <a:rPr lang="en-US" dirty="0" err="1" smtClean="0"/>
              <a:t>Rasio</a:t>
            </a:r>
            <a:r>
              <a:rPr lang="en-US" dirty="0" smtClean="0"/>
              <a:t> Modal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  =   </a:t>
            </a:r>
          </a:p>
          <a:p>
            <a:pPr>
              <a:buNone/>
            </a:pPr>
            <a:r>
              <a:rPr lang="en-US" dirty="0" smtClean="0"/>
              <a:t>                               =                                                 =    </a:t>
            </a:r>
          </a:p>
          <a:p>
            <a:pPr>
              <a:buNone/>
            </a:pPr>
            <a:r>
              <a:rPr lang="en-US" dirty="0" smtClean="0"/>
              <a:t>                               = 56.5 % = 0.565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Artinya</a:t>
            </a:r>
            <a:r>
              <a:rPr lang="en-US" dirty="0" smtClean="0"/>
              <a:t>  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1 total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dibiayai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0.565 modal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0.435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b. </a:t>
            </a:r>
            <a:r>
              <a:rPr lang="en-US" dirty="0" err="1" smtClean="0"/>
              <a:t>Rasio</a:t>
            </a:r>
            <a:r>
              <a:rPr lang="en-US" dirty="0" smtClean="0"/>
              <a:t> Modal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=                                   </a:t>
            </a:r>
            <a:br>
              <a:rPr lang="en-US" dirty="0" smtClean="0"/>
            </a:br>
            <a:r>
              <a:rPr lang="en-US" dirty="0" smtClean="0"/>
              <a:t>=                                        =                         =     80.71  %</a:t>
            </a:r>
            <a:br>
              <a:rPr lang="en-US" dirty="0" smtClean="0"/>
            </a:br>
            <a:r>
              <a:rPr lang="en-US" dirty="0" smtClean="0"/>
              <a:t>                                                               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Artinya</a:t>
            </a:r>
            <a:r>
              <a:rPr lang="en-US" dirty="0" smtClean="0"/>
              <a:t>  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dibiayai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 80.71 % modal </a:t>
            </a:r>
            <a:r>
              <a:rPr lang="en-US" dirty="0" err="1" smtClean="0"/>
              <a:t>sendiri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c.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Hutang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  =                           =                                  =     388.89  %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388.89%</a:t>
            </a:r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1371600"/>
            <a:ext cx="2209800" cy="36195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752601"/>
            <a:ext cx="2914650" cy="381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1752600"/>
            <a:ext cx="1219200" cy="36195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3267075"/>
            <a:ext cx="1752600" cy="3905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653935"/>
            <a:ext cx="2362200" cy="3905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3676650"/>
            <a:ext cx="1371600" cy="36195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201528"/>
            <a:ext cx="1371600" cy="390525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5201528"/>
            <a:ext cx="1809750" cy="39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/>
              <a:t>RENTABILITAS PERUSAHAAN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err="1" smtClean="0"/>
              <a:t>Rumus</a:t>
            </a:r>
            <a:r>
              <a:rPr lang="en-US" b="1" dirty="0" smtClean="0"/>
              <a:t> </a:t>
            </a:r>
            <a:r>
              <a:rPr lang="en-US" b="1" dirty="0" err="1" smtClean="0"/>
              <a:t>perhitungan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Rentabilitas</a:t>
            </a:r>
            <a:r>
              <a:rPr lang="en-US" b="1" dirty="0" smtClean="0"/>
              <a:t> Usaha</a:t>
            </a:r>
            <a:br>
              <a:rPr lang="en-US" b="1" dirty="0" smtClean="0"/>
            </a:br>
            <a:r>
              <a:rPr lang="en-US" dirty="0" smtClean="0"/>
              <a:t>a.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Usaha </a:t>
            </a:r>
            <a:r>
              <a:rPr lang="en-US" dirty="0" err="1" smtClean="0"/>
              <a:t>dengan</a:t>
            </a:r>
            <a:r>
              <a:rPr lang="en-US" dirty="0" smtClean="0"/>
              <a:t> Total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smtClean="0"/>
              <a:t>	= </a:t>
            </a:r>
            <a:r>
              <a:rPr lang="en-US" dirty="0" smtClean="0"/>
              <a:t> </a:t>
            </a:r>
            <a:r>
              <a:rPr lang="en-US" dirty="0" err="1" smtClean="0"/>
              <a:t>Laba</a:t>
            </a:r>
            <a:r>
              <a:rPr lang="en-US" dirty="0" smtClean="0"/>
              <a:t> Usaha / Total </a:t>
            </a:r>
            <a:r>
              <a:rPr lang="en-US" dirty="0" err="1" smtClean="0"/>
              <a:t>Aktiva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Perputaran</a:t>
            </a:r>
            <a:r>
              <a:rPr lang="en-US" dirty="0" smtClean="0"/>
              <a:t> total </a:t>
            </a:r>
            <a:r>
              <a:rPr lang="en-US" dirty="0" err="1" smtClean="0"/>
              <a:t>Aktiva</a:t>
            </a:r>
            <a:r>
              <a:rPr lang="en-US" dirty="0" smtClean="0"/>
              <a:t> 	</a:t>
            </a:r>
            <a:r>
              <a:rPr lang="en-US" dirty="0" smtClean="0"/>
              <a:t>	= </a:t>
            </a:r>
            <a:r>
              <a:rPr lang="en-US" dirty="0" err="1" smtClean="0"/>
              <a:t>Penjualan</a:t>
            </a:r>
            <a:r>
              <a:rPr lang="en-US" dirty="0" smtClean="0"/>
              <a:t> / total </a:t>
            </a:r>
            <a:r>
              <a:rPr lang="en-US" dirty="0" err="1" smtClean="0"/>
              <a:t>Aktiva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Gross Margin Ratio 		</a:t>
            </a:r>
            <a:r>
              <a:rPr lang="en-US" dirty="0" smtClean="0"/>
              <a:t>	=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Kotor</a:t>
            </a:r>
            <a:r>
              <a:rPr lang="en-US" dirty="0" smtClean="0"/>
              <a:t> / </a:t>
            </a:r>
            <a:r>
              <a:rPr lang="en-US" dirty="0" err="1" smtClean="0"/>
              <a:t>Penjualan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Net </a:t>
            </a:r>
            <a:r>
              <a:rPr lang="en-US" dirty="0" err="1" smtClean="0"/>
              <a:t>MArgin</a:t>
            </a:r>
            <a:r>
              <a:rPr lang="en-US" dirty="0" smtClean="0"/>
              <a:t> Ratio 		</a:t>
            </a:r>
            <a:r>
              <a:rPr lang="en-US" dirty="0" smtClean="0"/>
              <a:t>	=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/ </a:t>
            </a:r>
            <a:r>
              <a:rPr lang="en-US" dirty="0" err="1" smtClean="0"/>
              <a:t>Penjualan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e. Operating Margin Ratio 		= </a:t>
            </a:r>
            <a:r>
              <a:rPr lang="en-US" dirty="0" err="1" smtClean="0"/>
              <a:t>Laba</a:t>
            </a:r>
            <a:r>
              <a:rPr lang="en-US" dirty="0" smtClean="0"/>
              <a:t> Usaha / </a:t>
            </a:r>
            <a:r>
              <a:rPr lang="en-US" dirty="0" err="1" smtClean="0"/>
              <a:t>Penjualan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f. </a:t>
            </a:r>
            <a:r>
              <a:rPr lang="en-US" dirty="0" err="1" smtClean="0"/>
              <a:t>Rentabilitas</a:t>
            </a:r>
            <a:r>
              <a:rPr lang="en-US" dirty="0" smtClean="0"/>
              <a:t> Modal </a:t>
            </a:r>
            <a:r>
              <a:rPr lang="en-US" dirty="0" err="1" smtClean="0"/>
              <a:t>sendiri</a:t>
            </a:r>
            <a:r>
              <a:rPr lang="en-US" dirty="0" smtClean="0"/>
              <a:t> 		=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/ Modal </a:t>
            </a:r>
            <a:r>
              <a:rPr lang="en-US" dirty="0" err="1" smtClean="0"/>
              <a:t>sendiri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Soal</a:t>
            </a:r>
            <a:r>
              <a:rPr lang="en-US" b="1" dirty="0" smtClean="0"/>
              <a:t> ,</a:t>
            </a:r>
          </a:p>
          <a:p>
            <a:pPr>
              <a:buNone/>
            </a:pPr>
            <a:r>
              <a:rPr lang="en-US" dirty="0" smtClean="0"/>
              <a:t>Dari </a:t>
            </a:r>
            <a:r>
              <a:rPr lang="en-US" dirty="0" err="1" smtClean="0"/>
              <a:t>Neraca</a:t>
            </a:r>
            <a:r>
              <a:rPr lang="en-US" dirty="0" smtClean="0"/>
              <a:t> Perusahaan 1234 </a:t>
            </a:r>
            <a:r>
              <a:rPr lang="en-US" dirty="0" err="1" smtClean="0"/>
              <a:t>diketahui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Saham</a:t>
            </a:r>
            <a:r>
              <a:rPr lang="en-US" dirty="0" smtClean="0"/>
              <a:t> 		</a:t>
            </a:r>
            <a:r>
              <a:rPr lang="en-US" dirty="0" smtClean="0"/>
              <a:t>	</a:t>
            </a:r>
            <a:r>
              <a:rPr lang="en-US" dirty="0" err="1" smtClean="0"/>
              <a:t>Rp</a:t>
            </a:r>
            <a:r>
              <a:rPr lang="en-US" dirty="0" smtClean="0"/>
              <a:t>    </a:t>
            </a:r>
            <a:r>
              <a:rPr lang="en-US" dirty="0" smtClean="0"/>
              <a:t>420.000.000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ditahan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   145.000.000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Kas</a:t>
            </a:r>
            <a:r>
              <a:rPr lang="en-US" dirty="0" smtClean="0"/>
              <a:t> 			</a:t>
            </a:r>
            <a:r>
              <a:rPr lang="en-US" dirty="0" err="1" smtClean="0"/>
              <a:t>Rp</a:t>
            </a:r>
            <a:r>
              <a:rPr lang="en-US" dirty="0" smtClean="0"/>
              <a:t>      25.000.000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Piutang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     75.000.000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dagangan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   200.000.000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Mesin</a:t>
            </a:r>
            <a:r>
              <a:rPr lang="en-US" dirty="0" smtClean="0"/>
              <a:t> 		</a:t>
            </a:r>
            <a:r>
              <a:rPr lang="en-US" dirty="0" smtClean="0"/>
              <a:t>	</a:t>
            </a:r>
            <a:r>
              <a:rPr lang="en-US" dirty="0" err="1" smtClean="0"/>
              <a:t>Rp</a:t>
            </a:r>
            <a:r>
              <a:rPr lang="en-US" dirty="0" smtClean="0"/>
              <a:t>    </a:t>
            </a:r>
            <a:r>
              <a:rPr lang="en-US" dirty="0" smtClean="0"/>
              <a:t>250.000.000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BAngunan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   350.000.000</a:t>
            </a:r>
            <a:br>
              <a:rPr lang="en-US" dirty="0" smtClean="0"/>
            </a:br>
            <a:r>
              <a:rPr lang="en-US" dirty="0" smtClean="0"/>
              <a:t>- Tanah 		</a:t>
            </a:r>
            <a:r>
              <a:rPr lang="en-US" dirty="0" smtClean="0"/>
              <a:t>	</a:t>
            </a:r>
            <a:r>
              <a:rPr lang="en-US" dirty="0" err="1" smtClean="0"/>
              <a:t>Rp</a:t>
            </a:r>
            <a:r>
              <a:rPr lang="en-US" dirty="0" smtClean="0"/>
              <a:t>    </a:t>
            </a:r>
            <a:r>
              <a:rPr lang="en-US" dirty="0" smtClean="0"/>
              <a:t>100.000.000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Laba</a:t>
            </a:r>
            <a:r>
              <a:rPr lang="en-US" dirty="0" smtClean="0"/>
              <a:t> Usaha 		</a:t>
            </a:r>
            <a:r>
              <a:rPr lang="en-US" dirty="0" err="1" smtClean="0"/>
              <a:t>Rp</a:t>
            </a:r>
            <a:r>
              <a:rPr lang="en-US" dirty="0" smtClean="0"/>
              <a:t>    300.000.000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Penjualan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2.000.000.000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	</a:t>
            </a:r>
            <a:r>
              <a:rPr lang="en-US" dirty="0" err="1" smtClean="0"/>
              <a:t>Rp</a:t>
            </a:r>
            <a:r>
              <a:rPr lang="en-US" dirty="0" smtClean="0"/>
              <a:t> 1.000.000.000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Bersih</a:t>
            </a:r>
            <a:r>
              <a:rPr lang="en-US" dirty="0" smtClean="0"/>
              <a:t> 		</a:t>
            </a:r>
            <a:r>
              <a:rPr lang="en-US" dirty="0" err="1" smtClean="0"/>
              <a:t>Rp</a:t>
            </a:r>
            <a:r>
              <a:rPr lang="en-US" dirty="0" smtClean="0"/>
              <a:t>    146.000.000</a:t>
            </a:r>
          </a:p>
          <a:p>
            <a:pPr>
              <a:buNone/>
            </a:pPr>
            <a:r>
              <a:rPr lang="en-US" b="1" dirty="0" err="1" smtClean="0"/>
              <a:t>Hitunglah</a:t>
            </a:r>
            <a:r>
              <a:rPr lang="en-US" b="1" dirty="0" smtClean="0"/>
              <a:t> :</a:t>
            </a:r>
            <a:br>
              <a:rPr lang="en-US" b="1" dirty="0" smtClean="0"/>
            </a:br>
            <a:r>
              <a:rPr lang="en-US" dirty="0" smtClean="0"/>
              <a:t>a.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Usaha </a:t>
            </a:r>
            <a:r>
              <a:rPr lang="en-US" dirty="0" err="1" smtClean="0"/>
              <a:t>dengan</a:t>
            </a:r>
            <a:r>
              <a:rPr lang="en-US" dirty="0" smtClean="0"/>
              <a:t> Total </a:t>
            </a:r>
            <a:r>
              <a:rPr lang="en-US" dirty="0" err="1" smtClean="0"/>
              <a:t>Aktivitas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n-US" dirty="0" err="1" smtClean="0"/>
              <a:t>Perputaran</a:t>
            </a:r>
            <a:r>
              <a:rPr lang="en-US" dirty="0" smtClean="0"/>
              <a:t> total </a:t>
            </a:r>
            <a:r>
              <a:rPr lang="en-US" dirty="0" err="1" smtClean="0"/>
              <a:t>Aktiva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Gross Margin Ratio</a:t>
            </a:r>
            <a:br>
              <a:rPr lang="en-US" dirty="0" smtClean="0"/>
            </a:br>
            <a:r>
              <a:rPr lang="en-US" dirty="0" smtClean="0"/>
              <a:t>d. Net </a:t>
            </a:r>
            <a:r>
              <a:rPr lang="en-US" dirty="0" err="1" smtClean="0"/>
              <a:t>MArgin</a:t>
            </a:r>
            <a:r>
              <a:rPr lang="en-US" dirty="0" smtClean="0"/>
              <a:t> Ratio</a:t>
            </a:r>
            <a:br>
              <a:rPr lang="en-US" dirty="0" smtClean="0"/>
            </a:br>
            <a:r>
              <a:rPr lang="en-US" dirty="0" smtClean="0"/>
              <a:t>e. Operating Margin Ratio</a:t>
            </a:r>
            <a:br>
              <a:rPr lang="en-US" dirty="0" smtClean="0"/>
            </a:br>
            <a:r>
              <a:rPr lang="en-US" dirty="0" smtClean="0"/>
              <a:t>f. </a:t>
            </a:r>
            <a:r>
              <a:rPr lang="en-US" dirty="0" err="1" smtClean="0"/>
              <a:t>Rentabilitas</a:t>
            </a:r>
            <a:r>
              <a:rPr lang="en-US" dirty="0" smtClean="0"/>
              <a:t> Modal </a:t>
            </a:r>
            <a:r>
              <a:rPr lang="en-US" dirty="0" err="1" smtClean="0"/>
              <a:t>sendiri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</TotalTime>
  <Words>212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KULIAH X: RENTABILITAS, ANALISIS LIKUIDITAS DALAM PEMILIHAN MODAL</vt:lpstr>
      <vt:lpstr>RENTABILITAS</vt:lpstr>
      <vt:lpstr>Solvabilitas </vt:lpstr>
      <vt:lpstr>Perhitungan Likuiditas, Solvabilitas dan Rentabilitas</vt:lpstr>
      <vt:lpstr>LIKUIDITAS</vt:lpstr>
      <vt:lpstr>LIKUIDITAS</vt:lpstr>
      <vt:lpstr>SOLVABILITAS PERUSAHAAN</vt:lpstr>
      <vt:lpstr>SOLVABILITAS PERUSAHAAN</vt:lpstr>
      <vt:lpstr>RENTABILITAS PERUSAHAAN</vt:lpstr>
      <vt:lpstr>RENTABILITAS PERUSAHAAN</vt:lpstr>
      <vt:lpstr>ANALISIS LIKUIDITAS  DALAM PEMILIHAN MODAL</vt:lpstr>
      <vt:lpstr>ANALISIS LIKUIDITAS  DALAM PEMILIHAN MODAL</vt:lpstr>
      <vt:lpstr>ANALISIS LIKUIDITAS  DALAM PEMILIHAN MODAL</vt:lpstr>
      <vt:lpstr>ANALISIS LIKUIDITAS  DALAM PEMILIHAN MODAL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X: RENTABILITAS, ANALISIS LIKUIDITAS DALAM PEMILIHAN MODAL</dc:title>
  <dc:creator>Toshiba</dc:creator>
  <cp:lastModifiedBy>Toshiba</cp:lastModifiedBy>
  <cp:revision>15</cp:revision>
  <dcterms:created xsi:type="dcterms:W3CDTF">2014-11-15T13:23:18Z</dcterms:created>
  <dcterms:modified xsi:type="dcterms:W3CDTF">2014-11-18T04:00:59Z</dcterms:modified>
</cp:coreProperties>
</file>