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D5DE-99D1-466E-BDDC-416A863BD83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07F6-94BD-48B8-9FD1-1BECB59A8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KULIAH </a:t>
            </a:r>
            <a:r>
              <a:rPr lang="en-US" b="1" dirty="0" smtClean="0"/>
              <a:t>XI: </a:t>
            </a:r>
            <a:r>
              <a:rPr lang="id-ID" b="1" dirty="0" smtClean="0"/>
              <a:t>BAHAN BAKU</a:t>
            </a:r>
            <a:r>
              <a:rPr lang="en-US" b="1" dirty="0" smtClean="0"/>
              <a:t>;</a:t>
            </a:r>
            <a:r>
              <a:rPr lang="id-ID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sz="3100" b="1" dirty="0" smtClean="0"/>
              <a:t>PENGENDALIAN</a:t>
            </a:r>
            <a:r>
              <a:rPr lang="id-ID" sz="3100" b="1" dirty="0"/>
              <a:t>, </a:t>
            </a:r>
            <a:r>
              <a:rPr lang="id-ID" sz="3100" b="1" dirty="0" smtClean="0"/>
              <a:t>PERHITUNGAN </a:t>
            </a:r>
            <a:r>
              <a:rPr lang="id-ID" sz="3100" b="1" dirty="0"/>
              <a:t>dan </a:t>
            </a:r>
            <a:r>
              <a:rPr lang="id-ID" sz="3100" b="1" dirty="0" smtClean="0"/>
              <a:t>PERENCANAAN</a:t>
            </a:r>
            <a:r>
              <a:rPr lang="en-US" sz="3100" b="1" dirty="0" smtClean="0"/>
              <a:t> </a:t>
            </a:r>
            <a:endParaRPr lang="en-US" sz="31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.</a:t>
            </a:r>
          </a:p>
          <a:p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diperhitungkan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keterlambatan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kelancaran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pemborosan</a:t>
            </a:r>
            <a:r>
              <a:rPr lang="en-US" dirty="0"/>
              <a:t> modal </a:t>
            </a:r>
            <a:r>
              <a:rPr lang="en-US" dirty="0" err="1"/>
              <a:t>kerja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dibeli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; </a:t>
            </a:r>
            <a:r>
              <a:rPr lang="en-US" dirty="0" err="1"/>
              <a:t>efesiensi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efektifitas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, agar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ditanamkan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paling </a:t>
            </a:r>
            <a:r>
              <a:rPr lang="en-US" dirty="0" err="1"/>
              <a:t>tepat</a:t>
            </a:r>
            <a:r>
              <a:rPr lang="en-US" dirty="0"/>
              <a:t>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id-ID" b="1" dirty="0" smtClean="0"/>
              <a:t>Agar </a:t>
            </a:r>
            <a:r>
              <a:rPr lang="en-US" b="1" dirty="0" err="1" smtClean="0"/>
              <a:t>tercapainya</a:t>
            </a:r>
            <a:r>
              <a:rPr lang="en-US" b="1" dirty="0" smtClean="0"/>
              <a:t> </a:t>
            </a:r>
            <a:r>
              <a:rPr lang="en-US" b="1" dirty="0" err="1" smtClean="0"/>
              <a:t>pengendalian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perencanaan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dilakukan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id-ID" dirty="0"/>
              <a:t>1. </a:t>
            </a:r>
            <a:r>
              <a:rPr lang="id-ID" dirty="0" smtClean="0"/>
              <a:t>Penentuan </a:t>
            </a:r>
            <a:r>
              <a:rPr lang="id-ID" dirty="0"/>
              <a:t>Kuantitas </a:t>
            </a:r>
            <a:r>
              <a:rPr lang="en-US" dirty="0" err="1" smtClean="0"/>
              <a:t>bahan</a:t>
            </a:r>
            <a:r>
              <a:rPr lang="en-US" dirty="0" smtClean="0"/>
              <a:t> y</a:t>
            </a:r>
            <a:r>
              <a:rPr lang="id-ID" dirty="0" smtClean="0"/>
              <a:t>ang </a:t>
            </a:r>
            <a:r>
              <a:rPr lang="id-ID" dirty="0"/>
              <a:t>Akan Dibeli Dalam Periode </a:t>
            </a:r>
            <a:r>
              <a:rPr lang="id-ID" dirty="0" smtClean="0"/>
              <a:t>Tertentu</a:t>
            </a:r>
            <a:endParaRPr lang="en-US" dirty="0" smtClean="0"/>
          </a:p>
          <a:p>
            <a:pPr>
              <a:buNone/>
            </a:pPr>
            <a:r>
              <a:rPr lang="id-ID" dirty="0"/>
              <a:t>2. </a:t>
            </a:r>
            <a:r>
              <a:rPr lang="id-ID" dirty="0" smtClean="0"/>
              <a:t>Menentukan </a:t>
            </a:r>
            <a:r>
              <a:rPr lang="id-ID" dirty="0"/>
              <a:t>Kuantitas Bahan yang Dibeli Setiap Kali Dilakukan Pembelian.</a:t>
            </a:r>
            <a:endParaRPr lang="en-US" dirty="0"/>
          </a:p>
          <a:p>
            <a:pPr>
              <a:buNone/>
            </a:pPr>
            <a:r>
              <a:rPr lang="id-ID" dirty="0"/>
              <a:t>3. </a:t>
            </a:r>
            <a:r>
              <a:rPr lang="id-ID" dirty="0" smtClean="0"/>
              <a:t>Penentuan </a:t>
            </a:r>
            <a:r>
              <a:rPr lang="id-ID" dirty="0"/>
              <a:t>Waktu Pemesanan Kembali Bahan (</a:t>
            </a:r>
            <a:r>
              <a:rPr lang="id-ID" i="1" dirty="0"/>
              <a:t>Re </a:t>
            </a:r>
            <a:r>
              <a:rPr lang="id-ID" i="1" dirty="0" smtClean="0"/>
              <a:t>Order </a:t>
            </a:r>
            <a:r>
              <a:rPr lang="id-ID" i="1" dirty="0"/>
              <a:t>Point</a:t>
            </a:r>
            <a:r>
              <a:rPr lang="id-ID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id-ID" dirty="0"/>
              <a:t>4. </a:t>
            </a:r>
            <a:r>
              <a:rPr lang="id-ID" dirty="0" smtClean="0"/>
              <a:t>Penentuan </a:t>
            </a:r>
            <a:r>
              <a:rPr lang="id-ID" dirty="0"/>
              <a:t>Minimum dan Maksimum Kuantitas Persediaan Bahan</a:t>
            </a:r>
            <a:endParaRPr lang="en-US" dirty="0"/>
          </a:p>
          <a:p>
            <a:pPr>
              <a:buNone/>
            </a:pPr>
            <a:r>
              <a:rPr lang="id-ID" dirty="0"/>
              <a:t>5. </a:t>
            </a:r>
            <a:r>
              <a:rPr lang="id-ID" dirty="0" smtClean="0"/>
              <a:t>Pengawasan </a:t>
            </a:r>
            <a:r>
              <a:rPr lang="id-ID" dirty="0"/>
              <a:t>Persediaan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/>
              <a:t>Langkah-Langkah</a:t>
            </a:r>
            <a:r>
              <a:rPr lang="en-US" b="1" dirty="0"/>
              <a:t> </a:t>
            </a:r>
            <a:r>
              <a:rPr lang="en-US" b="1" dirty="0" err="1"/>
              <a:t>Pembelian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Baku</a:t>
            </a:r>
            <a:endParaRPr lang="en-US" dirty="0"/>
          </a:p>
          <a:p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</a:p>
          <a:p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b="1" dirty="0" err="1"/>
              <a:t>Pengeluaran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Perhitungan</a:t>
            </a:r>
            <a:r>
              <a:rPr lang="en-US" b="1" dirty="0"/>
              <a:t> </a:t>
            </a:r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Baku</a:t>
            </a:r>
            <a:endParaRPr lang="en-US" dirty="0"/>
          </a:p>
          <a:p>
            <a:pPr>
              <a:buNone/>
            </a:pPr>
            <a:r>
              <a:rPr lang="id-ID" dirty="0"/>
              <a:t>1.  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 smtClean="0"/>
              <a:t>baku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Pemprosesan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 smtClean="0"/>
              <a:t>baku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Cara </a:t>
            </a:r>
            <a:r>
              <a:rPr lang="en-US" b="1" dirty="0" err="1"/>
              <a:t>memperhitungkan</a:t>
            </a:r>
            <a:r>
              <a:rPr lang="en-US" b="1" dirty="0"/>
              <a:t> </a:t>
            </a:r>
            <a:r>
              <a:rPr lang="en-US" b="1" dirty="0" err="1"/>
              <a:t>persediaan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</a:t>
            </a:r>
            <a:r>
              <a:rPr lang="en-US" b="1" dirty="0" err="1"/>
              <a:t>baku</a:t>
            </a:r>
            <a:r>
              <a:rPr lang="en-US" b="1" dirty="0"/>
              <a:t>:</a:t>
            </a:r>
            <a:endParaRPr lang="en-US" dirty="0"/>
          </a:p>
          <a:p>
            <a:pPr>
              <a:buNone/>
            </a:pPr>
            <a:r>
              <a:rPr lang="en-US" b="1" dirty="0" smtClean="0"/>
              <a:t>1.</a:t>
            </a:r>
            <a:r>
              <a:rPr lang="en-US" b="1" dirty="0"/>
              <a:t> </a:t>
            </a:r>
            <a:r>
              <a:rPr lang="en-US" b="1" dirty="0" smtClean="0"/>
              <a:t>Economic </a:t>
            </a:r>
            <a:r>
              <a:rPr lang="en-US" b="1" dirty="0"/>
              <a:t>Order Quantity (EOQ)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yang </a:t>
            </a:r>
            <a:r>
              <a:rPr lang="en-US" dirty="0" err="1"/>
              <a:t>dipesan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diperhitungkan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 smtClean="0"/>
              <a:t>tahunan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Rumus</a:t>
            </a:r>
            <a:r>
              <a:rPr lang="en-US" b="1" dirty="0" smtClean="0"/>
              <a:t> </a:t>
            </a:r>
            <a:r>
              <a:rPr lang="en-US" b="1" dirty="0"/>
              <a:t>EOQ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EOQ</a:t>
            </a:r>
            <a:r>
              <a:rPr lang="en-US" baseline="30000" dirty="0"/>
              <a:t>2</a:t>
            </a:r>
            <a:r>
              <a:rPr lang="en-US" dirty="0"/>
              <a:t> = (2 x </a:t>
            </a:r>
            <a:r>
              <a:rPr lang="en-US" dirty="0" err="1"/>
              <a:t>jml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per </a:t>
            </a:r>
            <a:r>
              <a:rPr lang="en-US" dirty="0" err="1"/>
              <a:t>tahun</a:t>
            </a:r>
            <a:r>
              <a:rPr lang="en-US" dirty="0"/>
              <a:t> x </a:t>
            </a:r>
            <a:r>
              <a:rPr lang="en-US" dirty="0" err="1" smtClean="0"/>
              <a:t>biaya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/>
              <a:t>per </a:t>
            </a:r>
            <a:r>
              <a:rPr lang="en-US" dirty="0" err="1"/>
              <a:t>pesanan</a:t>
            </a:r>
            <a:r>
              <a:rPr lang="en-US" dirty="0"/>
              <a:t>) : (</a:t>
            </a:r>
            <a:r>
              <a:rPr lang="en-US" dirty="0" err="1"/>
              <a:t>biaya</a:t>
            </a:r>
            <a:r>
              <a:rPr lang="en-US" dirty="0"/>
              <a:t> per unit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smtClean="0"/>
              <a:t>x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/>
              <a:t>persentase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/>
              <a:t>Contoh</a:t>
            </a:r>
            <a:r>
              <a:rPr lang="en-US" b="1" dirty="0"/>
              <a:t>: Exercise-EOQ</a:t>
            </a:r>
            <a:endParaRPr lang="en-US" dirty="0"/>
          </a:p>
          <a:p>
            <a:r>
              <a:rPr lang="en-US" dirty="0" err="1"/>
              <a:t>Hitung</a:t>
            </a:r>
            <a:r>
              <a:rPr lang="en-US" dirty="0"/>
              <a:t> EOQ Magnum Co.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500 unit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per </a:t>
            </a:r>
            <a:r>
              <a:rPr lang="en-US" dirty="0" err="1"/>
              <a:t>tahunnya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 smtClean="0"/>
              <a:t>     -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/>
              <a:t>beli</a:t>
            </a:r>
            <a:r>
              <a:rPr lang="en-US" dirty="0"/>
              <a:t>                                    </a:t>
            </a:r>
            <a:r>
              <a:rPr lang="en-US" dirty="0" smtClean="0"/>
              <a:t>      </a:t>
            </a:r>
            <a:r>
              <a:rPr lang="en-US" dirty="0" err="1" smtClean="0"/>
              <a:t>Rp</a:t>
            </a:r>
            <a:r>
              <a:rPr lang="en-US" dirty="0"/>
              <a:t>. 80.000/unit</a:t>
            </a:r>
          </a:p>
          <a:p>
            <a:pPr>
              <a:buNone/>
            </a:pPr>
            <a:r>
              <a:rPr lang="en-US" dirty="0" smtClean="0"/>
              <a:t>     -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pemesanan</a:t>
            </a:r>
            <a:r>
              <a:rPr lang="en-US" dirty="0"/>
              <a:t>                      </a:t>
            </a:r>
            <a:r>
              <a:rPr lang="en-US" dirty="0" smtClean="0"/>
              <a:t>       </a:t>
            </a:r>
            <a:r>
              <a:rPr lang="en-US" dirty="0" err="1" smtClean="0"/>
              <a:t>Rp</a:t>
            </a:r>
            <a:r>
              <a:rPr lang="en-US" dirty="0"/>
              <a:t>.   5.000/</a:t>
            </a:r>
            <a:r>
              <a:rPr lang="en-US" dirty="0" err="1"/>
              <a:t>pesanan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-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     10%</a:t>
            </a:r>
          </a:p>
          <a:p>
            <a:r>
              <a:rPr lang="id-ID" b="1" dirty="0"/>
              <a:t>Jawab:</a:t>
            </a:r>
            <a:endParaRPr lang="en-US" dirty="0"/>
          </a:p>
          <a:p>
            <a:r>
              <a:rPr lang="en-US" dirty="0"/>
              <a:t>EOQ</a:t>
            </a:r>
            <a:r>
              <a:rPr lang="en-US" baseline="30000" dirty="0"/>
              <a:t>2</a:t>
            </a:r>
            <a:r>
              <a:rPr lang="en-US" dirty="0"/>
              <a:t> = (2 x 500 x 5.000) : (80.000 x 10%)</a:t>
            </a:r>
          </a:p>
          <a:p>
            <a:r>
              <a:rPr lang="en-US" dirty="0"/>
              <a:t>EOQ</a:t>
            </a:r>
            <a:r>
              <a:rPr lang="en-US" baseline="30000" dirty="0"/>
              <a:t>2</a:t>
            </a:r>
            <a:r>
              <a:rPr lang="en-US" dirty="0"/>
              <a:t> = 5.000.000 : 8.000</a:t>
            </a:r>
          </a:p>
          <a:p>
            <a:r>
              <a:rPr lang="en-US" dirty="0"/>
              <a:t>EOQ</a:t>
            </a:r>
            <a:r>
              <a:rPr lang="en-US" baseline="30000" dirty="0"/>
              <a:t>2</a:t>
            </a:r>
            <a:r>
              <a:rPr lang="en-US" dirty="0"/>
              <a:t> = 625</a:t>
            </a:r>
          </a:p>
          <a:p>
            <a:r>
              <a:rPr lang="en-US" dirty="0"/>
              <a:t>EOQ  = 25 unit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Cara </a:t>
            </a:r>
            <a:r>
              <a:rPr lang="en-US" b="1" dirty="0" err="1" smtClean="0"/>
              <a:t>memperhitungkan</a:t>
            </a:r>
            <a:r>
              <a:rPr lang="en-US" b="1" dirty="0" smtClean="0"/>
              <a:t> </a:t>
            </a:r>
            <a:r>
              <a:rPr lang="en-US" b="1" dirty="0" err="1" smtClean="0"/>
              <a:t>persediaan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baku</a:t>
            </a:r>
            <a:r>
              <a:rPr lang="en-US" b="1" dirty="0" smtClean="0"/>
              <a:t>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Economic Order Quantity (EOQ)</a:t>
            </a:r>
          </a:p>
          <a:p>
            <a:pPr marL="514350" indent="-514350">
              <a:buAutoNum type="arabicPeriod"/>
            </a:pPr>
            <a:r>
              <a:rPr lang="en-US" dirty="0"/>
              <a:t>Order </a:t>
            </a:r>
            <a:r>
              <a:rPr lang="en-US" dirty="0" smtClean="0"/>
              <a:t>Time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Order Point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/>
              <a:t>order point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:</a:t>
            </a:r>
            <a:endParaRPr lang="en-US" dirty="0"/>
          </a:p>
          <a:p>
            <a:pPr>
              <a:buNone/>
            </a:pPr>
            <a:r>
              <a:rPr lang="en-US" dirty="0" smtClean="0"/>
              <a:t>     I </a:t>
            </a:r>
            <a:r>
              <a:rPr lang="en-US" dirty="0"/>
              <a:t>+ QD = LTQ +SSQ</a:t>
            </a:r>
          </a:p>
          <a:p>
            <a:pPr>
              <a:buNone/>
            </a:pPr>
            <a:r>
              <a:rPr lang="en-US" dirty="0" smtClean="0"/>
              <a:t>     I</a:t>
            </a:r>
            <a:r>
              <a:rPr lang="id-ID" dirty="0"/>
              <a:t>	</a:t>
            </a:r>
            <a:r>
              <a:rPr lang="en-US" dirty="0" smtClean="0"/>
              <a:t>=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QD   </a:t>
            </a:r>
            <a:r>
              <a:rPr lang="en-US" dirty="0"/>
              <a:t>=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transfer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retur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gudang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LTQ </a:t>
            </a:r>
            <a:r>
              <a:rPr lang="en-US" dirty="0"/>
              <a:t>=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tunggu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SSQ </a:t>
            </a:r>
            <a:r>
              <a:rPr lang="en-US" dirty="0"/>
              <a:t>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pengaman</a:t>
            </a:r>
            <a:endParaRPr lang="en-US" dirty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Baku</a:t>
            </a:r>
            <a:endParaRPr lang="en-US" dirty="0"/>
          </a:p>
          <a:p>
            <a:pPr>
              <a:buNone/>
            </a:pPr>
            <a:r>
              <a:rPr lang="id-ID" dirty="0"/>
              <a:t>1.   </a:t>
            </a:r>
            <a:r>
              <a:rPr lang="en-US" dirty="0"/>
              <a:t>Order cycling </a:t>
            </a:r>
            <a:r>
              <a:rPr lang="en-US" dirty="0" smtClean="0"/>
              <a:t>method</a:t>
            </a:r>
          </a:p>
          <a:p>
            <a:pPr>
              <a:buNone/>
            </a:pPr>
            <a:r>
              <a:rPr lang="id-ID" dirty="0"/>
              <a:t>2.   </a:t>
            </a:r>
            <a:r>
              <a:rPr lang="en-US" dirty="0"/>
              <a:t>Min-max method</a:t>
            </a:r>
          </a:p>
          <a:p>
            <a:pPr>
              <a:buNone/>
            </a:pP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Perhitungan</a:t>
            </a:r>
            <a:r>
              <a:rPr lang="en-US" b="1" dirty="0"/>
              <a:t> </a:t>
            </a:r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b="1" dirty="0" err="1" smtClean="0"/>
              <a:t>Persediaan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en-US" dirty="0" smtClean="0"/>
              <a:t>FIFO</a:t>
            </a:r>
            <a:r>
              <a:rPr lang="id-ID" dirty="0" smtClean="0"/>
              <a:t> </a:t>
            </a:r>
            <a:r>
              <a:rPr lang="id-ID" dirty="0"/>
              <a:t>(First In First Out</a:t>
            </a:r>
            <a:r>
              <a:rPr lang="id-ID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BIAYA RATA-RATA TERTIMBANG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LIFO</a:t>
            </a:r>
          </a:p>
          <a:p>
            <a:pPr marL="514350" indent="-51435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PENGENDALIAN, PERHITUNGAN dan PERENCANAAN</a:t>
            </a:r>
            <a:r>
              <a:rPr lang="en-US" b="1" dirty="0" smtClean="0"/>
              <a:t>  BAHAN BAKU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377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KULIAH XI: BAHAN BAKU;  PENGENDALIAN, PERHITUNGAN dan PERENCANAAN </vt:lpstr>
      <vt:lpstr>PENGENDALIAN, PERHITUNGAN dan PERENCANAAN  BAHAN BAKU</vt:lpstr>
      <vt:lpstr>PENGENDALIAN, PERHITUNGAN dan PERENCANAAN  BAHAN BAKU</vt:lpstr>
      <vt:lpstr>PENGENDALIAN, PERHITUNGAN dan PERENCANAAN  BAHAN BAKU</vt:lpstr>
      <vt:lpstr>PENGENDALIAN, PERHITUNGAN dan PERENCANAAN  BAHAN BAKU</vt:lpstr>
      <vt:lpstr>PENGENDALIAN, PERHITUNGAN dan PERENCANAAN  BAHAN BAKU</vt:lpstr>
      <vt:lpstr>PENGENDALIAN, PERHITUNGAN dan PERENCANAAN  BAHAN BAKU</vt:lpstr>
      <vt:lpstr>PENGENDALIAN, PERHITUNGAN dan PERENCANAAN  BAHAN BAKU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XI: BAHAN BAKU;  PENGENDALIAN, PERHITUNGAN dan PERENCANAAN</dc:title>
  <dc:creator>Toshiba</dc:creator>
  <cp:lastModifiedBy>user</cp:lastModifiedBy>
  <cp:revision>12</cp:revision>
  <dcterms:created xsi:type="dcterms:W3CDTF">2014-11-24T01:35:02Z</dcterms:created>
  <dcterms:modified xsi:type="dcterms:W3CDTF">2015-12-16T12:33:20Z</dcterms:modified>
</cp:coreProperties>
</file>