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60" r:id="rId3"/>
    <p:sldId id="257" r:id="rId4"/>
    <p:sldId id="258" r:id="rId5"/>
    <p:sldId id="261" r:id="rId6"/>
    <p:sldId id="262" r:id="rId7"/>
    <p:sldId id="259" r:id="rId8"/>
    <p:sldId id="263" r:id="rId9"/>
    <p:sldId id="264" r:id="rId10"/>
    <p:sldId id="265" r:id="rId11"/>
    <p:sldId id="266" r:id="rId1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A410A-C038-4AE7-9033-ADF96AF5FB5A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9F7F4-BA62-4635-9F70-0A64C91D1B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216736-F87D-4C26-85F2-9D70C1541B91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300F47-00DA-48DA-9DA5-739FC9E3B28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err="1" smtClean="0"/>
              <a:t>Kuliah</a:t>
            </a:r>
            <a:r>
              <a:rPr lang="en-US" sz="4000" b="1" dirty="0" smtClean="0"/>
              <a:t> XII: Overhead </a:t>
            </a:r>
            <a:r>
              <a:rPr lang="en-US" sz="4000" b="1" dirty="0" err="1" smtClean="0"/>
              <a:t>Pabrik</a:t>
            </a:r>
            <a:r>
              <a:rPr lang="en-US" sz="4000" b="1" dirty="0" smtClean="0"/>
              <a:t>: </a:t>
            </a:r>
            <a:r>
              <a:rPr lang="en-US" sz="4000" b="1" dirty="0" err="1" smtClean="0"/>
              <a:t>Anggaran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Aktual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Pembebanan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PENGERTIAN BIAYA OVERHEAD PABRIK</a:t>
            </a:r>
            <a:endParaRPr lang="en-US" dirty="0" smtClean="0"/>
          </a:p>
          <a:p>
            <a:r>
              <a:rPr lang="en-US" dirty="0" smtClean="0"/>
              <a:t>Overhead </a:t>
            </a:r>
            <a:r>
              <a:rPr lang="en-US" dirty="0" err="1" smtClean="0"/>
              <a:t>pabrik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ditelusuri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KARAKTERISTIK BIAYA OVERHEAD PABRIK</a:t>
            </a:r>
          </a:p>
          <a:p>
            <a:pPr marL="514350" indent="-514350">
              <a:buAutoNum type="arabicPeriod"/>
            </a:pPr>
            <a:r>
              <a:rPr lang="en-US" i="1" dirty="0" err="1" smtClean="0"/>
              <a:t>Hubungan</a:t>
            </a:r>
            <a:r>
              <a:rPr lang="en-US" i="1" dirty="0" smtClean="0"/>
              <a:t> overhead </a:t>
            </a:r>
            <a:r>
              <a:rPr lang="en-US" i="1" dirty="0" err="1" smtClean="0"/>
              <a:t>pabrik</a:t>
            </a:r>
            <a:r>
              <a:rPr lang="en-US" i="1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volume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overhead </a:t>
            </a:r>
            <a:r>
              <a:rPr lang="en-US" dirty="0" err="1" smtClean="0"/>
              <a:t>pabrik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volume </a:t>
            </a:r>
            <a:r>
              <a:rPr lang="en-US" dirty="0" err="1" smtClean="0"/>
              <a:t>produksi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Soal</a:t>
            </a:r>
            <a:r>
              <a:rPr lang="en-US" b="1" dirty="0" smtClean="0"/>
              <a:t> 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BOP yang </a:t>
            </a:r>
            <a:r>
              <a:rPr lang="en-US" dirty="0" err="1" smtClean="0"/>
              <a:t>direncanakan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10.700.000,-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BOP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5.300.000,- </a:t>
            </a:r>
            <a:r>
              <a:rPr lang="en-US" dirty="0" err="1" smtClean="0"/>
              <a:t>dan</a:t>
            </a:r>
            <a:r>
              <a:rPr lang="en-US" dirty="0" smtClean="0"/>
              <a:t> BOP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5.400.000,-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selisih</a:t>
            </a:r>
            <a:r>
              <a:rPr lang="en-US" dirty="0" smtClean="0"/>
              <a:t> BOP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200.000,- ( Rp10.700.000 -  </a:t>
            </a:r>
            <a:r>
              <a:rPr lang="en-US" dirty="0" err="1" smtClean="0"/>
              <a:t>Rp</a:t>
            </a:r>
            <a:r>
              <a:rPr lang="en-US" dirty="0" smtClean="0"/>
              <a:t> 10.500.000). BOP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dibebankan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200.000,-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dipecah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lvl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Selisih</a:t>
            </a:r>
            <a:r>
              <a:rPr lang="en-US" b="1" dirty="0" smtClean="0"/>
              <a:t> </a:t>
            </a:r>
            <a:r>
              <a:rPr lang="en-US" b="1" dirty="0" err="1" smtClean="0"/>
              <a:t>Anggaran</a:t>
            </a:r>
            <a:r>
              <a:rPr lang="en-US" b="1" dirty="0" smtClean="0"/>
              <a:t>.(Budget variance)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(budget </a:t>
            </a:r>
            <a:r>
              <a:rPr lang="en-US" dirty="0" err="1" smtClean="0"/>
              <a:t>atau</a:t>
            </a:r>
            <a:r>
              <a:rPr lang="en-US" dirty="0" smtClean="0"/>
              <a:t> spending variance)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taksiran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. </a:t>
            </a:r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dihitung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BOP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				</a:t>
            </a:r>
            <a:r>
              <a:rPr lang="en-US" dirty="0" err="1" smtClean="0"/>
              <a:t>Rp</a:t>
            </a:r>
            <a:r>
              <a:rPr lang="en-US" dirty="0" smtClean="0"/>
              <a:t> 10.700.000,-</a:t>
            </a:r>
          </a:p>
          <a:p>
            <a:r>
              <a:rPr lang="en-US" dirty="0" smtClean="0"/>
              <a:t>BOP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				</a:t>
            </a:r>
            <a:r>
              <a:rPr lang="en-US" u="sng" dirty="0" smtClean="0"/>
              <a:t>RP   5.400.000,-</a:t>
            </a:r>
            <a:r>
              <a:rPr lang="en-US" dirty="0" smtClean="0"/>
              <a:t> -</a:t>
            </a:r>
          </a:p>
          <a:p>
            <a:r>
              <a:rPr lang="en-US" dirty="0" smtClean="0"/>
              <a:t>BOP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			</a:t>
            </a:r>
            <a:r>
              <a:rPr lang="en-US" dirty="0" err="1" smtClean="0"/>
              <a:t>Rp</a:t>
            </a:r>
            <a:r>
              <a:rPr lang="en-US" dirty="0" smtClean="0"/>
              <a:t>   5.300.000,-</a:t>
            </a:r>
          </a:p>
          <a:p>
            <a:r>
              <a:rPr lang="en-US" dirty="0" smtClean="0"/>
              <a:t>BOP yang </a:t>
            </a:r>
            <a:r>
              <a:rPr lang="en-US" dirty="0" err="1" smtClean="0"/>
              <a:t>dibebankan</a:t>
            </a:r>
            <a:r>
              <a:rPr lang="en-US" dirty="0" smtClean="0"/>
              <a:t> (75.000 x Rp72,50 ) 		</a:t>
            </a:r>
            <a:r>
              <a:rPr lang="en-US" u="sng" dirty="0" err="1" smtClean="0"/>
              <a:t>Rp</a:t>
            </a:r>
            <a:r>
              <a:rPr lang="en-US" u="sng" dirty="0" smtClean="0"/>
              <a:t>   5.437.500,-</a:t>
            </a:r>
            <a:r>
              <a:rPr lang="en-US" dirty="0" smtClean="0"/>
              <a:t> -</a:t>
            </a:r>
          </a:p>
          <a:p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				</a:t>
            </a:r>
            <a:r>
              <a:rPr lang="en-US" dirty="0" err="1" smtClean="0"/>
              <a:t>Rp</a:t>
            </a:r>
            <a:r>
              <a:rPr lang="en-US" dirty="0" smtClean="0"/>
              <a:t>      137.500,- ( L)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400" b="1" dirty="0" err="1" smtClean="0"/>
              <a:t>Contoh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Soal</a:t>
            </a:r>
            <a:r>
              <a:rPr lang="en-US" sz="3400" b="1" dirty="0" smtClean="0"/>
              <a:t> 2</a:t>
            </a:r>
          </a:p>
          <a:p>
            <a:pPr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Selisih</a:t>
            </a:r>
            <a:r>
              <a:rPr lang="en-US" b="1" dirty="0" smtClean="0"/>
              <a:t> </a:t>
            </a:r>
            <a:r>
              <a:rPr lang="en-US" b="1" dirty="0" err="1" smtClean="0"/>
              <a:t>Kapasitas</a:t>
            </a:r>
            <a:r>
              <a:rPr lang="en-US" b="1" dirty="0" smtClean="0"/>
              <a:t> ( Idle Capacity Variance)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dipakainya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dilampauinya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yang </a:t>
            </a:r>
            <a:r>
              <a:rPr lang="en-US" dirty="0" err="1" smtClean="0"/>
              <a:t>dianggarkan.Jumlah</a:t>
            </a:r>
            <a:r>
              <a:rPr lang="en-US" dirty="0" smtClean="0"/>
              <a:t> </a:t>
            </a:r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BOP </a:t>
            </a:r>
            <a:r>
              <a:rPr lang="en-US" dirty="0" err="1" smtClean="0"/>
              <a:t>tetap</a:t>
            </a:r>
            <a:r>
              <a:rPr lang="en-US" dirty="0" smtClean="0"/>
              <a:t> yang </a:t>
            </a:r>
            <a:r>
              <a:rPr lang="en-US" dirty="0" err="1" smtClean="0"/>
              <a:t>dianggarkan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BOP </a:t>
            </a:r>
            <a:r>
              <a:rPr lang="en-US" dirty="0" err="1" smtClean="0"/>
              <a:t>tetap</a:t>
            </a:r>
            <a:r>
              <a:rPr lang="en-US" dirty="0" smtClean="0"/>
              <a:t> yang </a:t>
            </a:r>
            <a:r>
              <a:rPr lang="en-US" dirty="0" err="1" smtClean="0"/>
              <a:t>dibebankan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 </a:t>
            </a:r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dihitung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- BOP </a:t>
            </a:r>
            <a:r>
              <a:rPr lang="en-US" dirty="0" err="1" smtClean="0"/>
              <a:t>tetap</a:t>
            </a:r>
            <a:r>
              <a:rPr lang="en-US" dirty="0" smtClean="0"/>
              <a:t> yang </a:t>
            </a:r>
            <a:r>
              <a:rPr lang="en-US" dirty="0" err="1" smtClean="0"/>
              <a:t>dianggarkan</a:t>
            </a:r>
            <a:r>
              <a:rPr lang="en-US" dirty="0" smtClean="0"/>
              <a:t> 			        </a:t>
            </a:r>
            <a:r>
              <a:rPr lang="en-US" dirty="0" err="1" smtClean="0"/>
              <a:t>Rp</a:t>
            </a:r>
            <a:r>
              <a:rPr lang="en-US" dirty="0" smtClean="0"/>
              <a:t> 5.400.000,-</a:t>
            </a:r>
          </a:p>
          <a:p>
            <a:pPr>
              <a:buNone/>
            </a:pPr>
            <a:r>
              <a:rPr lang="en-US" dirty="0" smtClean="0"/>
              <a:t>- BOP </a:t>
            </a:r>
            <a:r>
              <a:rPr lang="en-US" dirty="0" err="1" smtClean="0"/>
              <a:t>tetap</a:t>
            </a:r>
            <a:r>
              <a:rPr lang="en-US" dirty="0" smtClean="0"/>
              <a:t> yang </a:t>
            </a:r>
            <a:r>
              <a:rPr lang="en-US" dirty="0" err="1" smtClean="0"/>
              <a:t>dibeban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75000 x </a:t>
            </a:r>
            <a:r>
              <a:rPr lang="en-US" dirty="0" err="1" smtClean="0"/>
              <a:t>Rp</a:t>
            </a:r>
            <a:r>
              <a:rPr lang="en-US" dirty="0" smtClean="0"/>
              <a:t> 67,50= </a:t>
            </a:r>
            <a:r>
              <a:rPr lang="en-US" u="sng" dirty="0" err="1" smtClean="0"/>
              <a:t>Rp</a:t>
            </a:r>
            <a:r>
              <a:rPr lang="en-US" u="sng" dirty="0" smtClean="0"/>
              <a:t> 5.062.500,-</a:t>
            </a:r>
            <a:r>
              <a:rPr lang="en-US" dirty="0" smtClean="0"/>
              <a:t> -</a:t>
            </a:r>
          </a:p>
          <a:p>
            <a:pPr>
              <a:buFontTx/>
              <a:buChar char="-"/>
            </a:pPr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				        </a:t>
            </a:r>
            <a:r>
              <a:rPr lang="en-US" dirty="0" err="1" smtClean="0"/>
              <a:t>Rp</a:t>
            </a:r>
            <a:r>
              <a:rPr lang="en-US" dirty="0" smtClean="0"/>
              <a:t>    337.500,- (L)</a:t>
            </a:r>
          </a:p>
          <a:p>
            <a:pPr>
              <a:buNone/>
            </a:pPr>
            <a:r>
              <a:rPr lang="en-US" b="1" dirty="0" err="1" smtClean="0"/>
              <a:t>Bisa</a:t>
            </a:r>
            <a:r>
              <a:rPr lang="en-US" b="1" dirty="0" smtClean="0"/>
              <a:t> </a:t>
            </a:r>
            <a:r>
              <a:rPr lang="en-US" b="1" dirty="0" err="1" smtClean="0"/>
              <a:t>juga</a:t>
            </a:r>
            <a:r>
              <a:rPr lang="en-US" b="1" dirty="0" smtClean="0"/>
              <a:t> </a:t>
            </a:r>
            <a:r>
              <a:rPr lang="en-US" b="1" dirty="0" err="1" smtClean="0"/>
              <a:t>dihitung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cara</a:t>
            </a:r>
            <a:r>
              <a:rPr lang="en-US" b="1" dirty="0" smtClean="0"/>
              <a:t> lain </a:t>
            </a:r>
            <a:r>
              <a:rPr lang="en-US" b="1" dirty="0" err="1" smtClean="0"/>
              <a:t>seperti</a:t>
            </a:r>
            <a:r>
              <a:rPr lang="en-US" b="1" dirty="0" smtClean="0"/>
              <a:t> </a:t>
            </a:r>
            <a:r>
              <a:rPr lang="en-US" b="1" dirty="0" err="1" smtClean="0"/>
              <a:t>berikut</a:t>
            </a:r>
            <a:r>
              <a:rPr lang="en-US" b="1" dirty="0" smtClean="0"/>
              <a:t>:</a:t>
            </a:r>
          </a:p>
          <a:p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yang </a:t>
            </a:r>
            <a:r>
              <a:rPr lang="en-US" dirty="0" err="1" smtClean="0"/>
              <a:t>dicapai</a:t>
            </a:r>
            <a:r>
              <a:rPr lang="en-US" dirty="0" smtClean="0"/>
              <a:t> 	75.000 jam </a:t>
            </a:r>
            <a:r>
              <a:rPr lang="en-US" dirty="0" err="1" smtClean="0"/>
              <a:t>mesin</a:t>
            </a:r>
            <a:endParaRPr lang="en-US" dirty="0" smtClean="0"/>
          </a:p>
          <a:p>
            <a:r>
              <a:rPr lang="en-US" dirty="0" err="1" smtClean="0"/>
              <a:t>Kapasitas</a:t>
            </a:r>
            <a:r>
              <a:rPr lang="en-US" dirty="0" smtClean="0"/>
              <a:t> yang </a:t>
            </a:r>
            <a:r>
              <a:rPr lang="en-US" dirty="0" err="1" smtClean="0"/>
              <a:t>dianggarkan</a:t>
            </a:r>
            <a:r>
              <a:rPr lang="en-US" dirty="0" smtClean="0"/>
              <a:t> 		</a:t>
            </a:r>
            <a:r>
              <a:rPr lang="en-US" u="sng" dirty="0" smtClean="0"/>
              <a:t>80.000 jam </a:t>
            </a:r>
            <a:r>
              <a:rPr lang="en-US" u="sng" dirty="0" err="1" smtClean="0"/>
              <a:t>mesin</a:t>
            </a:r>
            <a:r>
              <a:rPr lang="en-US" dirty="0" smtClean="0"/>
              <a:t> -</a:t>
            </a:r>
          </a:p>
          <a:p>
            <a:r>
              <a:rPr lang="en-US" dirty="0" err="1" smtClean="0"/>
              <a:t>Kapasitas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terpakai</a:t>
            </a:r>
            <a:r>
              <a:rPr lang="en-US" dirty="0" smtClean="0"/>
              <a:t> 		  5.000 jam </a:t>
            </a:r>
            <a:r>
              <a:rPr lang="en-US" dirty="0" err="1" smtClean="0"/>
              <a:t>mesin</a:t>
            </a:r>
            <a:endParaRPr lang="en-US" dirty="0" smtClean="0"/>
          </a:p>
          <a:p>
            <a:r>
              <a:rPr lang="en-US" dirty="0" err="1" smtClean="0"/>
              <a:t>Tarif</a:t>
            </a:r>
            <a:r>
              <a:rPr lang="en-US" dirty="0" smtClean="0"/>
              <a:t> BOP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67,50 per jam </a:t>
            </a:r>
            <a:r>
              <a:rPr lang="en-US" dirty="0" err="1" smtClean="0"/>
              <a:t>mesin</a:t>
            </a:r>
            <a:endParaRPr lang="en-US" dirty="0" smtClean="0"/>
          </a:p>
          <a:p>
            <a:r>
              <a:rPr lang="en-US" dirty="0" err="1" smtClean="0"/>
              <a:t>Selisih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(5000 x </a:t>
            </a:r>
            <a:r>
              <a:rPr lang="en-US" dirty="0" err="1" smtClean="0"/>
              <a:t>Rp</a:t>
            </a:r>
            <a:r>
              <a:rPr lang="en-US" dirty="0" smtClean="0"/>
              <a:t> 67,50) </a:t>
            </a:r>
            <a:r>
              <a:rPr lang="en-US" dirty="0" err="1" smtClean="0"/>
              <a:t>Rp</a:t>
            </a:r>
            <a:r>
              <a:rPr lang="en-US" dirty="0" smtClean="0"/>
              <a:t> 337.500,- ( L ) 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BOP </a:t>
            </a:r>
            <a:r>
              <a:rPr lang="en-US" b="1" dirty="0" err="1" smtClean="0"/>
              <a:t>menurut</a:t>
            </a:r>
            <a:r>
              <a:rPr lang="en-US" b="1" dirty="0" smtClean="0"/>
              <a:t> </a:t>
            </a:r>
            <a:r>
              <a:rPr lang="en-US" b="1" dirty="0" err="1" smtClean="0"/>
              <a:t>sifatnya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digolongkan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berikut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penolong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reparasi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Beban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/>
              <a:t>Beban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timbul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berlalunya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6. BOP lain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Penggolongan</a:t>
            </a:r>
            <a:r>
              <a:rPr lang="en-US" dirty="0" smtClean="0"/>
              <a:t> BOP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volume </a:t>
            </a:r>
            <a:r>
              <a:rPr lang="en-US" dirty="0" err="1" smtClean="0"/>
              <a:t>produksi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BOP </a:t>
            </a:r>
            <a:r>
              <a:rPr lang="en-US" dirty="0" err="1" smtClean="0"/>
              <a:t>tetap</a:t>
            </a:r>
            <a:r>
              <a:rPr lang="en-US" dirty="0" smtClean="0"/>
              <a:t>, </a:t>
            </a:r>
          </a:p>
          <a:p>
            <a:pPr marL="514350" indent="-514350">
              <a:buAutoNum type="arabicPeriod"/>
            </a:pPr>
            <a:r>
              <a:rPr lang="en-US" dirty="0" smtClean="0"/>
              <a:t>BOP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/>
              <a:t>BOP </a:t>
            </a:r>
            <a:r>
              <a:rPr lang="en-US" dirty="0" err="1" smtClean="0"/>
              <a:t>semivariabel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i="1" dirty="0" smtClean="0"/>
              <a:t>    Factor-</a:t>
            </a:r>
            <a:r>
              <a:rPr lang="en-US" b="1" i="1" dirty="0" err="1" smtClean="0"/>
              <a:t>faktor</a:t>
            </a:r>
            <a:r>
              <a:rPr lang="en-US" b="1" i="1" dirty="0" smtClean="0"/>
              <a:t> yang </a:t>
            </a:r>
            <a:r>
              <a:rPr lang="en-US" b="1" i="1" dirty="0" err="1" smtClean="0"/>
              <a:t>perlu</a:t>
            </a:r>
            <a:r>
              <a:rPr lang="en-US" b="1" i="1" dirty="0" smtClean="0"/>
              <a:t> </a:t>
            </a:r>
            <a:r>
              <a:rPr lang="en-US" b="1" i="1" dirty="0" err="1" smtClean="0"/>
              <a:t>dipertimbangkan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dalam</a:t>
            </a:r>
            <a:r>
              <a:rPr lang="en-US" b="1" i="1" dirty="0" smtClean="0"/>
              <a:t> </a:t>
            </a:r>
            <a:r>
              <a:rPr lang="en-US" b="1" i="1" dirty="0" err="1" smtClean="0"/>
              <a:t>penentuan</a:t>
            </a:r>
            <a:r>
              <a:rPr lang="en-US" b="1" i="1" dirty="0" smtClean="0"/>
              <a:t> tariff overhead </a:t>
            </a:r>
            <a:r>
              <a:rPr lang="en-US" b="1" i="1" dirty="0" err="1" smtClean="0"/>
              <a:t>pabrik</a:t>
            </a:r>
            <a:r>
              <a:rPr lang="en-US" b="1" i="1" dirty="0" smtClean="0"/>
              <a:t> </a:t>
            </a:r>
            <a:r>
              <a:rPr lang="en-US" b="1" i="1" dirty="0" err="1" smtClean="0"/>
              <a:t>adalah</a:t>
            </a:r>
            <a:r>
              <a:rPr lang="en-US" b="1" i="1" dirty="0" smtClean="0"/>
              <a:t>: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Keluaran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Jam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Jam </a:t>
            </a:r>
            <a:r>
              <a:rPr lang="en-US" dirty="0" err="1" smtClean="0"/>
              <a:t>mesin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/>
              <a:t>Tingkat </a:t>
            </a:r>
            <a:r>
              <a:rPr lang="en-US" b="1" dirty="0" err="1" smtClean="0"/>
              <a:t>aktivitas</a:t>
            </a:r>
            <a:r>
              <a:rPr lang="en-US" b="1" dirty="0" smtClean="0"/>
              <a:t> yang </a:t>
            </a:r>
            <a:r>
              <a:rPr lang="en-US" b="1" dirty="0" err="1" smtClean="0"/>
              <a:t>digunakan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menentukan</a:t>
            </a:r>
            <a:r>
              <a:rPr lang="en-US" b="1" dirty="0" smtClean="0"/>
              <a:t> </a:t>
            </a:r>
            <a:r>
              <a:rPr lang="en-US" b="1" dirty="0" err="1" smtClean="0"/>
              <a:t>tarif</a:t>
            </a:r>
            <a:r>
              <a:rPr lang="en-US" b="1" dirty="0" smtClean="0"/>
              <a:t>  overhead </a:t>
            </a:r>
            <a:r>
              <a:rPr lang="en-US" b="1" dirty="0" err="1" smtClean="0"/>
              <a:t>pabrik</a:t>
            </a:r>
            <a:r>
              <a:rPr lang="en-US" b="1" dirty="0" smtClean="0"/>
              <a:t> yang </a:t>
            </a:r>
            <a:r>
              <a:rPr lang="en-US" b="1" dirty="0" err="1" smtClean="0"/>
              <a:t>dibebankan</a:t>
            </a:r>
            <a:r>
              <a:rPr lang="en-US" b="1" dirty="0" smtClean="0"/>
              <a:t> </a:t>
            </a:r>
            <a:r>
              <a:rPr lang="en-US" b="1" dirty="0" err="1" smtClean="0"/>
              <a:t>kepada</a:t>
            </a:r>
            <a:r>
              <a:rPr lang="en-US" b="1" dirty="0" smtClean="0"/>
              <a:t> </a:t>
            </a:r>
            <a:r>
              <a:rPr lang="en-US" b="1" dirty="0" err="1" smtClean="0"/>
              <a:t>pekerjaan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produk</a:t>
            </a:r>
            <a:r>
              <a:rPr lang="en-US" b="1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i="1" dirty="0" err="1" smtClean="0"/>
              <a:t>Aktivitas</a:t>
            </a:r>
            <a:r>
              <a:rPr lang="en-US" i="1" dirty="0" smtClean="0"/>
              <a:t> </a:t>
            </a:r>
            <a:r>
              <a:rPr lang="en-US" i="1" dirty="0" err="1" smtClean="0"/>
              <a:t>teoritis</a:t>
            </a:r>
            <a:endParaRPr lang="en-US" i="1" dirty="0" smtClean="0"/>
          </a:p>
          <a:p>
            <a:pPr marL="514350" indent="-514350">
              <a:buAutoNum type="arabicPeriod"/>
            </a:pPr>
            <a:r>
              <a:rPr lang="en-US" i="1" dirty="0" err="1" smtClean="0"/>
              <a:t>Aktivitas</a:t>
            </a:r>
            <a:r>
              <a:rPr lang="en-US" i="1" dirty="0" smtClean="0"/>
              <a:t> </a:t>
            </a:r>
            <a:r>
              <a:rPr lang="en-US" i="1" dirty="0" err="1" smtClean="0"/>
              <a:t>praktis</a:t>
            </a:r>
            <a:endParaRPr lang="en-US" i="1" dirty="0" smtClean="0"/>
          </a:p>
          <a:p>
            <a:pPr marL="514350" indent="-514350">
              <a:buAutoNum type="arabicPeriod"/>
            </a:pPr>
            <a:r>
              <a:rPr lang="en-US" i="1" dirty="0" err="1" smtClean="0"/>
              <a:t>Aktivitas</a:t>
            </a:r>
            <a:r>
              <a:rPr lang="en-US" i="1" dirty="0" smtClean="0"/>
              <a:t> actual</a:t>
            </a:r>
          </a:p>
          <a:p>
            <a:pPr marL="514350" indent="-514350">
              <a:buAutoNum type="arabicPeriod"/>
            </a:pPr>
            <a:r>
              <a:rPr lang="en-US" i="1" dirty="0" err="1" smtClean="0"/>
              <a:t>Aktivitas</a:t>
            </a:r>
            <a:r>
              <a:rPr lang="en-US" i="1" dirty="0" smtClean="0"/>
              <a:t> normal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err="1" smtClean="0"/>
              <a:t>Penentuan</a:t>
            </a:r>
            <a:r>
              <a:rPr lang="en-US" b="1" dirty="0" smtClean="0"/>
              <a:t> </a:t>
            </a:r>
            <a:r>
              <a:rPr lang="en-US" b="1" dirty="0" err="1" smtClean="0"/>
              <a:t>harga</a:t>
            </a:r>
            <a:r>
              <a:rPr lang="en-US" b="1" dirty="0" smtClean="0"/>
              <a:t> </a:t>
            </a:r>
            <a:r>
              <a:rPr lang="en-US" b="1" dirty="0" err="1" smtClean="0"/>
              <a:t>pokok</a:t>
            </a:r>
            <a:r>
              <a:rPr lang="en-US" b="1" dirty="0" smtClean="0"/>
              <a:t>:</a:t>
            </a:r>
          </a:p>
          <a:p>
            <a:pPr marL="514350" indent="-514350">
              <a:buAutoNum type="arabicPeriod"/>
            </a:pPr>
            <a:r>
              <a:rPr lang="en-US" i="1" dirty="0" err="1" smtClean="0"/>
              <a:t>Metode</a:t>
            </a:r>
            <a:r>
              <a:rPr lang="en-US" i="1" dirty="0" smtClean="0"/>
              <a:t> </a:t>
            </a:r>
            <a:r>
              <a:rPr lang="en-US" i="1" dirty="0" err="1" smtClean="0"/>
              <a:t>harga</a:t>
            </a:r>
            <a:r>
              <a:rPr lang="en-US" i="1" dirty="0" smtClean="0"/>
              <a:t> </a:t>
            </a:r>
            <a:r>
              <a:rPr lang="en-US" i="1" dirty="0" err="1" smtClean="0"/>
              <a:t>pokok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full costing</a:t>
            </a:r>
          </a:p>
          <a:p>
            <a:pPr marL="514350" indent="-514350">
              <a:buAutoNum type="arabicPeriod"/>
            </a:pPr>
            <a:r>
              <a:rPr lang="en-US" i="1" dirty="0" err="1" smtClean="0"/>
              <a:t>Metode</a:t>
            </a:r>
            <a:r>
              <a:rPr lang="en-US" i="1" dirty="0" smtClean="0"/>
              <a:t> </a:t>
            </a:r>
            <a:r>
              <a:rPr lang="en-US" i="1" dirty="0" err="1" smtClean="0"/>
              <a:t>harga</a:t>
            </a:r>
            <a:r>
              <a:rPr lang="en-US" i="1" dirty="0" smtClean="0"/>
              <a:t> </a:t>
            </a:r>
            <a:r>
              <a:rPr lang="en-US" i="1" dirty="0" err="1" smtClean="0"/>
              <a:t>pokok</a:t>
            </a:r>
            <a:r>
              <a:rPr lang="en-US" i="1" dirty="0" smtClean="0"/>
              <a:t> variable </a:t>
            </a:r>
            <a:r>
              <a:rPr lang="en-US" i="1" dirty="0" err="1" smtClean="0"/>
              <a:t>atau</a:t>
            </a:r>
            <a:r>
              <a:rPr lang="en-US" i="1" dirty="0" smtClean="0"/>
              <a:t> variable costing</a:t>
            </a:r>
          </a:p>
          <a:p>
            <a:pPr>
              <a:buNone/>
            </a:pPr>
            <a:r>
              <a:rPr lang="en-US" b="1" i="1" dirty="0" smtClean="0"/>
              <a:t>    </a:t>
            </a:r>
            <a:r>
              <a:rPr lang="en-US" b="1" i="1" dirty="0" err="1" smtClean="0"/>
              <a:t>Penggunaan</a:t>
            </a:r>
            <a:r>
              <a:rPr lang="en-US" b="1" i="1" dirty="0" smtClean="0"/>
              <a:t> tariff overhead </a:t>
            </a:r>
            <a:r>
              <a:rPr lang="en-US" b="1" i="1" dirty="0" err="1" smtClean="0"/>
              <a:t>pabrik</a:t>
            </a:r>
            <a:r>
              <a:rPr lang="en-US" b="1" i="1" dirty="0" smtClean="0"/>
              <a:t> </a:t>
            </a:r>
            <a:r>
              <a:rPr lang="en-US" b="1" i="1" dirty="0" err="1" smtClean="0"/>
              <a:t>direncanaan</a:t>
            </a:r>
            <a:r>
              <a:rPr lang="en-US" b="1" i="1" dirty="0" smtClean="0"/>
              <a:t>/ </a:t>
            </a:r>
            <a:r>
              <a:rPr lang="en-US" b="1" i="1" dirty="0" err="1" smtClean="0"/>
              <a:t>ditentukan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di</a:t>
            </a:r>
            <a:r>
              <a:rPr lang="en-US" b="1" i="1" dirty="0" smtClean="0"/>
              <a:t> </a:t>
            </a:r>
            <a:r>
              <a:rPr lang="en-US" b="1" i="1" dirty="0" err="1" smtClean="0"/>
              <a:t>muka</a:t>
            </a:r>
            <a:endParaRPr lang="en-US" dirty="0" smtClean="0"/>
          </a:p>
          <a:p>
            <a:r>
              <a:rPr lang="en-US" dirty="0" err="1" smtClean="0"/>
              <a:t>Adalah</a:t>
            </a:r>
            <a:r>
              <a:rPr lang="en-US" dirty="0" smtClean="0"/>
              <a:t> tariff overhead </a:t>
            </a:r>
            <a:r>
              <a:rPr lang="en-US" dirty="0" err="1" smtClean="0"/>
              <a:t>pabrik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overhead </a:t>
            </a:r>
            <a:r>
              <a:rPr lang="en-US" dirty="0" err="1" smtClean="0"/>
              <a:t>pabrik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total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alokasi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overhead </a:t>
            </a:r>
            <a:r>
              <a:rPr lang="en-US" dirty="0" err="1" smtClean="0"/>
              <a:t>pabrik</a:t>
            </a:r>
            <a:r>
              <a:rPr lang="en-US" dirty="0" smtClean="0"/>
              <a:t> yang </a:t>
            </a:r>
            <a:r>
              <a:rPr lang="en-US" dirty="0" err="1" smtClean="0"/>
              <a:t>dianggarkan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/>
              <a:t>Alasan</a:t>
            </a:r>
            <a:r>
              <a:rPr lang="en-US" b="1" dirty="0" smtClean="0"/>
              <a:t> </a:t>
            </a:r>
            <a:r>
              <a:rPr lang="en-US" b="1" dirty="0" err="1" smtClean="0"/>
              <a:t>pembebanan</a:t>
            </a:r>
            <a:r>
              <a:rPr lang="en-US" b="1" dirty="0" smtClean="0"/>
              <a:t> BOP </a:t>
            </a:r>
            <a:r>
              <a:rPr lang="en-US" b="1" dirty="0" err="1" smtClean="0"/>
              <a:t>kepada</a:t>
            </a:r>
            <a:r>
              <a:rPr lang="en-US" b="1" dirty="0" smtClean="0"/>
              <a:t> </a:t>
            </a:r>
            <a:r>
              <a:rPr lang="en-US" b="1" dirty="0" err="1" smtClean="0"/>
              <a:t>produk</a:t>
            </a:r>
            <a:r>
              <a:rPr lang="en-US" b="1" dirty="0" smtClean="0"/>
              <a:t> </a:t>
            </a:r>
            <a:r>
              <a:rPr lang="en-US" b="1" dirty="0" err="1" smtClean="0"/>
              <a:t>atas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tarif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muka</a:t>
            </a:r>
            <a:r>
              <a:rPr lang="en-US" b="1" dirty="0" smtClean="0"/>
              <a:t>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Pembebanan</a:t>
            </a:r>
            <a:r>
              <a:rPr lang="en-US" dirty="0" smtClean="0"/>
              <a:t> BOP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berubah-ubahnya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kebulan</a:t>
            </a:r>
            <a:r>
              <a:rPr lang="en-US" dirty="0" smtClean="0"/>
              <a:t> yang lain.</a:t>
            </a:r>
          </a:p>
          <a:p>
            <a:pPr marL="514350" indent="-514350">
              <a:buAutoNum type="arabicPeriod"/>
            </a:pPr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produknya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,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Penentuan</a:t>
            </a:r>
            <a:r>
              <a:rPr lang="en-US" b="1" dirty="0" smtClean="0"/>
              <a:t> </a:t>
            </a:r>
            <a:r>
              <a:rPr lang="en-US" b="1" dirty="0" err="1" smtClean="0"/>
              <a:t>tarif</a:t>
            </a:r>
            <a:r>
              <a:rPr lang="en-US" b="1" dirty="0" smtClean="0"/>
              <a:t> BOP </a:t>
            </a:r>
            <a:r>
              <a:rPr lang="en-US" b="1" dirty="0" err="1" smtClean="0"/>
              <a:t>dilaksanakan</a:t>
            </a:r>
            <a:r>
              <a:rPr lang="en-US" b="1" dirty="0" smtClean="0"/>
              <a:t> </a:t>
            </a:r>
            <a:r>
              <a:rPr lang="en-US" b="1" dirty="0" err="1" smtClean="0"/>
              <a:t>melalui</a:t>
            </a:r>
            <a:r>
              <a:rPr lang="en-US" b="1" dirty="0" smtClean="0"/>
              <a:t> </a:t>
            </a:r>
            <a:r>
              <a:rPr lang="en-US" b="1" dirty="0" err="1" smtClean="0"/>
              <a:t>tiga</a:t>
            </a:r>
            <a:r>
              <a:rPr lang="en-US" b="1" dirty="0" smtClean="0"/>
              <a:t> </a:t>
            </a:r>
            <a:r>
              <a:rPr lang="en-US" b="1" dirty="0" err="1" smtClean="0"/>
              <a:t>tahap</a:t>
            </a:r>
            <a:r>
              <a:rPr lang="en-US" b="1" dirty="0" smtClean="0"/>
              <a:t>:</a:t>
            </a:r>
          </a:p>
          <a:p>
            <a:pPr marL="514350" lvl="0" indent="-514350">
              <a:buAutoNum type="arabicPeriod"/>
            </a:pP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BOP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pembebanan</a:t>
            </a:r>
            <a:r>
              <a:rPr lang="en-US" dirty="0" smtClean="0"/>
              <a:t> BOP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14350" indent="-514350">
              <a:buFont typeface="Wingdings 2"/>
              <a:buAutoNum type="arabicPeriod"/>
            </a:pP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BOP.</a:t>
            </a:r>
          </a:p>
          <a:p>
            <a:pPr marL="514350" lvl="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 smtClean="0"/>
              <a:t>Menyusun</a:t>
            </a:r>
            <a:r>
              <a:rPr lang="en-US" b="1" dirty="0" smtClean="0"/>
              <a:t> </a:t>
            </a:r>
            <a:r>
              <a:rPr lang="en-US" b="1" dirty="0" err="1" smtClean="0"/>
              <a:t>Anggaran</a:t>
            </a:r>
            <a:r>
              <a:rPr lang="en-US" b="1" dirty="0" smtClean="0"/>
              <a:t> BOP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BOP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( </a:t>
            </a:r>
            <a:r>
              <a:rPr lang="en-US" dirty="0" err="1" smtClean="0"/>
              <a:t>kapasitas</a:t>
            </a:r>
            <a:r>
              <a:rPr lang="en-US" dirty="0" smtClean="0"/>
              <a:t> )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penaksiran</a:t>
            </a:r>
            <a:r>
              <a:rPr lang="en-US" dirty="0" smtClean="0"/>
              <a:t> BOP:</a:t>
            </a:r>
          </a:p>
          <a:p>
            <a:pPr marL="514350" lvl="0" indent="-514350">
              <a:buAutoNum type="arabicPeriod"/>
            </a:pP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, 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err="1" smtClean="0"/>
              <a:t>kapasitas</a:t>
            </a:r>
            <a:r>
              <a:rPr lang="en-US" dirty="0" smtClean="0"/>
              <a:t> normal (normal capacity)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sesungguhnya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(expected actual capacity). </a:t>
            </a:r>
          </a:p>
          <a:p>
            <a:pPr marL="514350" indent="-514350">
              <a:buNone/>
            </a:pP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normal </a:t>
            </a:r>
            <a:r>
              <a:rPr lang="en-US" dirty="0" err="1" smtClean="0"/>
              <a:t>dapat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teoritis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err="1" smtClean="0"/>
              <a:t>theoritical</a:t>
            </a:r>
            <a:r>
              <a:rPr lang="en-US" dirty="0" smtClean="0"/>
              <a:t> capacity)</a:t>
            </a:r>
          </a:p>
          <a:p>
            <a:pPr marL="514350" lvl="0" indent="-51435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Penggunaan</a:t>
            </a:r>
            <a:r>
              <a:rPr lang="en-US" b="1" dirty="0" smtClean="0"/>
              <a:t> overhead </a:t>
            </a:r>
            <a:r>
              <a:rPr lang="en-US" b="1" dirty="0" err="1" smtClean="0"/>
              <a:t>pabrik</a:t>
            </a:r>
            <a:r>
              <a:rPr lang="en-US" b="1" dirty="0" smtClean="0"/>
              <a:t> </a:t>
            </a:r>
            <a:r>
              <a:rPr lang="en-US" b="1" dirty="0" err="1" smtClean="0"/>
              <a:t>sesungguhnya</a:t>
            </a:r>
            <a:r>
              <a:rPr lang="en-US" b="1" dirty="0" smtClean="0"/>
              <a:t> (</a:t>
            </a:r>
            <a:r>
              <a:rPr lang="en-US" b="1" dirty="0" err="1" smtClean="0"/>
              <a:t>aktual</a:t>
            </a:r>
            <a:r>
              <a:rPr lang="en-US" b="1" dirty="0" smtClean="0"/>
              <a:t>):</a:t>
            </a:r>
          </a:p>
          <a:p>
            <a:r>
              <a:rPr lang="en-US" i="1" dirty="0" err="1" smtClean="0"/>
              <a:t>Biaya</a:t>
            </a:r>
            <a:r>
              <a:rPr lang="en-US" i="1" dirty="0" smtClean="0"/>
              <a:t> overhead </a:t>
            </a:r>
            <a:r>
              <a:rPr lang="en-US" i="1" dirty="0" err="1" smtClean="0"/>
              <a:t>pabrik</a:t>
            </a:r>
            <a:r>
              <a:rPr lang="en-US" i="1" dirty="0" smtClean="0"/>
              <a:t> yang </a:t>
            </a:r>
            <a:r>
              <a:rPr lang="en-US" i="1" dirty="0" err="1" smtClean="0"/>
              <a:t>terjadi</a:t>
            </a:r>
            <a:r>
              <a:rPr lang="en-US" i="1" dirty="0" smtClean="0"/>
              <a:t> </a:t>
            </a:r>
            <a:r>
              <a:rPr lang="en-US" i="1" dirty="0" err="1" smtClean="0"/>
              <a:t>diakumulasikan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dikumpulkan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b="1" dirty="0" err="1" smtClean="0"/>
              <a:t>Kelemahan</a:t>
            </a:r>
            <a:r>
              <a:rPr lang="en-US" b="1" dirty="0" smtClean="0"/>
              <a:t> </a:t>
            </a:r>
            <a:r>
              <a:rPr lang="en-US" b="1" dirty="0" err="1" smtClean="0"/>
              <a:t>penggunaan</a:t>
            </a:r>
            <a:r>
              <a:rPr lang="en-US" b="1" dirty="0" smtClean="0"/>
              <a:t> </a:t>
            </a:r>
            <a:r>
              <a:rPr lang="en-US" b="1" dirty="0" err="1" smtClean="0"/>
              <a:t>kapasitas</a:t>
            </a:r>
            <a:r>
              <a:rPr lang="en-US" b="1" dirty="0" smtClean="0"/>
              <a:t> </a:t>
            </a:r>
            <a:r>
              <a:rPr lang="en-US" b="1" dirty="0" err="1" smtClean="0"/>
              <a:t>sesungguhnya</a:t>
            </a:r>
            <a:r>
              <a:rPr lang="en-US" b="1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a.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berakibat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BOP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b.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BOP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biaya-biaya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menganggur</a:t>
            </a:r>
            <a:r>
              <a:rPr lang="en-US" dirty="0" smtClean="0"/>
              <a:t> </a:t>
            </a:r>
            <a:r>
              <a:rPr lang="en-US" dirty="0" err="1" smtClean="0"/>
              <a:t>dikapitalisasikan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diperhitungkan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Overhead </a:t>
            </a:r>
            <a:r>
              <a:rPr lang="en-US" b="1" dirty="0" err="1" smtClean="0"/>
              <a:t>pabrik</a:t>
            </a:r>
            <a:r>
              <a:rPr lang="en-US" b="1" dirty="0" smtClean="0"/>
              <a:t> yang </a:t>
            </a:r>
            <a:r>
              <a:rPr lang="en-US" b="1" dirty="0" err="1" smtClean="0"/>
              <a:t>dibebankan</a:t>
            </a:r>
            <a:r>
              <a:rPr lang="en-US" b="1" dirty="0" smtClean="0"/>
              <a:t> (</a:t>
            </a:r>
            <a:r>
              <a:rPr lang="en-US" dirty="0" smtClean="0"/>
              <a:t>FOH Applied):</a:t>
            </a:r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pembebanan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overhead </a:t>
            </a:r>
            <a:r>
              <a:rPr lang="en-US" dirty="0" err="1" smtClean="0"/>
              <a:t>pabrik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tariff yang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yang 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BOP-S.</a:t>
            </a:r>
          </a:p>
          <a:p>
            <a:pPr>
              <a:buNone/>
            </a:pPr>
            <a:r>
              <a:rPr lang="en-US" b="1" dirty="0" err="1" smtClean="0"/>
              <a:t>Memilih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Pembebanan</a:t>
            </a:r>
            <a:r>
              <a:rPr lang="en-US" b="1" dirty="0" smtClean="0"/>
              <a:t> BOP (</a:t>
            </a:r>
            <a:r>
              <a:rPr lang="en-US" dirty="0" err="1" smtClean="0"/>
              <a:t>dasar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membebankan</a:t>
            </a:r>
            <a:r>
              <a:rPr lang="en-US" dirty="0" smtClean="0"/>
              <a:t> BOP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endParaRPr lang="en-US" dirty="0" smtClean="0"/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r>
              <a:rPr lang="en-US" dirty="0" smtClean="0"/>
              <a:t>Jam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smtClean="0"/>
              <a:t>Jam </a:t>
            </a:r>
            <a:r>
              <a:rPr lang="en-US" dirty="0" err="1" smtClean="0"/>
              <a:t>mesin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err="1" smtClean="0"/>
              <a:t>Faktor</a:t>
            </a:r>
            <a:r>
              <a:rPr lang="en-US" b="1" dirty="0" smtClean="0"/>
              <a:t> yang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dipertimbangkan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memilih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pembebanan</a:t>
            </a:r>
            <a:r>
              <a:rPr lang="en-US" b="1" dirty="0" smtClean="0"/>
              <a:t> yang </a:t>
            </a:r>
            <a:r>
              <a:rPr lang="en-US" b="1" dirty="0" err="1" smtClean="0"/>
              <a:t>dipakai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Jenis</a:t>
            </a:r>
            <a:r>
              <a:rPr lang="en-US" dirty="0" smtClean="0"/>
              <a:t> BOP yang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jumlahnya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. </a:t>
            </a:r>
            <a:r>
              <a:rPr lang="en-US" dirty="0" err="1" smtClean="0"/>
              <a:t>Produksi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Sifat-sifat</a:t>
            </a:r>
            <a:r>
              <a:rPr lang="en-US" dirty="0" smtClean="0"/>
              <a:t> BOP yang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tersebutdan</a:t>
            </a:r>
            <a:r>
              <a:rPr lang="en-US" dirty="0" smtClean="0"/>
              <a:t> </a:t>
            </a:r>
            <a:r>
              <a:rPr lang="en-US" dirty="0" err="1" smtClean="0"/>
              <a:t>eratnya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sifat-sifat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pembebanan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Soal</a:t>
            </a:r>
            <a:r>
              <a:rPr lang="en-US" b="1" dirty="0" smtClean="0"/>
              <a:t> 1: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PT </a:t>
            </a:r>
            <a:r>
              <a:rPr lang="en-US" dirty="0" err="1" smtClean="0"/>
              <a:t>Elionasari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normal 80.000 jam </a:t>
            </a:r>
            <a:r>
              <a:rPr lang="en-US" dirty="0" err="1" smtClean="0"/>
              <a:t>mesin</a:t>
            </a:r>
            <a:r>
              <a:rPr lang="en-US" dirty="0" smtClean="0"/>
              <a:t>. </a:t>
            </a:r>
            <a:r>
              <a:rPr lang="en-US" dirty="0" err="1" smtClean="0"/>
              <a:t>Anggaran</a:t>
            </a:r>
            <a:r>
              <a:rPr lang="en-US" dirty="0" smtClean="0"/>
              <a:t> BOP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r>
              <a:rPr lang="en-US" dirty="0" smtClean="0"/>
              <a:t>BOP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5.800.000,- </a:t>
            </a:r>
            <a:r>
              <a:rPr lang="en-US" dirty="0" err="1" smtClean="0"/>
              <a:t>dan</a:t>
            </a:r>
            <a:r>
              <a:rPr lang="en-US" dirty="0" smtClean="0"/>
              <a:t> BOP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5.400.000,- </a:t>
            </a:r>
          </a:p>
          <a:p>
            <a:r>
              <a:rPr lang="en-US" dirty="0" err="1" smtClean="0"/>
              <a:t>Tarif</a:t>
            </a:r>
            <a:r>
              <a:rPr lang="en-US" dirty="0" smtClean="0"/>
              <a:t> BOP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5.800.000,- : 80.000 jam </a:t>
            </a:r>
            <a:r>
              <a:rPr lang="en-US" dirty="0" err="1" smtClean="0"/>
              <a:t>mesin</a:t>
            </a:r>
            <a:r>
              <a:rPr lang="en-US" dirty="0" smtClean="0"/>
              <a:t> = </a:t>
            </a:r>
            <a:r>
              <a:rPr lang="en-US" dirty="0" err="1" smtClean="0"/>
              <a:t>Rp</a:t>
            </a:r>
            <a:r>
              <a:rPr lang="en-US" dirty="0" smtClean="0"/>
              <a:t> 72,50 per jam </a:t>
            </a:r>
            <a:r>
              <a:rPr lang="en-US" dirty="0" err="1" smtClean="0"/>
              <a:t>mesin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Tarif</a:t>
            </a:r>
            <a:r>
              <a:rPr lang="en-US" dirty="0" smtClean="0"/>
              <a:t> BOP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5.400.000,- : 80.000 jam </a:t>
            </a:r>
            <a:r>
              <a:rPr lang="en-US" dirty="0" err="1" smtClean="0"/>
              <a:t>mesin</a:t>
            </a:r>
            <a:r>
              <a:rPr lang="en-US" dirty="0" smtClean="0"/>
              <a:t> = </a:t>
            </a:r>
            <a:r>
              <a:rPr lang="en-US" dirty="0" err="1" smtClean="0"/>
              <a:t>Rp</a:t>
            </a:r>
            <a:r>
              <a:rPr lang="en-US" dirty="0" smtClean="0"/>
              <a:t> 67,50 per jam </a:t>
            </a:r>
            <a:r>
              <a:rPr lang="en-US" dirty="0" err="1" smtClean="0"/>
              <a:t>mesin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BOP total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72,50 + </a:t>
            </a:r>
            <a:r>
              <a:rPr lang="en-US" dirty="0" err="1" smtClean="0"/>
              <a:t>Rp</a:t>
            </a:r>
            <a:r>
              <a:rPr lang="en-US" dirty="0" smtClean="0"/>
              <a:t> 67,50 = </a:t>
            </a:r>
            <a:r>
              <a:rPr lang="en-US" dirty="0" err="1" smtClean="0"/>
              <a:t>Rp</a:t>
            </a:r>
            <a:r>
              <a:rPr lang="en-US" dirty="0" smtClean="0"/>
              <a:t> 140,00 per jam </a:t>
            </a:r>
            <a:r>
              <a:rPr lang="en-US" dirty="0" err="1" smtClean="0"/>
              <a:t>mesin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Jam </a:t>
            </a:r>
            <a:r>
              <a:rPr lang="en-US" dirty="0" err="1" smtClean="0"/>
              <a:t>pengerjaan</a:t>
            </a:r>
            <a:r>
              <a:rPr lang="en-US" dirty="0" smtClean="0"/>
              <a:t>  </a:t>
            </a:r>
            <a:r>
              <a:rPr lang="en-US" dirty="0" err="1" smtClean="0"/>
              <a:t>mesin</a:t>
            </a:r>
            <a:r>
              <a:rPr lang="en-US" dirty="0" smtClean="0"/>
              <a:t> = 75.000 jam </a:t>
            </a:r>
          </a:p>
          <a:p>
            <a:pPr>
              <a:buNone/>
            </a:pPr>
            <a:r>
              <a:rPr lang="en-US" dirty="0" smtClean="0"/>
              <a:t>PT </a:t>
            </a:r>
            <a:r>
              <a:rPr lang="en-US" dirty="0" err="1" smtClean="0"/>
              <a:t>Elionasari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100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pesanan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menghabiskan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pengejaan</a:t>
            </a:r>
            <a:r>
              <a:rPr lang="en-US" dirty="0" smtClean="0"/>
              <a:t> 75.000 jam </a:t>
            </a:r>
            <a:r>
              <a:rPr lang="en-US" dirty="0" err="1" smtClean="0"/>
              <a:t>mesin.dalam</a:t>
            </a:r>
            <a:r>
              <a:rPr lang="en-US" dirty="0" smtClean="0"/>
              <a:t> </a:t>
            </a:r>
            <a:r>
              <a:rPr lang="en-US" dirty="0" err="1" smtClean="0"/>
              <a:t>sertahun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BOP yang </a:t>
            </a:r>
            <a:r>
              <a:rPr lang="en-US" dirty="0" err="1" smtClean="0"/>
              <a:t>dibebankan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140,00 x 75.000 jam </a:t>
            </a:r>
            <a:r>
              <a:rPr lang="en-US" dirty="0" err="1" smtClean="0"/>
              <a:t>mesin</a:t>
            </a:r>
            <a:r>
              <a:rPr lang="en-US" dirty="0" smtClean="0"/>
              <a:t> = </a:t>
            </a:r>
            <a:r>
              <a:rPr lang="en-US" dirty="0" err="1" smtClean="0"/>
              <a:t>Rp</a:t>
            </a:r>
            <a:r>
              <a:rPr lang="en-US" dirty="0" smtClean="0"/>
              <a:t> 10.500.000,-. </a:t>
            </a:r>
          </a:p>
          <a:p>
            <a:pPr>
              <a:buNone/>
            </a:pP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jurnalnya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-BOP 		</a:t>
            </a:r>
            <a:r>
              <a:rPr lang="en-US" dirty="0" err="1" smtClean="0"/>
              <a:t>Rp</a:t>
            </a:r>
            <a:r>
              <a:rPr lang="en-US" dirty="0" smtClean="0"/>
              <a:t> 10.500.000,-</a:t>
            </a:r>
          </a:p>
          <a:p>
            <a:pPr>
              <a:buNone/>
            </a:pPr>
            <a:r>
              <a:rPr lang="en-US" dirty="0" smtClean="0"/>
              <a:t>		BOP yang </a:t>
            </a:r>
            <a:r>
              <a:rPr lang="en-US" dirty="0" err="1" smtClean="0"/>
              <a:t>dibebankan</a:t>
            </a:r>
            <a:r>
              <a:rPr lang="en-US" dirty="0" smtClean="0"/>
              <a:t> 			</a:t>
            </a:r>
            <a:r>
              <a:rPr lang="en-US" dirty="0" err="1" smtClean="0"/>
              <a:t>Rp</a:t>
            </a:r>
            <a:r>
              <a:rPr lang="en-US" dirty="0" smtClean="0"/>
              <a:t> 10.500.000,-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 smtClean="0"/>
              <a:t>Overhead </a:t>
            </a:r>
            <a:r>
              <a:rPr lang="en-US" sz="4400" b="1" dirty="0" err="1" smtClean="0"/>
              <a:t>Pabrik</a:t>
            </a:r>
            <a:r>
              <a:rPr lang="en-US" sz="4400" b="1" dirty="0" smtClean="0"/>
              <a:t>: </a:t>
            </a:r>
            <a:r>
              <a:rPr lang="en-US" sz="4400" b="1" dirty="0" err="1" smtClean="0"/>
              <a:t>Anggaran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Aktual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Pembebanan</a:t>
            </a: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177</TotalTime>
  <Words>923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Kuliah XII: Overhead Pabrik: Anggaran, Aktual, dan Pembebanan</vt:lpstr>
      <vt:lpstr>Overhead Pabrik: Anggaran, Aktual, dan Pembebanan</vt:lpstr>
      <vt:lpstr>Overhead Pabrik: Anggaran, Aktual, dan Pembebanan</vt:lpstr>
      <vt:lpstr>Overhead Pabrik: Anggaran, Aktual, dan Pembebanan</vt:lpstr>
      <vt:lpstr>Overhead Pabrik: Anggaran, Aktual, dan Pembebanan</vt:lpstr>
      <vt:lpstr>Overhead Pabrik: Anggaran, Aktual, dan Pembebanan</vt:lpstr>
      <vt:lpstr>Overhead Pabrik: Anggaran, Aktual, dan Pembebanan</vt:lpstr>
      <vt:lpstr>Overhead Pabrik: Anggaran, Aktual, dan Pembebanan</vt:lpstr>
      <vt:lpstr>Overhead Pabrik: Anggaran, Aktual, dan Pembebanan</vt:lpstr>
      <vt:lpstr>Overhead Pabrik: Anggaran, Aktual, dan Pembebanan</vt:lpstr>
      <vt:lpstr>Overhead Pabrik: Anggaran, Aktual, dan Pembebanan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XII: Overhead Pabrik: Anggaran, Aktual, dan Pembebanan</dc:title>
  <dc:creator>Toshiba</dc:creator>
  <cp:lastModifiedBy>Toshiba</cp:lastModifiedBy>
  <cp:revision>18</cp:revision>
  <dcterms:created xsi:type="dcterms:W3CDTF">2014-12-06T05:02:20Z</dcterms:created>
  <dcterms:modified xsi:type="dcterms:W3CDTF">2014-12-09T02:37:20Z</dcterms:modified>
</cp:coreProperties>
</file>