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9"/>
  </p:handoutMasterIdLst>
  <p:sldIdLst>
    <p:sldId id="256" r:id="rId2"/>
    <p:sldId id="257" r:id="rId3"/>
    <p:sldId id="258" r:id="rId4"/>
    <p:sldId id="259" r:id="rId5"/>
    <p:sldId id="260" r:id="rId6"/>
    <p:sldId id="261" r:id="rId7"/>
    <p:sldId id="262" r:id="rId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61E2B951-CF39-4631-9D84-07CEA6F674E2}" type="datetimeFigureOut">
              <a:rPr lang="en-US" smtClean="0"/>
              <a:t>12/9/2014</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8ABE5551-91A7-4F15-BDE8-DC231164518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C2F2255-62A9-4D75-986A-C9063C69AB0D}" type="datetimeFigureOut">
              <a:rPr lang="en-US" smtClean="0"/>
              <a:pPr/>
              <a:t>12/9/2014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C551689-7C1E-4DE0-8112-4EA6432E830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2F2255-62A9-4D75-986A-C9063C69AB0D}" type="datetimeFigureOut">
              <a:rPr lang="en-US" smtClean="0"/>
              <a:pPr/>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51689-7C1E-4DE0-8112-4EA6432E83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C2F2255-62A9-4D75-986A-C9063C69AB0D}" type="datetimeFigureOut">
              <a:rPr lang="en-US" smtClean="0"/>
              <a:pPr/>
              <a:t>12/9/2014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C551689-7C1E-4DE0-8112-4EA6432E830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C2F2255-62A9-4D75-986A-C9063C69AB0D}" type="datetimeFigureOut">
              <a:rPr lang="en-US" smtClean="0"/>
              <a:pPr/>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C551689-7C1E-4DE0-8112-4EA6432E830F}"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C2F2255-62A9-4D75-986A-C9063C69AB0D}" type="datetimeFigureOut">
              <a:rPr lang="en-US" smtClean="0"/>
              <a:pPr/>
              <a:t>12/9/2014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C551689-7C1E-4DE0-8112-4EA6432E830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C2F2255-62A9-4D75-986A-C9063C69AB0D}" type="datetimeFigureOut">
              <a:rPr lang="en-US" smtClean="0"/>
              <a:pPr/>
              <a:t>12/9/2014</a:t>
            </a:fld>
            <a:endParaRPr lang="en-US"/>
          </a:p>
        </p:txBody>
      </p:sp>
      <p:sp>
        <p:nvSpPr>
          <p:cNvPr id="10" name="Slide Number Placeholder 9"/>
          <p:cNvSpPr>
            <a:spLocks noGrp="1"/>
          </p:cNvSpPr>
          <p:nvPr>
            <p:ph type="sldNum" sz="quarter" idx="16"/>
          </p:nvPr>
        </p:nvSpPr>
        <p:spPr/>
        <p:txBody>
          <a:bodyPr rtlCol="0"/>
          <a:lstStyle/>
          <a:p>
            <a:fld id="{BC551689-7C1E-4DE0-8112-4EA6432E830F}"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C2F2255-62A9-4D75-986A-C9063C69AB0D}" type="datetimeFigureOut">
              <a:rPr lang="en-US" smtClean="0"/>
              <a:pPr/>
              <a:t>12/9/2014</a:t>
            </a:fld>
            <a:endParaRPr lang="en-US"/>
          </a:p>
        </p:txBody>
      </p:sp>
      <p:sp>
        <p:nvSpPr>
          <p:cNvPr id="12" name="Slide Number Placeholder 11"/>
          <p:cNvSpPr>
            <a:spLocks noGrp="1"/>
          </p:cNvSpPr>
          <p:nvPr>
            <p:ph type="sldNum" sz="quarter" idx="16"/>
          </p:nvPr>
        </p:nvSpPr>
        <p:spPr/>
        <p:txBody>
          <a:bodyPr rtlCol="0"/>
          <a:lstStyle/>
          <a:p>
            <a:fld id="{BC551689-7C1E-4DE0-8112-4EA6432E830F}"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2F2255-62A9-4D75-986A-C9063C69AB0D}" type="datetimeFigureOut">
              <a:rPr lang="en-US" smtClean="0"/>
              <a:pPr/>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C551689-7C1E-4DE0-8112-4EA6432E83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F2255-62A9-4D75-986A-C9063C69AB0D}" type="datetimeFigureOut">
              <a:rPr lang="en-US" smtClean="0"/>
              <a:pPr/>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C551689-7C1E-4DE0-8112-4EA6432E83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C2F2255-62A9-4D75-986A-C9063C69AB0D}" type="datetimeFigureOut">
              <a:rPr lang="en-US" smtClean="0"/>
              <a:pPr/>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C551689-7C1E-4DE0-8112-4EA6432E830F}"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C2F2255-62A9-4D75-986A-C9063C69AB0D}" type="datetimeFigureOut">
              <a:rPr lang="en-US" smtClean="0"/>
              <a:pPr/>
              <a:t>12/9/2014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C551689-7C1E-4DE0-8112-4EA6432E830F}"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C2F2255-62A9-4D75-986A-C9063C69AB0D}" type="datetimeFigureOut">
              <a:rPr lang="en-US" smtClean="0"/>
              <a:pPr/>
              <a:t>12/9/2014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C551689-7C1E-4DE0-8112-4EA6432E83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err="1" smtClean="0"/>
              <a:t>Kuliah</a:t>
            </a:r>
            <a:r>
              <a:rPr lang="en-US" b="1" dirty="0" smtClean="0"/>
              <a:t> XII: </a:t>
            </a:r>
            <a:r>
              <a:rPr lang="id-ID" sz="3100" b="1" dirty="0" smtClean="0"/>
              <a:t>Pengertian dan Definisi Deviden </a:t>
            </a:r>
            <a:r>
              <a:rPr lang="en-US" sz="3100" b="1" dirty="0" err="1" smtClean="0"/>
              <a:t>serta</a:t>
            </a:r>
            <a:r>
              <a:rPr lang="en-US" sz="3100" b="1" dirty="0" smtClean="0"/>
              <a:t> </a:t>
            </a:r>
            <a:r>
              <a:rPr lang="id-ID" sz="3100" b="1" dirty="0" smtClean="0"/>
              <a:t>Dana yang bisa dibagikan sebagai dividen</a:t>
            </a:r>
            <a:endParaRPr lang="en-US" dirty="0"/>
          </a:p>
        </p:txBody>
      </p:sp>
      <p:sp>
        <p:nvSpPr>
          <p:cNvPr id="5" name="Content Placeholder 4"/>
          <p:cNvSpPr>
            <a:spLocks noGrp="1"/>
          </p:cNvSpPr>
          <p:nvPr>
            <p:ph sz="quarter" idx="1"/>
          </p:nvPr>
        </p:nvSpPr>
        <p:spPr/>
        <p:txBody>
          <a:bodyPr/>
          <a:lstStyle/>
          <a:p>
            <a:pPr>
              <a:buNone/>
            </a:pPr>
            <a:r>
              <a:rPr lang="en-US" b="1" dirty="0" err="1" smtClean="0"/>
              <a:t>Pengertian</a:t>
            </a:r>
            <a:r>
              <a:rPr lang="en-US" b="1" dirty="0" smtClean="0"/>
              <a:t> </a:t>
            </a:r>
            <a:r>
              <a:rPr lang="id-ID" b="1" dirty="0" smtClean="0"/>
              <a:t>Dividen</a:t>
            </a:r>
            <a:r>
              <a:rPr lang="en-US" b="1" dirty="0" smtClean="0"/>
              <a:t>:</a:t>
            </a:r>
          </a:p>
          <a:p>
            <a:r>
              <a:rPr lang="en-US" dirty="0" smtClean="0"/>
              <a:t>P</a:t>
            </a:r>
            <a:r>
              <a:rPr lang="id-ID" dirty="0" smtClean="0"/>
              <a:t>embagian</a:t>
            </a:r>
            <a:r>
              <a:rPr lang="en-US" dirty="0" smtClean="0"/>
              <a:t> </a:t>
            </a:r>
            <a:r>
              <a:rPr lang="en-US" dirty="0" err="1" smtClean="0"/>
              <a:t>laba</a:t>
            </a:r>
            <a:r>
              <a:rPr lang="id-ID" dirty="0" smtClean="0"/>
              <a:t> kepada</a:t>
            </a:r>
            <a:r>
              <a:rPr lang="en-US" dirty="0" smtClean="0"/>
              <a:t> </a:t>
            </a:r>
            <a:r>
              <a:rPr lang="en-US" dirty="0" err="1" smtClean="0"/>
              <a:t>pemegang</a:t>
            </a:r>
            <a:r>
              <a:rPr lang="en-US" dirty="0" smtClean="0"/>
              <a:t> </a:t>
            </a:r>
            <a:r>
              <a:rPr lang="en-US" dirty="0" err="1" smtClean="0"/>
              <a:t>saham</a:t>
            </a:r>
            <a:r>
              <a:rPr lang="en-US" dirty="0" smtClean="0"/>
              <a:t> </a:t>
            </a:r>
            <a:r>
              <a:rPr lang="id-ID" dirty="0" smtClean="0"/>
              <a:t>berdasarkan banyaknya</a:t>
            </a:r>
            <a:r>
              <a:rPr lang="en-US" dirty="0" smtClean="0"/>
              <a:t> </a:t>
            </a:r>
            <a:r>
              <a:rPr lang="en-US" dirty="0" err="1" smtClean="0"/>
              <a:t>saham</a:t>
            </a:r>
            <a:r>
              <a:rPr lang="id-ID" dirty="0" smtClean="0"/>
              <a:t> yang dimiliki</a:t>
            </a:r>
            <a:endParaRPr lang="en-US" dirty="0" smtClean="0"/>
          </a:p>
          <a:p>
            <a:pPr>
              <a:buNone/>
            </a:pPr>
            <a:r>
              <a:rPr lang="id-ID" b="1" dirty="0" smtClean="0"/>
              <a:t>Definisi Deviden</a:t>
            </a:r>
            <a:r>
              <a:rPr lang="en-US" b="1" dirty="0" smtClean="0"/>
              <a:t>:</a:t>
            </a:r>
            <a:endParaRPr lang="en-US" dirty="0" smtClean="0"/>
          </a:p>
          <a:p>
            <a:r>
              <a:rPr lang="id-ID" dirty="0" smtClean="0"/>
              <a:t>Dividen merupakan bagian laba yang diperoleh pemegang saham atau pemegang polis asuransi atau pembagian sisa hasil usaha koperasi yang diperoleh anggota koperasi.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Pengertian dan Definisi Deviden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47500" lnSpcReduction="20000"/>
          </a:bodyPr>
          <a:lstStyle/>
          <a:p>
            <a:pPr>
              <a:buNone/>
            </a:pPr>
            <a:r>
              <a:rPr lang="en-US" b="1" dirty="0" smtClean="0"/>
              <a:t>PERATURAN TENTANG PPH DEVIDEN</a:t>
            </a:r>
          </a:p>
          <a:p>
            <a:r>
              <a:rPr lang="id-ID" sz="3900" dirty="0" smtClean="0"/>
              <a:t>Pembayaran deviden, atau yang  dikategorikan sebagai pembayaran deviden, kepada Orang Pribadi, Firma, Perseroan Komanditer (CV), yayasan, dan organisasi sejenis serta perusahaan terbatas (PT) sebagai Wajib Pajak dalam negeri, BUMN, BUMD (seperti Bank Pemerintah, Bank Pembangunan Daerah dll.) yang memiliki penyertaan saham dibawah 25 % dikenakan pajak penghasilan Pasal 23 sebesar 15 % dari jumlah bruto deviden yang terutang atau dibayarkan. </a:t>
            </a:r>
            <a:endParaRPr lang="en-US" sz="3900" dirty="0" smtClean="0"/>
          </a:p>
          <a:p>
            <a:r>
              <a:rPr lang="id-ID" sz="3900" dirty="0" smtClean="0"/>
              <a:t>Apabila penerima deviden tidak memiliki NPWP pengenaan PPh adalah 100 % lebih tinggi dari semula (pajaknya jadi 30 % dari jumlah deviden bruto). Khusus untuk deviden yang diterima oleh WP Orang Pribadi Dalam negeri dikenakan PPh Pasal 17 ayat (2c) sebesar 10% final.</a:t>
            </a:r>
            <a:endParaRPr lang="en-US" sz="3900" dirty="0" smtClean="0"/>
          </a:p>
          <a:p>
            <a:r>
              <a:rPr lang="id-ID" sz="3900" dirty="0" smtClean="0"/>
              <a:t>Pembayaran deviden kepada Wajib Pajak Luar Negeri selain kepada BUT dipotong/dikenakan pajak penghasilan (PPh Pasal 26) sebesar 20 % dari jumlah bruto, atau sesuai dengan tarif dalam Tax Treaty negara Indonesia dengan negara domisili Wajib Pajak Luar Negeri yang bersangkutan.</a:t>
            </a:r>
            <a:endParaRPr lang="en-US" sz="3900" dirty="0" smtClean="0"/>
          </a:p>
          <a:p>
            <a:r>
              <a:rPr lang="id-ID" sz="3900" dirty="0" smtClean="0"/>
              <a:t>Sumber: Penjelasan Pasal 4 Angka (1) Huruf g; Pasal 4 Angka (3) Huruf f; dan ketentuan Pasal 23 serta Pasal 26  U</a:t>
            </a:r>
            <a:r>
              <a:rPr lang="en-US" sz="3900" dirty="0" smtClean="0"/>
              <a:t>U</a:t>
            </a:r>
            <a:r>
              <a:rPr lang="id-ID" sz="3900" dirty="0" smtClean="0"/>
              <a:t> Nomor: 7 T</a:t>
            </a:r>
            <a:r>
              <a:rPr lang="en-US" sz="3900" dirty="0" smtClean="0"/>
              <a:t>h</a:t>
            </a:r>
            <a:r>
              <a:rPr lang="id-ID" sz="3900" dirty="0" smtClean="0"/>
              <a:t> 1983 sttd U</a:t>
            </a:r>
            <a:r>
              <a:rPr lang="en-US" sz="3900" dirty="0" smtClean="0"/>
              <a:t>U</a:t>
            </a:r>
            <a:r>
              <a:rPr lang="id-ID" sz="3900" dirty="0" smtClean="0"/>
              <a:t> Nomor: 36 T</a:t>
            </a:r>
            <a:r>
              <a:rPr lang="en-US" sz="3900" dirty="0" smtClean="0"/>
              <a:t>h</a:t>
            </a:r>
            <a:r>
              <a:rPr lang="id-ID" sz="3900" dirty="0" smtClean="0"/>
              <a:t> 2008 tentang Pajak Penghasilan;  serta P</a:t>
            </a:r>
            <a:r>
              <a:rPr lang="en-US" sz="3900" dirty="0" smtClean="0"/>
              <a:t>P</a:t>
            </a:r>
            <a:r>
              <a:rPr lang="id-ID" sz="3900" dirty="0" smtClean="0"/>
              <a:t> Nomor: 138 T</a:t>
            </a:r>
            <a:r>
              <a:rPr lang="en-US" sz="3900" dirty="0" smtClean="0"/>
              <a:t>h</a:t>
            </a:r>
            <a:r>
              <a:rPr lang="id-ID" sz="3900" dirty="0" smtClean="0"/>
              <a:t> 2000 Tentang Penghitungan Penghasilan Kena Pajak Dan Pelunasan Pajak Penghasilan Dalam Tahun Berjalan</a:t>
            </a:r>
            <a:endParaRPr lang="en-US" sz="39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5029200"/>
          </a:xfrm>
        </p:spPr>
        <p:txBody>
          <a:bodyPr>
            <a:normAutofit fontScale="62500" lnSpcReduction="20000"/>
          </a:bodyPr>
          <a:lstStyle/>
          <a:p>
            <a:pPr>
              <a:buNone/>
            </a:pPr>
            <a:r>
              <a:rPr lang="en-US" b="1" dirty="0" smtClean="0"/>
              <a:t>J</a:t>
            </a:r>
            <a:r>
              <a:rPr lang="id-ID" b="1" dirty="0" smtClean="0"/>
              <a:t>enis Deviden</a:t>
            </a:r>
            <a:r>
              <a:rPr lang="id-ID" dirty="0" smtClean="0"/>
              <a:t> (Siswi Nirwanasari, 2007:22):</a:t>
            </a:r>
            <a:endParaRPr lang="en-US" dirty="0" smtClean="0"/>
          </a:p>
          <a:p>
            <a:pPr marL="514350" indent="-514350">
              <a:buAutoNum type="arabicPeriod"/>
            </a:pPr>
            <a:r>
              <a:rPr lang="id-ID" dirty="0" smtClean="0"/>
              <a:t>Deviden kas</a:t>
            </a:r>
            <a:endParaRPr lang="en-US" dirty="0" smtClean="0"/>
          </a:p>
          <a:p>
            <a:pPr marL="514350" indent="-514350">
              <a:buAutoNum type="arabicPeriod"/>
            </a:pPr>
            <a:r>
              <a:rPr lang="id-ID" dirty="0" smtClean="0"/>
              <a:t>Deviden aktiva selain kas (Property Devidend)</a:t>
            </a:r>
            <a:endParaRPr lang="en-US" dirty="0" smtClean="0"/>
          </a:p>
          <a:p>
            <a:pPr marL="514350" indent="-514350">
              <a:buAutoNum type="arabicPeriod"/>
            </a:pPr>
            <a:r>
              <a:rPr lang="id-ID" dirty="0" smtClean="0"/>
              <a:t>Deviden hutang (scrip Devidend)</a:t>
            </a:r>
            <a:endParaRPr lang="en-US" dirty="0" smtClean="0"/>
          </a:p>
          <a:p>
            <a:pPr marL="514350" indent="-514350">
              <a:buAutoNum type="arabicPeriod"/>
            </a:pPr>
            <a:r>
              <a:rPr lang="id-ID" dirty="0" smtClean="0"/>
              <a:t>Deviden likuidasi</a:t>
            </a:r>
            <a:endParaRPr lang="en-US" dirty="0" smtClean="0"/>
          </a:p>
          <a:p>
            <a:pPr marL="514350" indent="-514350">
              <a:buAutoNum type="arabicPeriod"/>
            </a:pPr>
            <a:r>
              <a:rPr lang="id-ID" dirty="0" smtClean="0"/>
              <a:t>Deviden saham</a:t>
            </a:r>
            <a:endParaRPr lang="en-US" dirty="0" smtClean="0"/>
          </a:p>
          <a:p>
            <a:pPr marL="514350" indent="-514350">
              <a:buAutoNum type="arabicPeriod"/>
            </a:pPr>
            <a:r>
              <a:rPr lang="id-ID" dirty="0" smtClean="0"/>
              <a:t>Dividen interim</a:t>
            </a:r>
            <a:endParaRPr lang="en-US" dirty="0" smtClean="0"/>
          </a:p>
          <a:p>
            <a:pPr>
              <a:buNone/>
            </a:pPr>
            <a:r>
              <a:rPr lang="id-ID" b="1" i="1" dirty="0" smtClean="0"/>
              <a:t>Pasal 4 UU No.36 Tahun 2008 tentang Pajak Penghasilan (PPh).</a:t>
            </a:r>
            <a:endParaRPr lang="en-US" dirty="0" smtClean="0"/>
          </a:p>
          <a:p>
            <a:r>
              <a:rPr lang="id-ID" dirty="0" smtClean="0"/>
              <a:t>Pengeluaran perusahaan untuk keperluan pribadi pemegang saham yang dibebankan sebagai biaya perusahaan. Dalam praktek sering dijumpai pembagian atau pembayaran dividen secara terselubung, misalnya dalam hal pemegang saham yang telah menyetor penuh modalnya dan memberikan pinjaman kepada perseroan dengan imbalan bunga yang melebihi kewajaran.</a:t>
            </a:r>
            <a:endParaRPr lang="en-US" dirty="0" smtClean="0"/>
          </a:p>
          <a:p>
            <a:r>
              <a:rPr lang="id-ID" dirty="0" smtClean="0"/>
              <a:t>Apabila terjadi hal yang demikian maka selisih lebih antara bunga yang dibayarkan dan tingkat bunga yang berlaku di pasar, diperlakukan sebagai dividen. Bagian bunga yang diperlakukan sebagai dividen tersebut tidak boleh dibebankan sebagai biaya oleh perseroan yang bersangkutan.</a:t>
            </a:r>
            <a:endParaRPr lang="en-US" dirty="0" smtClean="0"/>
          </a:p>
          <a:p>
            <a:pPr marL="514350" indent="-514350">
              <a:buNone/>
            </a:pPr>
            <a:endParaRPr lang="en-US" dirty="0"/>
          </a:p>
        </p:txBody>
      </p:sp>
      <p:sp>
        <p:nvSpPr>
          <p:cNvPr id="4" name="Title 1"/>
          <p:cNvSpPr>
            <a:spLocks noGrp="1"/>
          </p:cNvSpPr>
          <p:nvPr>
            <p:ph type="title"/>
          </p:nvPr>
        </p:nvSpPr>
        <p:spPr/>
        <p:txBody>
          <a:bodyPr/>
          <a:lstStyle/>
          <a:p>
            <a:pPr algn="ctr"/>
            <a:r>
              <a:rPr lang="id-ID" b="1" dirty="0" smtClean="0"/>
              <a:t>Pengertian dan Definisi Deviden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153400" cy="990600"/>
          </a:xfrm>
        </p:spPr>
        <p:txBody>
          <a:bodyPr>
            <a:normAutofit fontScale="90000"/>
          </a:bodyPr>
          <a:lstStyle/>
          <a:p>
            <a:pPr algn="ctr"/>
            <a:r>
              <a:rPr lang="id-ID" b="1" dirty="0" smtClean="0"/>
              <a:t>Dana yang bisa dibagikan sebagai dividen</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20000"/>
          </a:bodyPr>
          <a:lstStyle/>
          <a:p>
            <a:pPr>
              <a:buNone/>
            </a:pPr>
            <a:r>
              <a:rPr lang="id-ID" b="1" dirty="0" smtClean="0"/>
              <a:t>Dana yang bisa dibagikan sebagai dividen</a:t>
            </a:r>
            <a:endParaRPr lang="en-US" dirty="0" smtClean="0"/>
          </a:p>
          <a:p>
            <a:r>
              <a:rPr lang="en-US" dirty="0" smtClean="0"/>
              <a:t>B</a:t>
            </a:r>
            <a:r>
              <a:rPr lang="id-ID" dirty="0" smtClean="0"/>
              <a:t>esarnya dana yan</a:t>
            </a:r>
            <a:r>
              <a:rPr lang="en-US" dirty="0" smtClean="0"/>
              <a:t>g</a:t>
            </a:r>
            <a:r>
              <a:rPr lang="id-ID" dirty="0" smtClean="0"/>
              <a:t> bi</a:t>
            </a:r>
            <a:r>
              <a:rPr lang="en-US" dirty="0" smtClean="0"/>
              <a:t>s</a:t>
            </a:r>
            <a:r>
              <a:rPr lang="id-ID" dirty="0" smtClean="0"/>
              <a:t>a dibagikan sebagai div</a:t>
            </a:r>
            <a:r>
              <a:rPr lang="en-US" dirty="0" err="1" smtClean="0"/>
              <a:t>i</a:t>
            </a:r>
            <a:r>
              <a:rPr lang="id-ID" dirty="0" smtClean="0"/>
              <a:t>den (atau diin</a:t>
            </a:r>
            <a:r>
              <a:rPr lang="en-US" dirty="0" smtClean="0"/>
              <a:t>v</a:t>
            </a:r>
            <a:r>
              <a:rPr lang="id-ID" dirty="0" smtClean="0"/>
              <a:t>estasikan kembali) bukanlah sama dengan laba setelah pajak. Dana yang diperoleh dari hasil operasi selama satu periode tersebut adalah sebesar laba setelah pajak ditambah dengan penyusutan.</a:t>
            </a:r>
            <a:endParaRPr lang="en-US" dirty="0" smtClean="0"/>
          </a:p>
          <a:p>
            <a:pPr>
              <a:buNone/>
            </a:pPr>
            <a:r>
              <a:rPr lang="en-US" b="1" dirty="0" err="1" smtClean="0"/>
              <a:t>Rumus</a:t>
            </a:r>
            <a:r>
              <a:rPr lang="en-US" dirty="0" smtClean="0"/>
              <a:t> </a:t>
            </a:r>
            <a:r>
              <a:rPr lang="id-ID" b="1" dirty="0" smtClean="0"/>
              <a:t>Dividen </a:t>
            </a:r>
            <a:r>
              <a:rPr lang="id-ID" dirty="0" smtClean="0"/>
              <a:t>= EAT + Penyusutan – Investasi A. T. – </a:t>
            </a:r>
            <a:endParaRPr lang="en-US" dirty="0" smtClean="0"/>
          </a:p>
          <a:p>
            <a:pPr>
              <a:buNone/>
            </a:pPr>
            <a:r>
              <a:rPr lang="en-US" dirty="0" smtClean="0"/>
              <a:t>                           </a:t>
            </a:r>
            <a:r>
              <a:rPr lang="id-ID" dirty="0" smtClean="0"/>
              <a:t>Penambahan M. K.</a:t>
            </a:r>
            <a:endParaRPr lang="en-US" dirty="0" smtClean="0"/>
          </a:p>
          <a:p>
            <a:pPr>
              <a:buNone/>
            </a:pPr>
            <a:r>
              <a:rPr lang="id-ID" dirty="0" smtClean="0"/>
              <a:t>    EAT : Laba setelah pajak</a:t>
            </a:r>
            <a:endParaRPr lang="en-US" dirty="0" smtClean="0"/>
          </a:p>
          <a:p>
            <a:pPr>
              <a:buNone/>
            </a:pPr>
            <a:r>
              <a:rPr lang="id-ID" dirty="0" smtClean="0"/>
              <a:t>    AT    : Aktiva Tetap</a:t>
            </a:r>
            <a:endParaRPr lang="en-US" dirty="0" smtClean="0"/>
          </a:p>
          <a:p>
            <a:pPr>
              <a:buNone/>
            </a:pPr>
            <a:r>
              <a:rPr lang="id-ID" dirty="0" smtClean="0"/>
              <a:t>    M K    : Modal Kerja</a:t>
            </a:r>
            <a:endParaRPr lang="en-US" dirty="0" smtClean="0"/>
          </a:p>
          <a:p>
            <a:r>
              <a:rPr lang="id-ID" dirty="0" smtClean="0"/>
              <a:t> </a:t>
            </a:r>
            <a:r>
              <a:rPr lang="id-ID" b="1" dirty="0" smtClean="0"/>
              <a:t>Maksimum Dividen = EAT</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5029200"/>
          </a:xfrm>
        </p:spPr>
        <p:txBody>
          <a:bodyPr>
            <a:normAutofit fontScale="77500" lnSpcReduction="20000"/>
          </a:bodyPr>
          <a:lstStyle/>
          <a:p>
            <a:pPr>
              <a:buNone/>
            </a:pPr>
            <a:r>
              <a:rPr lang="id-ID" b="1" dirty="0" smtClean="0"/>
              <a:t>Jenis-jenis Pembayaran Dividen</a:t>
            </a:r>
            <a:endParaRPr lang="en-US" dirty="0" smtClean="0"/>
          </a:p>
          <a:p>
            <a:pPr marL="514350" indent="-514350">
              <a:buNone/>
            </a:pPr>
            <a:r>
              <a:rPr lang="en-US" b="1" i="1" dirty="0" smtClean="0"/>
              <a:t>1. </a:t>
            </a:r>
            <a:r>
              <a:rPr lang="id-ID" b="1" i="1" dirty="0" smtClean="0"/>
              <a:t>Pembayaran dividen yang stabil</a:t>
            </a:r>
            <a:endParaRPr lang="en-US" b="1" i="1" dirty="0" smtClean="0"/>
          </a:p>
          <a:p>
            <a:pPr marL="514350" indent="-514350">
              <a:buNone/>
            </a:pPr>
            <a:r>
              <a:rPr lang="en-US" dirty="0" smtClean="0"/>
              <a:t>     K</a:t>
            </a:r>
            <a:r>
              <a:rPr lang="id-ID" dirty="0" smtClean="0"/>
              <a:t>ebijakan untuk membayarkan dividen per lembar saham dalam jumlah yang stabil cenderung untuk memiliki payout ratio yang rendah pada saat profit tinggi dan memiliki payout ratio yang tinggi pada saat profit mengalami penurunan. Alasan untuk memberikan dividen yang stabil dengan cara membiarkan payout ratio berfluktuasi adalah agar harga pasar saham lebih tinggi. </a:t>
            </a:r>
            <a:endParaRPr lang="en-US" b="1" i="1" dirty="0" smtClean="0"/>
          </a:p>
          <a:p>
            <a:pPr marL="514350" indent="-514350">
              <a:buNone/>
            </a:pPr>
            <a:r>
              <a:rPr lang="en-US" b="1" i="1" dirty="0" smtClean="0"/>
              <a:t>2. </a:t>
            </a:r>
            <a:r>
              <a:rPr lang="id-ID" b="1" i="1" dirty="0" smtClean="0"/>
              <a:t>Residual Decision of Dividend</a:t>
            </a:r>
            <a:endParaRPr lang="en-US" b="1" i="1" dirty="0" smtClean="0"/>
          </a:p>
          <a:p>
            <a:pPr marL="514350" indent="-514350">
              <a:buNone/>
            </a:pPr>
            <a:r>
              <a:rPr lang="en-US" dirty="0" smtClean="0"/>
              <a:t>      </a:t>
            </a:r>
            <a:r>
              <a:rPr lang="id-ID" dirty="0" smtClean="0"/>
              <a:t>Penentuan besarnya dividen dipengaruhi oleh ada tidaknya kesempatan investasi yang menguntungkan</a:t>
            </a:r>
            <a:endParaRPr lang="en-US" dirty="0" smtClean="0"/>
          </a:p>
          <a:p>
            <a:pPr marL="514350" indent="-514350">
              <a:buNone/>
            </a:pPr>
            <a:r>
              <a:rPr lang="en-US" b="1" i="1" dirty="0" smtClean="0"/>
              <a:t>3. </a:t>
            </a:r>
            <a:r>
              <a:rPr lang="id-ID" b="1" i="1" dirty="0" smtClean="0"/>
              <a:t>Payout ratio yang konstan</a:t>
            </a:r>
            <a:endParaRPr lang="en-US" b="1" i="1" dirty="0" smtClean="0"/>
          </a:p>
          <a:p>
            <a:pPr marL="514350" indent="-514350">
              <a:buNone/>
            </a:pPr>
            <a:r>
              <a:rPr lang="en-US" dirty="0" smtClean="0"/>
              <a:t>      P</a:t>
            </a:r>
            <a:r>
              <a:rPr lang="id-ID" dirty="0" smtClean="0"/>
              <a:t>erusahaan memilih untuk mempertahankan persentase payout atas laba yang konstan. Dengan demikian apabila laba yang diperoleh berfluktuasi, maka dividen yang dibayarkan juga akan berfluktuasi.</a:t>
            </a:r>
            <a:endParaRPr lang="en-US" b="1" i="1" dirty="0" smtClean="0"/>
          </a:p>
          <a:p>
            <a:pPr marL="514350" indent="-514350">
              <a:buNone/>
            </a:pPr>
            <a:endParaRPr lang="en-US" dirty="0" smtClean="0"/>
          </a:p>
          <a:p>
            <a:pPr>
              <a:buNone/>
            </a:pPr>
            <a:endParaRPr lang="en-US" dirty="0"/>
          </a:p>
        </p:txBody>
      </p:sp>
      <p:sp>
        <p:nvSpPr>
          <p:cNvPr id="4" name="Title 1"/>
          <p:cNvSpPr>
            <a:spLocks noGrp="1"/>
          </p:cNvSpPr>
          <p:nvPr>
            <p:ph type="title"/>
          </p:nvPr>
        </p:nvSpPr>
        <p:spPr/>
        <p:txBody>
          <a:bodyPr>
            <a:normAutofit fontScale="90000"/>
          </a:bodyPr>
          <a:lstStyle/>
          <a:p>
            <a:pPr algn="ctr"/>
            <a:r>
              <a:rPr lang="id-ID" b="1" dirty="0" smtClean="0"/>
              <a:t>Dana yang bisa dibagikan sebagai dividen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5029200"/>
          </a:xfrm>
        </p:spPr>
        <p:txBody>
          <a:bodyPr>
            <a:normAutofit/>
          </a:bodyPr>
          <a:lstStyle/>
          <a:p>
            <a:pPr>
              <a:buNone/>
            </a:pPr>
            <a:r>
              <a:rPr lang="id-ID" b="1" dirty="0" smtClean="0"/>
              <a:t>Contoh kasus kebijakan dividen</a:t>
            </a:r>
            <a:endParaRPr lang="en-US" dirty="0" smtClean="0"/>
          </a:p>
          <a:p>
            <a:pPr lvl="0">
              <a:buNone/>
            </a:pPr>
            <a:r>
              <a:rPr lang="en-US" sz="1400" dirty="0" smtClean="0"/>
              <a:t>1.    </a:t>
            </a:r>
            <a:r>
              <a:rPr lang="id-ID" sz="1400" dirty="0" smtClean="0"/>
              <a:t>Perusahaan A sedang merencanakan untuk memperluas sarana produksinya tahun depan dengan investasi Rp 13.000.000,-. Rasio hutang terhadap total assets saat ini adalah 40% dan itu dianggap merupakan struktur modal yang optimum, laba setelah pajak saat ini Rp 6.000.000,-. Jika Perusahaan A berharap untuk mempertahankan 60% </a:t>
            </a:r>
            <a:r>
              <a:rPr lang="id-ID" sz="1400" i="1" dirty="0" smtClean="0"/>
              <a:t>dividen payout rasionya</a:t>
            </a:r>
            <a:r>
              <a:rPr lang="id-ID" sz="1400" dirty="0" smtClean="0"/>
              <a:t>, berapa banyak eksternal equity yang diperlukan untuk membiayai ekspansi tersebut?</a:t>
            </a:r>
            <a:endParaRPr lang="en-US" sz="1400" dirty="0" smtClean="0"/>
          </a:p>
          <a:p>
            <a:pPr>
              <a:buNone/>
            </a:pPr>
            <a:r>
              <a:rPr lang="id-ID" sz="1400" dirty="0" smtClean="0"/>
              <a:t>Jawaban:</a:t>
            </a:r>
            <a:endParaRPr lang="en-US" sz="1400" dirty="0" smtClean="0"/>
          </a:p>
          <a:p>
            <a:endParaRPr lang="en-US" dirty="0"/>
          </a:p>
        </p:txBody>
      </p:sp>
      <p:pic>
        <p:nvPicPr>
          <p:cNvPr id="4" name="Picture 3"/>
          <p:cNvPicPr/>
          <p:nvPr/>
        </p:nvPicPr>
        <p:blipFill>
          <a:blip r:embed="rId2"/>
          <a:srcRect l="8333" t="22934" r="43590" b="15670"/>
          <a:stretch>
            <a:fillRect/>
          </a:stretch>
        </p:blipFill>
        <p:spPr bwMode="auto">
          <a:xfrm>
            <a:off x="1447800" y="3242604"/>
            <a:ext cx="6248400" cy="3615396"/>
          </a:xfrm>
          <a:prstGeom prst="rect">
            <a:avLst/>
          </a:prstGeom>
          <a:noFill/>
          <a:ln w="9525">
            <a:noFill/>
            <a:miter lim="800000"/>
            <a:headEnd/>
            <a:tailEnd/>
          </a:ln>
        </p:spPr>
      </p:pic>
      <p:sp>
        <p:nvSpPr>
          <p:cNvPr id="5" name="Title 1"/>
          <p:cNvSpPr>
            <a:spLocks noGrp="1"/>
          </p:cNvSpPr>
          <p:nvPr>
            <p:ph type="title"/>
          </p:nvPr>
        </p:nvSpPr>
        <p:spPr/>
        <p:txBody>
          <a:bodyPr>
            <a:normAutofit fontScale="90000"/>
          </a:bodyPr>
          <a:lstStyle/>
          <a:p>
            <a:pPr algn="ctr"/>
            <a:r>
              <a:rPr lang="id-ID" b="1" dirty="0" smtClean="0"/>
              <a:t>Dana yang bisa dibagikan sebagai dividen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600200"/>
            <a:ext cx="8686800" cy="5105400"/>
          </a:xfrm>
        </p:spPr>
        <p:txBody>
          <a:bodyPr>
            <a:normAutofit/>
          </a:bodyPr>
          <a:lstStyle/>
          <a:p>
            <a:pPr>
              <a:buNone/>
            </a:pPr>
            <a:r>
              <a:rPr lang="id-ID" sz="2400" b="1" dirty="0" smtClean="0"/>
              <a:t>Contoh kasus kebijakan dividen</a:t>
            </a:r>
            <a:endParaRPr lang="en-US" sz="2400" dirty="0" smtClean="0"/>
          </a:p>
          <a:p>
            <a:pPr lvl="0">
              <a:buNone/>
            </a:pPr>
            <a:r>
              <a:rPr lang="en-US" sz="1400" dirty="0" smtClean="0"/>
              <a:t>2.  </a:t>
            </a:r>
            <a:r>
              <a:rPr lang="id-ID" sz="1400" dirty="0" smtClean="0"/>
              <a:t>Perusahaan B memperoleh laba setelah pajak sebesar Rp 11.000.000,- tahun yang lalu dan membagikannya dalam bentuk dividen sebesar Rp 3.960.000,-. Laba tersebut telah tumbuh dengan tingkat pertumbuhan sebesar 6% per tahun selama 10 tahun. Pada tahun ini perusahaan memperoleh laba sebesar Rp 14.000.000,-. Kesempatan investasi yang tersedia sebesar Rp 10.000.000,-. Hitunglah dividen untuk tahun ini di bawah setiap kebijakan berikut ini.</a:t>
            </a:r>
            <a:endParaRPr lang="en-US" sz="1200" dirty="0" smtClean="0"/>
          </a:p>
          <a:p>
            <a:pPr lvl="1">
              <a:buNone/>
            </a:pPr>
            <a:r>
              <a:rPr lang="en-US" sz="1200" dirty="0" smtClean="0"/>
              <a:t>a. </a:t>
            </a:r>
            <a:r>
              <a:rPr lang="id-ID" sz="1200" dirty="0" smtClean="0"/>
              <a:t>Payout yang konstan?</a:t>
            </a:r>
            <a:r>
              <a:rPr lang="en-US" sz="1200" dirty="0" smtClean="0"/>
              <a:t>,  b. </a:t>
            </a:r>
            <a:r>
              <a:rPr lang="id-ID" sz="1200" dirty="0" smtClean="0"/>
              <a:t>Pertumbuhan dividen yang stabil?</a:t>
            </a:r>
            <a:r>
              <a:rPr lang="en-US" sz="1200" dirty="0" smtClean="0"/>
              <a:t> </a:t>
            </a:r>
            <a:r>
              <a:rPr lang="en-US" sz="1200" dirty="0" err="1" smtClean="0"/>
              <a:t>dan</a:t>
            </a:r>
            <a:endParaRPr lang="en-US" sz="1100" dirty="0" smtClean="0"/>
          </a:p>
          <a:p>
            <a:pPr lvl="1">
              <a:buNone/>
            </a:pPr>
            <a:r>
              <a:rPr lang="en-US" sz="1200" dirty="0" smtClean="0"/>
              <a:t>c. </a:t>
            </a:r>
            <a:r>
              <a:rPr lang="id-ID" sz="1200" dirty="0" smtClean="0"/>
              <a:t>Residual dividend policy (anggap perusahaan berharap akan mempertahankan debt to total assets ratio 40%)?. </a:t>
            </a:r>
            <a:endParaRPr lang="en-US" sz="1100" dirty="0" smtClean="0"/>
          </a:p>
          <a:p>
            <a:pPr>
              <a:buNone/>
            </a:pPr>
            <a:r>
              <a:rPr lang="id-ID" sz="1400" dirty="0" smtClean="0"/>
              <a:t>Jawaban:</a:t>
            </a:r>
            <a:endParaRPr lang="en-US" sz="1200" dirty="0" smtClean="0"/>
          </a:p>
          <a:p>
            <a:pPr marL="514350" indent="-514350">
              <a:buNone/>
            </a:pPr>
            <a:r>
              <a:rPr lang="en-US" sz="1400" dirty="0" smtClean="0"/>
              <a:t>a. </a:t>
            </a:r>
            <a:r>
              <a:rPr lang="id-ID" sz="1400" dirty="0" smtClean="0"/>
              <a:t>Payout ratio    = Rp 3.960.000,-/Rp 11.000.000,-</a:t>
            </a:r>
            <a:r>
              <a:rPr lang="en-US" sz="1400" dirty="0" smtClean="0"/>
              <a:t> </a:t>
            </a:r>
            <a:r>
              <a:rPr lang="id-ID" sz="1400" dirty="0" smtClean="0"/>
              <a:t>= 36%</a:t>
            </a:r>
            <a:r>
              <a:rPr lang="en-US" sz="1400" dirty="0" smtClean="0"/>
              <a:t>  </a:t>
            </a:r>
            <a:r>
              <a:rPr lang="id-ID" sz="1400" dirty="0" smtClean="0"/>
              <a:t>= 36% (Rp 14.000.000,-) = Rp 5.404.000,- </a:t>
            </a:r>
            <a:endParaRPr lang="en-US" sz="1200" dirty="0" smtClean="0"/>
          </a:p>
          <a:p>
            <a:pPr>
              <a:buNone/>
            </a:pPr>
            <a:r>
              <a:rPr lang="id-ID" sz="1400" dirty="0" smtClean="0"/>
              <a:t>b. Pertumbuhan 6%, sehingga dividen yang dibayarkan </a:t>
            </a:r>
            <a:r>
              <a:rPr lang="en-US" sz="1400" dirty="0" smtClean="0"/>
              <a:t>  </a:t>
            </a:r>
            <a:r>
              <a:rPr lang="id-ID" sz="1400" dirty="0" smtClean="0"/>
              <a:t>=</a:t>
            </a:r>
            <a:r>
              <a:rPr lang="en-US" sz="1400" dirty="0" smtClean="0"/>
              <a:t> </a:t>
            </a:r>
            <a:r>
              <a:rPr lang="id-ID" sz="1400" dirty="0" smtClean="0"/>
              <a:t>(1 + 6%)(Rp 1</a:t>
            </a:r>
            <a:r>
              <a:rPr lang="en-US" sz="1400" dirty="0" smtClean="0"/>
              <a:t>1</a:t>
            </a:r>
            <a:r>
              <a:rPr lang="id-ID" sz="1400" dirty="0" smtClean="0"/>
              <a:t>.000.000,-)</a:t>
            </a:r>
            <a:r>
              <a:rPr lang="en-US" sz="1400" dirty="0" smtClean="0"/>
              <a:t> x 36% </a:t>
            </a:r>
            <a:r>
              <a:rPr lang="id-ID" sz="1400" dirty="0" smtClean="0"/>
              <a:t>= Rp 4.197.</a:t>
            </a:r>
            <a:r>
              <a:rPr lang="en-US" sz="1400" dirty="0" smtClean="0"/>
              <a:t>6</a:t>
            </a:r>
            <a:r>
              <a:rPr lang="id-ID" sz="1400" dirty="0" smtClean="0"/>
              <a:t>00,-</a:t>
            </a:r>
            <a:endParaRPr lang="en-US" sz="1400" dirty="0" smtClean="0"/>
          </a:p>
          <a:p>
            <a:pPr>
              <a:buNone/>
            </a:pPr>
            <a:r>
              <a:rPr lang="en-US" sz="1400" dirty="0" smtClean="0"/>
              <a:t>c. </a:t>
            </a:r>
            <a:endParaRPr lang="en-US" sz="1200" dirty="0" smtClean="0"/>
          </a:p>
          <a:p>
            <a:endParaRPr lang="en-US" dirty="0"/>
          </a:p>
        </p:txBody>
      </p:sp>
      <p:sp>
        <p:nvSpPr>
          <p:cNvPr id="4" name="Title 1"/>
          <p:cNvSpPr>
            <a:spLocks noGrp="1"/>
          </p:cNvSpPr>
          <p:nvPr>
            <p:ph type="title"/>
          </p:nvPr>
        </p:nvSpPr>
        <p:spPr/>
        <p:txBody>
          <a:bodyPr>
            <a:normAutofit fontScale="90000"/>
          </a:bodyPr>
          <a:lstStyle/>
          <a:p>
            <a:pPr algn="ctr"/>
            <a:r>
              <a:rPr lang="id-ID" b="1" dirty="0" smtClean="0"/>
              <a:t>Dana yang bisa dibagikan sebagai dividen</a:t>
            </a:r>
            <a:endParaRPr lang="en-US" dirty="0"/>
          </a:p>
        </p:txBody>
      </p:sp>
      <p:pic>
        <p:nvPicPr>
          <p:cNvPr id="5" name="Picture 4"/>
          <p:cNvPicPr/>
          <p:nvPr/>
        </p:nvPicPr>
        <p:blipFill>
          <a:blip r:embed="rId2"/>
          <a:srcRect l="13618" t="38055" r="1868" b="11347"/>
          <a:stretch>
            <a:fillRect/>
          </a:stretch>
        </p:blipFill>
        <p:spPr bwMode="auto">
          <a:xfrm>
            <a:off x="609600" y="4710113"/>
            <a:ext cx="5024755" cy="1690687"/>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90</TotalTime>
  <Words>559</Words>
  <Application>Microsoft Office PowerPoint</Application>
  <PresentationFormat>On-screen Show (4:3)</PresentationFormat>
  <Paragraphs>52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Median</vt:lpstr>
      <vt:lpstr>Kuliah XII: Pengertian dan Definisi Deviden serta Dana yang bisa dibagikan sebagai dividen</vt:lpstr>
      <vt:lpstr>Pengertian dan Definisi Deviden</vt:lpstr>
      <vt:lpstr>Pengertian dan Definisi Deviden</vt:lpstr>
      <vt:lpstr>Dana yang bisa dibagikan sebagai dividen</vt:lpstr>
      <vt:lpstr>Dana yang bisa dibagikan sebagai dividen</vt:lpstr>
      <vt:lpstr>Dana yang bisa dibagikan sebagai dividen</vt:lpstr>
      <vt:lpstr>Dana yang bisa dibagikan sebagai dividen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XII: Pengertian dan Definisi Deviden serta Dana yang bisa dibagikan sebagai dividen</dc:title>
  <dc:creator>Toshiba</dc:creator>
  <cp:lastModifiedBy>Toshiba</cp:lastModifiedBy>
  <cp:revision>10</cp:revision>
  <dcterms:created xsi:type="dcterms:W3CDTF">2014-12-06T02:50:54Z</dcterms:created>
  <dcterms:modified xsi:type="dcterms:W3CDTF">2014-12-09T02:20:04Z</dcterms:modified>
</cp:coreProperties>
</file>