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8BFD74E-892F-48E5-84A4-6A2482CC508D}" type="datetimeFigureOut">
              <a:rPr lang="en-US" smtClean="0"/>
              <a:t>12/12/2014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0455041-3A94-4CB6-982B-6FB8CD2ECE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BFD74E-892F-48E5-84A4-6A2482CC508D}" type="datetimeFigureOut">
              <a:rPr lang="en-US" smtClean="0"/>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455041-3A94-4CB6-982B-6FB8CD2ECE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8BFD74E-892F-48E5-84A4-6A2482CC508D}" type="datetimeFigureOut">
              <a:rPr lang="en-US" smtClean="0"/>
              <a:t>12/12/2014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0455041-3A94-4CB6-982B-6FB8CD2ECE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BFD74E-892F-48E5-84A4-6A2482CC508D}" type="datetimeFigureOut">
              <a:rPr lang="en-US" smtClean="0"/>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455041-3A94-4CB6-982B-6FB8CD2ECE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8BFD74E-892F-48E5-84A4-6A2482CC508D}" type="datetimeFigureOut">
              <a:rPr lang="en-US" smtClean="0"/>
              <a:t>12/12/2014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0455041-3A94-4CB6-982B-6FB8CD2ECE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BFD74E-892F-48E5-84A4-6A2482CC508D}" type="datetimeFigureOut">
              <a:rPr lang="en-US" smtClean="0"/>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455041-3A94-4CB6-982B-6FB8CD2ECE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BFD74E-892F-48E5-84A4-6A2482CC508D}" type="datetimeFigureOut">
              <a:rPr lang="en-US" smtClean="0"/>
              <a:t>12/12/2014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455041-3A94-4CB6-982B-6FB8CD2ECE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BFD74E-892F-48E5-84A4-6A2482CC508D}" type="datetimeFigureOut">
              <a:rPr lang="en-US" smtClean="0"/>
              <a:t>12/12/2014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455041-3A94-4CB6-982B-6FB8CD2ECE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8BFD74E-892F-48E5-84A4-6A2482CC508D}" type="datetimeFigureOut">
              <a:rPr lang="en-US" smtClean="0"/>
              <a:t>12/12/2014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0455041-3A94-4CB6-982B-6FB8CD2ECE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BFD74E-892F-48E5-84A4-6A2482CC508D}" type="datetimeFigureOut">
              <a:rPr lang="en-US" smtClean="0"/>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455041-3A94-4CB6-982B-6FB8CD2ECE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8BFD74E-892F-48E5-84A4-6A2482CC508D}" type="datetimeFigureOut">
              <a:rPr lang="en-US" smtClean="0"/>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455041-3A94-4CB6-982B-6FB8CD2ECE1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8BFD74E-892F-48E5-84A4-6A2482CC508D}" type="datetimeFigureOut">
              <a:rPr lang="en-US" smtClean="0"/>
              <a:t>12/12/2014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0455041-3A94-4CB6-982B-6FB8CD2ECE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err="1" smtClean="0"/>
              <a:t>Kuliah</a:t>
            </a:r>
            <a:r>
              <a:rPr lang="en-US" dirty="0" smtClean="0"/>
              <a:t> </a:t>
            </a:r>
            <a:r>
              <a:rPr lang="en-US" dirty="0" smtClean="0"/>
              <a:t>XIII: </a:t>
            </a:r>
            <a:r>
              <a:rPr lang="id-ID" dirty="0" smtClean="0"/>
              <a:t>Biaya FOH</a:t>
            </a:r>
            <a:r>
              <a:rPr lang="id-ID" dirty="0" smtClean="0"/>
              <a:t>: Departementalisasi</a:t>
            </a:r>
            <a:endParaRPr lang="en-US" dirty="0"/>
          </a:p>
        </p:txBody>
      </p:sp>
      <p:sp>
        <p:nvSpPr>
          <p:cNvPr id="5" name="Content Placeholder 4"/>
          <p:cNvSpPr>
            <a:spLocks noGrp="1"/>
          </p:cNvSpPr>
          <p:nvPr>
            <p:ph idx="1"/>
          </p:nvPr>
        </p:nvSpPr>
        <p:spPr/>
        <p:txBody>
          <a:bodyPr/>
          <a:lstStyle/>
          <a:p>
            <a:pPr>
              <a:buNone/>
            </a:pPr>
            <a:r>
              <a:rPr lang="id-ID" b="1" dirty="0" smtClean="0"/>
              <a:t>Departementalisasi</a:t>
            </a:r>
            <a:r>
              <a:rPr lang="en-US" b="1" dirty="0" smtClean="0"/>
              <a:t>:</a:t>
            </a:r>
          </a:p>
          <a:p>
            <a:r>
              <a:rPr lang="en-US" dirty="0" smtClean="0"/>
              <a:t>A</a:t>
            </a:r>
            <a:r>
              <a:rPr lang="id-ID" dirty="0" smtClean="0"/>
              <a:t>dalah </a:t>
            </a:r>
            <a:r>
              <a:rPr lang="id-ID" dirty="0" smtClean="0"/>
              <a:t>upaya mengelompokan aktivitas pekerjaan sehingga aktivitas-aktivitas dan hubungan yang serupa dan logis dapat diselenggarakan secara serempak.</a:t>
            </a:r>
            <a:endParaRPr lang="en-US" dirty="0" smtClean="0"/>
          </a:p>
          <a:p>
            <a:pPr>
              <a:buNone/>
            </a:pPr>
            <a:r>
              <a:rPr lang="id-ID" b="1" dirty="0" smtClean="0"/>
              <a:t>Departementalisasi (</a:t>
            </a:r>
            <a:r>
              <a:rPr lang="id-ID" b="1" i="1" dirty="0" smtClean="0"/>
              <a:t>departmentalization</a:t>
            </a:r>
            <a:r>
              <a:rPr lang="id-ID" b="1" dirty="0" smtClean="0"/>
              <a:t>) dari overhead </a:t>
            </a:r>
            <a:r>
              <a:rPr lang="id-ID" b="1" dirty="0" smtClean="0"/>
              <a:t>pabrik</a:t>
            </a:r>
            <a:r>
              <a:rPr lang="en-US" b="1" dirty="0" smtClean="0"/>
              <a:t>:</a:t>
            </a:r>
          </a:p>
          <a:p>
            <a:r>
              <a:rPr lang="en-US" b="1" dirty="0" smtClean="0"/>
              <a:t>A</a:t>
            </a:r>
            <a:r>
              <a:rPr lang="id-ID" dirty="0" smtClean="0"/>
              <a:t>dalah </a:t>
            </a:r>
            <a:r>
              <a:rPr lang="id-ID" dirty="0" smtClean="0"/>
              <a:t>Pembagian pabrik ke dalam bagian – bagian yang disebut departemen biaya (cost center) yang dib</a:t>
            </a:r>
            <a:r>
              <a:rPr lang="en-US" dirty="0" err="1" smtClean="0"/>
              <a:t>iayai</a:t>
            </a:r>
            <a:r>
              <a:rPr lang="id-ID" dirty="0" smtClean="0"/>
              <a:t> dengan biaya overhead pabrik.</a:t>
            </a:r>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7696200" cy="5236536"/>
          </a:xfrm>
        </p:spPr>
        <p:txBody>
          <a:bodyPr/>
          <a:lstStyle/>
          <a:p>
            <a:pPr>
              <a:buNone/>
            </a:pPr>
            <a:r>
              <a:rPr lang="en-US" b="1" dirty="0" err="1" smtClean="0"/>
              <a:t>Contoh</a:t>
            </a:r>
            <a:r>
              <a:rPr lang="en-US" dirty="0" smtClean="0"/>
              <a:t> </a:t>
            </a:r>
            <a:r>
              <a:rPr lang="id-ID" dirty="0" smtClean="0"/>
              <a:t>Mendistribusikan </a:t>
            </a:r>
            <a:r>
              <a:rPr lang="id-ID" dirty="0" smtClean="0"/>
              <a:t>Biaya Departemen </a:t>
            </a:r>
            <a:r>
              <a:rPr lang="id-ID" dirty="0" smtClean="0"/>
              <a:t>Jasa</a:t>
            </a:r>
            <a:r>
              <a:rPr lang="en-US" dirty="0" smtClean="0"/>
              <a:t>:</a:t>
            </a:r>
          </a:p>
          <a:p>
            <a:pPr>
              <a:buNone/>
            </a:pPr>
            <a:r>
              <a:rPr lang="en-US" dirty="0" smtClean="0"/>
              <a:t>a. </a:t>
            </a:r>
            <a:r>
              <a:rPr lang="en-US" dirty="0" err="1" smtClean="0"/>
              <a:t>Metode</a:t>
            </a:r>
            <a:r>
              <a:rPr lang="en-US" dirty="0" smtClean="0"/>
              <a:t> </a:t>
            </a:r>
            <a:r>
              <a:rPr lang="en-US" dirty="0" err="1" smtClean="0"/>
              <a:t>Langsung</a:t>
            </a:r>
            <a:r>
              <a:rPr lang="en-US" dirty="0" smtClean="0"/>
              <a:t>:</a:t>
            </a:r>
            <a:endParaRPr lang="en-US" dirty="0" smtClean="0"/>
          </a:p>
          <a:p>
            <a:pPr>
              <a:buNone/>
            </a:pPr>
            <a:endParaRPr lang="en-US" dirty="0"/>
          </a:p>
        </p:txBody>
      </p:sp>
      <p:sp>
        <p:nvSpPr>
          <p:cNvPr id="4" name="Title 1"/>
          <p:cNvSpPr>
            <a:spLocks noGrp="1"/>
          </p:cNvSpPr>
          <p:nvPr>
            <p:ph type="title"/>
          </p:nvPr>
        </p:nvSpPr>
        <p:spPr>
          <a:xfrm>
            <a:off x="457200" y="320040"/>
            <a:ext cx="7239000" cy="746760"/>
          </a:xfrm>
        </p:spPr>
        <p:txBody>
          <a:bodyPr>
            <a:normAutofit fontScale="90000"/>
          </a:bodyPr>
          <a:lstStyle/>
          <a:p>
            <a:pPr algn="ctr"/>
            <a:r>
              <a:rPr lang="id-ID" dirty="0" smtClean="0"/>
              <a:t>Biaya FOH: Departementalisasi</a:t>
            </a:r>
            <a:endParaRPr lang="en-US" dirty="0"/>
          </a:p>
        </p:txBody>
      </p:sp>
      <p:pic>
        <p:nvPicPr>
          <p:cNvPr id="5" name="Picture 4"/>
          <p:cNvPicPr/>
          <p:nvPr/>
        </p:nvPicPr>
        <p:blipFill>
          <a:blip r:embed="rId2"/>
          <a:srcRect l="29286" t="29430" r="24102" b="17247"/>
          <a:stretch>
            <a:fillRect/>
          </a:stretch>
        </p:blipFill>
        <p:spPr bwMode="auto">
          <a:xfrm>
            <a:off x="304800" y="2209800"/>
            <a:ext cx="7848600" cy="4648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239000" cy="5312736"/>
          </a:xfrm>
        </p:spPr>
        <p:txBody>
          <a:bodyPr/>
          <a:lstStyle/>
          <a:p>
            <a:pPr>
              <a:buNone/>
            </a:pPr>
            <a:r>
              <a:rPr lang="en-US" dirty="0" smtClean="0"/>
              <a:t>b. </a:t>
            </a:r>
            <a:r>
              <a:rPr lang="en-US" dirty="0" err="1" smtClean="0"/>
              <a:t>Metode</a:t>
            </a:r>
            <a:r>
              <a:rPr lang="en-US" dirty="0" smtClean="0"/>
              <a:t> </a:t>
            </a:r>
            <a:r>
              <a:rPr lang="en-US" dirty="0" err="1" smtClean="0"/>
              <a:t>bertingkat</a:t>
            </a:r>
            <a:r>
              <a:rPr lang="en-US" dirty="0" smtClean="0"/>
              <a: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D</a:t>
            </a:r>
            <a:r>
              <a:rPr lang="id-ID" dirty="0" smtClean="0"/>
              <a:t>istribusi </a:t>
            </a:r>
            <a:r>
              <a:rPr lang="id-ID" dirty="0" smtClean="0"/>
              <a:t>dimulai dengan Departemen Y karena departemen tersebut memberikan jasa senilai 7.260 ke departemen Z (20% x 36.300), sementara departemen Z hanya memberikan jasa senilai 6.000 ke departemen Y (30% x 20.000).</a:t>
            </a:r>
            <a:endParaRPr lang="en-US" dirty="0" smtClean="0"/>
          </a:p>
          <a:p>
            <a:pPr>
              <a:buNone/>
            </a:pPr>
            <a:endParaRPr lang="en-US" dirty="0" smtClean="0"/>
          </a:p>
          <a:p>
            <a:pPr>
              <a:buNone/>
            </a:pPr>
            <a:endParaRPr lang="en-US" dirty="0"/>
          </a:p>
        </p:txBody>
      </p:sp>
      <p:sp>
        <p:nvSpPr>
          <p:cNvPr id="4" name="Title 1"/>
          <p:cNvSpPr>
            <a:spLocks noGrp="1"/>
          </p:cNvSpPr>
          <p:nvPr>
            <p:ph type="title"/>
          </p:nvPr>
        </p:nvSpPr>
        <p:spPr>
          <a:xfrm>
            <a:off x="457200" y="320040"/>
            <a:ext cx="7239000" cy="670560"/>
          </a:xfrm>
        </p:spPr>
        <p:txBody>
          <a:bodyPr>
            <a:normAutofit fontScale="90000"/>
          </a:bodyPr>
          <a:lstStyle/>
          <a:p>
            <a:pPr algn="ctr"/>
            <a:r>
              <a:rPr lang="id-ID" dirty="0" smtClean="0"/>
              <a:t>Biaya FOH: Departementalisasi</a:t>
            </a:r>
            <a:endParaRPr lang="en-US" dirty="0"/>
          </a:p>
        </p:txBody>
      </p:sp>
      <p:pic>
        <p:nvPicPr>
          <p:cNvPr id="5" name="Picture 4"/>
          <p:cNvPicPr/>
          <p:nvPr/>
        </p:nvPicPr>
        <p:blipFill>
          <a:blip r:embed="rId2"/>
          <a:srcRect l="27504" t="24842" r="21523" b="43987"/>
          <a:stretch>
            <a:fillRect/>
          </a:stretch>
        </p:blipFill>
        <p:spPr bwMode="auto">
          <a:xfrm>
            <a:off x="533400" y="1600200"/>
            <a:ext cx="7391400" cy="2514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239000" cy="5236536"/>
          </a:xfrm>
        </p:spPr>
        <p:txBody>
          <a:bodyPr>
            <a:normAutofit fontScale="70000" lnSpcReduction="20000"/>
          </a:bodyPr>
          <a:lstStyle/>
          <a:p>
            <a:pPr>
              <a:buNone/>
            </a:pPr>
            <a:r>
              <a:rPr lang="en-US" dirty="0" smtClean="0"/>
              <a:t>b. </a:t>
            </a:r>
            <a:r>
              <a:rPr lang="en-US" dirty="0" err="1" smtClean="0"/>
              <a:t>Metode</a:t>
            </a:r>
            <a:r>
              <a:rPr lang="en-US" dirty="0" smtClean="0"/>
              <a:t> </a:t>
            </a:r>
            <a:r>
              <a:rPr lang="en-US" dirty="0" err="1" smtClean="0"/>
              <a:t>Simultan</a:t>
            </a:r>
            <a:endParaRPr lang="en-US" dirty="0" smtClean="0"/>
          </a:p>
          <a:p>
            <a:pPr>
              <a:buNone/>
            </a:pPr>
            <a:r>
              <a:rPr lang="en-US" dirty="0" smtClean="0"/>
              <a:t>   </a:t>
            </a:r>
            <a:r>
              <a:rPr lang="id-ID" dirty="0" smtClean="0"/>
              <a:t>Menggunakan </a:t>
            </a:r>
            <a:r>
              <a:rPr lang="id-ID" dirty="0" smtClean="0"/>
              <a:t>metode simultan, total biaya dari setiap departemen jasa dinyatakan dalam persamaan sebagai berikut:</a:t>
            </a:r>
            <a:endParaRPr lang="en-US" dirty="0" smtClean="0"/>
          </a:p>
          <a:p>
            <a:pPr>
              <a:buNone/>
            </a:pPr>
            <a:r>
              <a:rPr lang="id-ID" dirty="0" smtClean="0"/>
              <a:t>Jika: </a:t>
            </a:r>
            <a:endParaRPr lang="en-US" dirty="0" smtClean="0"/>
          </a:p>
          <a:p>
            <a:pPr>
              <a:buNone/>
            </a:pPr>
            <a:r>
              <a:rPr lang="id-ID" dirty="0" smtClean="0"/>
              <a:t>Y = 36.300 + 0.30 Z ..........(1)</a:t>
            </a:r>
            <a:endParaRPr lang="en-US" dirty="0" smtClean="0"/>
          </a:p>
          <a:p>
            <a:pPr>
              <a:buNone/>
            </a:pPr>
            <a:r>
              <a:rPr lang="id-ID" dirty="0" smtClean="0"/>
              <a:t>Z = 20.000 + 0.20 Y ...........(2)</a:t>
            </a:r>
            <a:endParaRPr lang="en-US" dirty="0" smtClean="0"/>
          </a:p>
          <a:p>
            <a:pPr>
              <a:buNone/>
            </a:pPr>
            <a:r>
              <a:rPr lang="id-ID" dirty="0" smtClean="0"/>
              <a:t>Substitusi:</a:t>
            </a:r>
            <a:endParaRPr lang="en-US" dirty="0" smtClean="0"/>
          </a:p>
          <a:p>
            <a:pPr>
              <a:buNone/>
            </a:pPr>
            <a:r>
              <a:rPr lang="id-ID" dirty="0" smtClean="0"/>
              <a:t>Y = 36.300 + 0.30 (20.000 + 0.20 Y)</a:t>
            </a:r>
            <a:endParaRPr lang="en-US" dirty="0" smtClean="0"/>
          </a:p>
          <a:p>
            <a:pPr>
              <a:buNone/>
            </a:pPr>
            <a:r>
              <a:rPr lang="id-ID" dirty="0" smtClean="0"/>
              <a:t>Penyelesaian:</a:t>
            </a:r>
            <a:endParaRPr lang="en-US" dirty="0" smtClean="0"/>
          </a:p>
          <a:p>
            <a:pPr>
              <a:buNone/>
            </a:pPr>
            <a:r>
              <a:rPr lang="id-ID" dirty="0" smtClean="0"/>
              <a:t>Y 	</a:t>
            </a:r>
            <a:r>
              <a:rPr lang="en-US" dirty="0" smtClean="0"/>
              <a:t>       </a:t>
            </a:r>
            <a:r>
              <a:rPr lang="id-ID" dirty="0" smtClean="0"/>
              <a:t>= 36.300 + 6.000 + 0.06 Y</a:t>
            </a:r>
            <a:endParaRPr lang="en-US" dirty="0" smtClean="0"/>
          </a:p>
          <a:p>
            <a:pPr>
              <a:buNone/>
            </a:pPr>
            <a:r>
              <a:rPr lang="id-ID" dirty="0" smtClean="0"/>
              <a:t>0.94 Y  =  42.300</a:t>
            </a:r>
            <a:endParaRPr lang="en-US" dirty="0" smtClean="0"/>
          </a:p>
          <a:p>
            <a:pPr>
              <a:buNone/>
            </a:pPr>
            <a:r>
              <a:rPr lang="id-ID" dirty="0" smtClean="0"/>
              <a:t>Y 	</a:t>
            </a:r>
            <a:r>
              <a:rPr lang="en-US" dirty="0" smtClean="0"/>
              <a:t>       </a:t>
            </a:r>
            <a:r>
              <a:rPr lang="id-ID" dirty="0" smtClean="0"/>
              <a:t>= </a:t>
            </a:r>
            <a:r>
              <a:rPr lang="id-ID" dirty="0" smtClean="0"/>
              <a:t>45.000</a:t>
            </a:r>
            <a:endParaRPr lang="en-US" dirty="0" smtClean="0"/>
          </a:p>
          <a:p>
            <a:pPr>
              <a:buNone/>
            </a:pPr>
            <a:r>
              <a:rPr lang="en-US" dirty="0" smtClean="0"/>
              <a:t>     </a:t>
            </a:r>
            <a:r>
              <a:rPr lang="id-ID" dirty="0" smtClean="0"/>
              <a:t>nilai </a:t>
            </a:r>
            <a:r>
              <a:rPr lang="id-ID" dirty="0" smtClean="0"/>
              <a:t>Y diketahui sebesar 45.000, dengan demikian persamaan kedua dapat diselesaikan dengan menggunakan nilai 45.000 sebagai pengganti variabel Y di persamaan kedua:</a:t>
            </a:r>
            <a:endParaRPr lang="en-US" dirty="0" smtClean="0"/>
          </a:p>
          <a:p>
            <a:pPr>
              <a:buNone/>
            </a:pPr>
            <a:r>
              <a:rPr lang="id-ID" dirty="0" smtClean="0"/>
              <a:t>Z = 20.000 + </a:t>
            </a:r>
            <a:r>
              <a:rPr lang="en-US" dirty="0" smtClean="0"/>
              <a:t>(</a:t>
            </a:r>
            <a:r>
              <a:rPr lang="id-ID" dirty="0" smtClean="0"/>
              <a:t>0.20 </a:t>
            </a:r>
            <a:r>
              <a:rPr lang="en-US" dirty="0" smtClean="0"/>
              <a:t>x </a:t>
            </a:r>
            <a:r>
              <a:rPr lang="id-ID" dirty="0" smtClean="0"/>
              <a:t>45.000)</a:t>
            </a:r>
            <a:endParaRPr lang="en-US" dirty="0" smtClean="0"/>
          </a:p>
          <a:p>
            <a:pPr>
              <a:buNone/>
            </a:pPr>
            <a:r>
              <a:rPr lang="id-ID" dirty="0" smtClean="0"/>
              <a:t>Z = 20.000 + 9.000</a:t>
            </a:r>
            <a:endParaRPr lang="en-US" dirty="0" smtClean="0"/>
          </a:p>
          <a:p>
            <a:pPr>
              <a:buNone/>
            </a:pPr>
            <a:r>
              <a:rPr lang="id-ID" dirty="0" smtClean="0"/>
              <a:t>Z = 29.000</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Title 1"/>
          <p:cNvSpPr>
            <a:spLocks noGrp="1"/>
          </p:cNvSpPr>
          <p:nvPr>
            <p:ph type="title"/>
          </p:nvPr>
        </p:nvSpPr>
        <p:spPr>
          <a:xfrm>
            <a:off x="457200" y="320040"/>
            <a:ext cx="7239000" cy="746760"/>
          </a:xfrm>
        </p:spPr>
        <p:txBody>
          <a:bodyPr>
            <a:normAutofit fontScale="90000"/>
          </a:bodyPr>
          <a:lstStyle/>
          <a:p>
            <a:pPr algn="ctr"/>
            <a:r>
              <a:rPr lang="id-ID" dirty="0" smtClean="0"/>
              <a:t>Biaya FOH: Departementalisasi</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5160336"/>
          </a:xfrm>
        </p:spPr>
        <p:txBody>
          <a:bodyPr>
            <a:normAutofit fontScale="62500" lnSpcReduction="20000"/>
          </a:bodyPr>
          <a:lstStyle/>
          <a:p>
            <a:pPr>
              <a:buNone/>
            </a:pPr>
            <a:r>
              <a:rPr lang="id-ID" dirty="0" smtClean="0"/>
              <a:t>Distribusi dari biaya departemen jasa </a:t>
            </a:r>
            <a:r>
              <a:rPr lang="id-ID" dirty="0" smtClean="0"/>
              <a:t>kemudian </a:t>
            </a:r>
            <a:r>
              <a:rPr lang="id-ID" dirty="0" smtClean="0"/>
              <a:t>diselesaikan sebagai berikut</a:t>
            </a:r>
            <a:r>
              <a:rPr lang="id-ID" dirty="0" smtClean="0"/>
              <a:t>:</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B</a:t>
            </a:r>
            <a:r>
              <a:rPr lang="id-ID" dirty="0" smtClean="0"/>
              <a:t>iaya </a:t>
            </a:r>
            <a:r>
              <a:rPr lang="id-ID" dirty="0" smtClean="0"/>
              <a:t>departemental yang dihitung kembali sebesar 45.000 dan 29.000 digunakan dalam distribusi. Jumlah tersebut melampaui biaya yang dilaporkan di kedua departemen, sehingga seolah-olah biaya departemen yang dilaporkan dialokasikan terlalu tinggi. Tetapi, alokasi yang terlalu tinggi tersebut kemudian ditiadakan, ketika setiap departemen kemudian dibebankan dengan jumlah tambahan yang mencerminkan bagian departemen tersebut atas pelayanan departemen jasa lain. Jumlah tambahan ini adalah sebesar 9.000 dan 8.700</a:t>
            </a:r>
            <a:endParaRPr lang="en-US" dirty="0" smtClean="0"/>
          </a:p>
          <a:p>
            <a:pPr>
              <a:buNone/>
            </a:pPr>
            <a:endParaRPr lang="en-US" dirty="0"/>
          </a:p>
        </p:txBody>
      </p:sp>
      <p:sp>
        <p:nvSpPr>
          <p:cNvPr id="4" name="Title 1"/>
          <p:cNvSpPr>
            <a:spLocks noGrp="1"/>
          </p:cNvSpPr>
          <p:nvPr>
            <p:ph type="title"/>
          </p:nvPr>
        </p:nvSpPr>
        <p:spPr>
          <a:xfrm>
            <a:off x="457200" y="320040"/>
            <a:ext cx="7239000" cy="746760"/>
          </a:xfrm>
        </p:spPr>
        <p:txBody>
          <a:bodyPr>
            <a:normAutofit fontScale="90000"/>
          </a:bodyPr>
          <a:lstStyle/>
          <a:p>
            <a:pPr algn="ctr"/>
            <a:r>
              <a:rPr lang="id-ID" dirty="0" smtClean="0"/>
              <a:t>Biaya FOH: Departementalisasi</a:t>
            </a:r>
            <a:endParaRPr lang="en-US" dirty="0"/>
          </a:p>
        </p:txBody>
      </p:sp>
      <p:pic>
        <p:nvPicPr>
          <p:cNvPr id="5" name="Picture 4"/>
          <p:cNvPicPr/>
          <p:nvPr/>
        </p:nvPicPr>
        <p:blipFill>
          <a:blip r:embed="rId2"/>
          <a:srcRect l="27414" t="24051" r="21612" b="44778"/>
          <a:stretch>
            <a:fillRect/>
          </a:stretch>
        </p:blipFill>
        <p:spPr bwMode="auto">
          <a:xfrm>
            <a:off x="533400" y="1828800"/>
            <a:ext cx="7467600"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fontScale="90000"/>
          </a:bodyPr>
          <a:lstStyle/>
          <a:p>
            <a:pPr algn="ctr"/>
            <a:r>
              <a:rPr lang="id-ID" dirty="0" smtClean="0"/>
              <a:t>Biaya FOH: Departementalisasi</a:t>
            </a:r>
            <a:endParaRPr lang="en-US" dirty="0"/>
          </a:p>
        </p:txBody>
      </p:sp>
      <p:sp>
        <p:nvSpPr>
          <p:cNvPr id="3" name="Content Placeholder 2"/>
          <p:cNvSpPr>
            <a:spLocks noGrp="1"/>
          </p:cNvSpPr>
          <p:nvPr>
            <p:ph idx="1"/>
          </p:nvPr>
        </p:nvSpPr>
        <p:spPr>
          <a:xfrm>
            <a:off x="228600" y="1219200"/>
            <a:ext cx="7772400" cy="5160336"/>
          </a:xfrm>
        </p:spPr>
        <p:txBody>
          <a:bodyPr>
            <a:normAutofit/>
          </a:bodyPr>
          <a:lstStyle/>
          <a:p>
            <a:pPr>
              <a:buNone/>
            </a:pPr>
            <a:r>
              <a:rPr lang="en-US" b="1" dirty="0" err="1" smtClean="0"/>
              <a:t>Manfaat</a:t>
            </a:r>
            <a:r>
              <a:rPr lang="en-US" b="1" dirty="0" smtClean="0"/>
              <a:t> </a:t>
            </a:r>
            <a:r>
              <a:rPr lang="id-ID" b="1" dirty="0" smtClean="0"/>
              <a:t>Departementalisasi Biaya Overhead Pabrik</a:t>
            </a:r>
            <a:r>
              <a:rPr lang="en-US" dirty="0" smtClean="0"/>
              <a:t>; </a:t>
            </a:r>
            <a:endParaRPr lang="en-US" dirty="0" smtClean="0"/>
          </a:p>
          <a:p>
            <a:r>
              <a:rPr lang="en-US" dirty="0" err="1" smtClean="0"/>
              <a:t>Adalah</a:t>
            </a:r>
            <a:r>
              <a:rPr lang="en-US" dirty="0" smtClean="0"/>
              <a:t> </a:t>
            </a:r>
            <a:r>
              <a:rPr lang="en-US" dirty="0" err="1" smtClean="0"/>
              <a:t>sebagai</a:t>
            </a:r>
            <a:r>
              <a:rPr lang="en-US" dirty="0" smtClean="0"/>
              <a:t> </a:t>
            </a:r>
            <a:r>
              <a:rPr lang="id-ID" dirty="0" smtClean="0"/>
              <a:t> Pengendalian biaya dan ketelitian penentuan harga pokok produk</a:t>
            </a:r>
            <a:r>
              <a:rPr lang="id-ID" dirty="0" smtClean="0"/>
              <a:t>.</a:t>
            </a:r>
            <a:endParaRPr lang="en-US" dirty="0" smtClean="0"/>
          </a:p>
          <a:p>
            <a:pPr>
              <a:buNone/>
            </a:pPr>
            <a:r>
              <a:rPr lang="en-US" b="1" dirty="0" err="1" smtClean="0"/>
              <a:t>Dasar</a:t>
            </a:r>
            <a:r>
              <a:rPr lang="en-US" b="1" dirty="0" smtClean="0"/>
              <a:t>-</a:t>
            </a:r>
            <a:r>
              <a:rPr lang="id-ID" b="1" dirty="0" smtClean="0"/>
              <a:t>dasar </a:t>
            </a:r>
            <a:r>
              <a:rPr lang="en-US" b="1" dirty="0" err="1" smtClean="0"/>
              <a:t>penentuan</a:t>
            </a:r>
            <a:r>
              <a:rPr lang="en-US" b="1" dirty="0" smtClean="0"/>
              <a:t> </a:t>
            </a:r>
            <a:r>
              <a:rPr lang="id-ID" b="1" dirty="0" smtClean="0"/>
              <a:t>departementalisasi adalah:</a:t>
            </a:r>
            <a:endParaRPr lang="en-US" b="1" dirty="0" smtClean="0"/>
          </a:p>
          <a:p>
            <a:pPr>
              <a:buNone/>
            </a:pPr>
            <a:r>
              <a:rPr lang="id-ID" dirty="0" smtClean="0"/>
              <a:t>1</a:t>
            </a:r>
            <a:r>
              <a:rPr lang="id-ID" dirty="0" smtClean="0"/>
              <a:t>) Lini Fungsional. </a:t>
            </a:r>
            <a:endParaRPr lang="en-US" dirty="0" smtClean="0"/>
          </a:p>
          <a:p>
            <a:pPr>
              <a:buNone/>
            </a:pPr>
            <a:r>
              <a:rPr lang="id-ID" dirty="0" smtClean="0"/>
              <a:t>2) Lini Proses. </a:t>
            </a:r>
            <a:endParaRPr lang="en-US" dirty="0" smtClean="0"/>
          </a:p>
          <a:p>
            <a:pPr>
              <a:buNone/>
            </a:pPr>
            <a:r>
              <a:rPr lang="id-ID" dirty="0" smtClean="0"/>
              <a:t>3) Lini Produk. </a:t>
            </a:r>
            <a:endParaRPr lang="en-US" dirty="0" smtClean="0"/>
          </a:p>
          <a:p>
            <a:pPr>
              <a:buNone/>
            </a:pPr>
            <a:r>
              <a:rPr lang="id-ID" dirty="0" smtClean="0"/>
              <a:t>4) Lini Pelanggan. </a:t>
            </a:r>
            <a:endParaRPr lang="en-US" dirty="0" smtClean="0"/>
          </a:p>
          <a:p>
            <a:pPr>
              <a:buNone/>
            </a:pPr>
            <a:r>
              <a:rPr lang="id-ID" dirty="0" smtClean="0"/>
              <a:t>5) Lini geografis. </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5410200"/>
          </a:xfrm>
        </p:spPr>
        <p:txBody>
          <a:bodyPr>
            <a:normAutofit fontScale="32500" lnSpcReduction="20000"/>
          </a:bodyPr>
          <a:lstStyle/>
          <a:p>
            <a:pPr>
              <a:buNone/>
            </a:pPr>
            <a:r>
              <a:rPr lang="id-ID" sz="6200" b="1" dirty="0" smtClean="0"/>
              <a:t>Tujuan Departementalisasi</a:t>
            </a:r>
            <a:endParaRPr lang="en-US" sz="6200" dirty="0" smtClean="0"/>
          </a:p>
          <a:p>
            <a:pPr marL="514350" lvl="0" indent="-514350">
              <a:buAutoNum type="arabicPeriod"/>
            </a:pPr>
            <a:r>
              <a:rPr lang="id-ID" sz="4500" dirty="0" smtClean="0"/>
              <a:t>Untuk </a:t>
            </a:r>
            <a:r>
              <a:rPr lang="id-ID" sz="4500" dirty="0" smtClean="0"/>
              <a:t>pembebanan biaya overhead pabrik dengan adil dan teliti</a:t>
            </a:r>
            <a:r>
              <a:rPr lang="id-ID" sz="4500" dirty="0" smtClean="0"/>
              <a:t>.</a:t>
            </a:r>
            <a:endParaRPr lang="en-US" sz="4500" dirty="0" smtClean="0"/>
          </a:p>
          <a:p>
            <a:pPr marL="514350" lvl="0" indent="-514350">
              <a:buAutoNum type="arabicPeriod"/>
            </a:pPr>
            <a:r>
              <a:rPr lang="id-ID" sz="4500" dirty="0" smtClean="0"/>
              <a:t>Untuk pengendalian biaya overhead pabrik yang lebih baik</a:t>
            </a:r>
            <a:r>
              <a:rPr lang="id-ID" sz="4500" dirty="0" smtClean="0"/>
              <a:t>.</a:t>
            </a:r>
            <a:endParaRPr lang="en-US" sz="4500" dirty="0" smtClean="0"/>
          </a:p>
          <a:p>
            <a:pPr marL="514350" indent="-514350">
              <a:buFont typeface="Wingdings 2"/>
              <a:buAutoNum type="arabicPeriod"/>
            </a:pPr>
            <a:r>
              <a:rPr lang="id-ID" sz="4500" dirty="0" smtClean="0"/>
              <a:t>Untuk pembuatan keputusan oleh manajemen</a:t>
            </a:r>
            <a:r>
              <a:rPr lang="id-ID" sz="4500" dirty="0" smtClean="0"/>
              <a:t>.</a:t>
            </a:r>
            <a:endParaRPr lang="en-US" sz="4500" dirty="0" smtClean="0"/>
          </a:p>
          <a:p>
            <a:pPr marL="514350" indent="-514350">
              <a:buNone/>
            </a:pPr>
            <a:endParaRPr lang="en-US" sz="4500" dirty="0" smtClean="0"/>
          </a:p>
          <a:p>
            <a:pPr>
              <a:buNone/>
            </a:pPr>
            <a:r>
              <a:rPr lang="id-ID" sz="6200" b="1" dirty="0" smtClean="0"/>
              <a:t>Syarat atau Kondisi</a:t>
            </a:r>
            <a:endParaRPr lang="en-US" sz="6200" dirty="0" smtClean="0"/>
          </a:p>
          <a:p>
            <a:pPr>
              <a:buNone/>
            </a:pPr>
            <a:r>
              <a:rPr lang="en-US" sz="4500" dirty="0" smtClean="0"/>
              <a:t>     </a:t>
            </a:r>
            <a:r>
              <a:rPr lang="id-ID" sz="4500" dirty="0" smtClean="0"/>
              <a:t>Agar </a:t>
            </a:r>
            <a:r>
              <a:rPr lang="id-ID" sz="4500" dirty="0" smtClean="0"/>
              <a:t>supaya ketiga tujuan tersebut diatas dapat di capai, dalam depertemenisasi diperlukan syarat atau kondisi-kondisi sebagai berikut :</a:t>
            </a:r>
            <a:endParaRPr lang="en-US" sz="4500" dirty="0" smtClean="0"/>
          </a:p>
          <a:p>
            <a:pPr marL="514350" lvl="0" indent="-514350">
              <a:buAutoNum type="arabicPeriod"/>
            </a:pPr>
            <a:r>
              <a:rPr lang="id-ID" sz="4500" dirty="0" smtClean="0"/>
              <a:t>Ketepatan </a:t>
            </a:r>
            <a:r>
              <a:rPr lang="id-ID" sz="4500" dirty="0" smtClean="0"/>
              <a:t>dalam menentukan jumlah departemen produksi maupun pembantu. Departemen yang dibentuk terlalu sedikit dapat mengakibatkan pembebanan yang kurang adil dan teliti,dari segi pengendalian menjadi kurang teliti pula. Departemen yang terlalu banyak akan menaikkan jumlah biaya dan waktu yang dikorbankan yang mungkin tidak sesuai dengan manfaatnya</a:t>
            </a:r>
            <a:r>
              <a:rPr lang="id-ID" sz="4500" dirty="0" smtClean="0"/>
              <a:t>.</a:t>
            </a:r>
            <a:endParaRPr lang="en-US" sz="4500" dirty="0" smtClean="0"/>
          </a:p>
          <a:p>
            <a:pPr marL="514350" indent="-514350">
              <a:buFont typeface="Wingdings 2"/>
              <a:buAutoNum type="arabicPeriod"/>
            </a:pPr>
            <a:r>
              <a:rPr lang="id-ID" sz="4500" dirty="0" smtClean="0"/>
              <a:t>Pembagian departemen hendaknya selaras dengan dengan pembagian struktur organisasi di dalam pabrik.</a:t>
            </a:r>
            <a:endParaRPr lang="en-US" sz="4500" dirty="0" smtClean="0"/>
          </a:p>
          <a:p>
            <a:pPr marL="514350" indent="-514350">
              <a:buFont typeface="Wingdings 2"/>
              <a:buAutoNum type="arabicPeriod"/>
            </a:pPr>
            <a:r>
              <a:rPr lang="id-ID" sz="4500" dirty="0" smtClean="0"/>
              <a:t>Dapat dipilih dasar distribusi,alokasi, maupun pembebanan yang tepat.</a:t>
            </a:r>
            <a:endParaRPr lang="en-US" sz="4500" dirty="0" smtClean="0"/>
          </a:p>
          <a:p>
            <a:pPr marL="514350" indent="-514350">
              <a:buFont typeface="Wingdings 2"/>
              <a:buAutoNum type="arabicPeriod"/>
            </a:pPr>
            <a:r>
              <a:rPr lang="id-ID" sz="4500" dirty="0" smtClean="0"/>
              <a:t>Penetuan dasar kapasitas dan besarnya kapasitas dengan tepat yang sesuai pula dengan variabilitas biaya overhed pabrik</a:t>
            </a:r>
            <a:r>
              <a:rPr lang="id-ID" sz="4500" dirty="0" smtClean="0"/>
              <a:t>.</a:t>
            </a:r>
            <a:endParaRPr lang="en-US" sz="4500" dirty="0" smtClean="0"/>
          </a:p>
          <a:p>
            <a:pPr marL="514350" lvl="0" indent="-514350">
              <a:buNone/>
            </a:pPr>
            <a:endParaRPr lang="en-US" dirty="0" smtClean="0"/>
          </a:p>
          <a:p>
            <a:pPr lvl="0">
              <a:buNone/>
            </a:pPr>
            <a:r>
              <a:rPr lang="en-US" dirty="0" smtClean="0"/>
              <a:t> </a:t>
            </a:r>
          </a:p>
          <a:p>
            <a:pPr lvl="0">
              <a:buNone/>
            </a:pPr>
            <a:endParaRPr lang="en-US" dirty="0" smtClean="0"/>
          </a:p>
        </p:txBody>
      </p:sp>
      <p:sp>
        <p:nvSpPr>
          <p:cNvPr id="4" name="Title 1"/>
          <p:cNvSpPr>
            <a:spLocks noGrp="1"/>
          </p:cNvSpPr>
          <p:nvPr>
            <p:ph type="title"/>
          </p:nvPr>
        </p:nvSpPr>
        <p:spPr>
          <a:xfrm>
            <a:off x="457200" y="320040"/>
            <a:ext cx="7239000" cy="822960"/>
          </a:xfrm>
        </p:spPr>
        <p:txBody>
          <a:bodyPr>
            <a:normAutofit fontScale="90000"/>
          </a:bodyPr>
          <a:lstStyle/>
          <a:p>
            <a:pPr algn="ctr"/>
            <a:r>
              <a:rPr lang="id-ID" dirty="0" smtClean="0"/>
              <a:t>Biaya FOH: Departementalisasi</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5160336"/>
          </a:xfrm>
        </p:spPr>
        <p:txBody>
          <a:bodyPr>
            <a:normAutofit fontScale="77500" lnSpcReduction="20000"/>
          </a:bodyPr>
          <a:lstStyle/>
          <a:p>
            <a:pPr>
              <a:buNone/>
            </a:pPr>
            <a:r>
              <a:rPr lang="id-ID" b="1" dirty="0" smtClean="0"/>
              <a:t>Faktor – faktor yang </a:t>
            </a:r>
            <a:r>
              <a:rPr lang="id-ID" b="1" dirty="0" smtClean="0"/>
              <a:t>dipertimbangkan</a:t>
            </a:r>
            <a:r>
              <a:rPr lang="en-US" b="1" dirty="0" smtClean="0"/>
              <a:t> </a:t>
            </a:r>
            <a:r>
              <a:rPr lang="id-ID" b="1" dirty="0" smtClean="0"/>
              <a:t>di dalam menentukan atau memilih departemen- departemen didalam </a:t>
            </a:r>
            <a:r>
              <a:rPr lang="id-ID" b="1" dirty="0" smtClean="0"/>
              <a:t>pabrik</a:t>
            </a:r>
            <a:r>
              <a:rPr lang="en-US" b="1" dirty="0" smtClean="0"/>
              <a:t>:</a:t>
            </a:r>
            <a:endParaRPr lang="en-US" b="1" dirty="0" smtClean="0"/>
          </a:p>
          <a:p>
            <a:pPr marL="514350" lvl="0" indent="-514350">
              <a:buAutoNum type="arabicPeriod"/>
            </a:pPr>
            <a:r>
              <a:rPr lang="id-ID" dirty="0" smtClean="0"/>
              <a:t>Pembagian </a:t>
            </a:r>
            <a:r>
              <a:rPr lang="id-ID" dirty="0" smtClean="0"/>
              <a:t>tanggungjawab atas pengolahan produk dan jasa yang </a:t>
            </a:r>
            <a:r>
              <a:rPr lang="id-ID" dirty="0" smtClean="0"/>
              <a:t>dihasilkan </a:t>
            </a:r>
            <a:r>
              <a:rPr lang="id-ID" dirty="0" smtClean="0"/>
              <a:t>di dalam pabrik, serta atas biaya yang terjadi</a:t>
            </a:r>
            <a:r>
              <a:rPr lang="id-ID" dirty="0" smtClean="0"/>
              <a:t>.</a:t>
            </a:r>
            <a:endParaRPr lang="en-US" dirty="0" smtClean="0"/>
          </a:p>
          <a:p>
            <a:pPr marL="514350" indent="-514350">
              <a:buFont typeface="Wingdings 2"/>
              <a:buAutoNum type="arabicPeriod"/>
            </a:pPr>
            <a:r>
              <a:rPr lang="id-ID" dirty="0" smtClean="0"/>
              <a:t>Sifat operasional dari setiap tahapan pengolahan produk dihubungkan dengan gerakan-gerakan yang dilalui produk di dalam pabrik.</a:t>
            </a:r>
            <a:endParaRPr lang="en-US" dirty="0" smtClean="0"/>
          </a:p>
          <a:p>
            <a:pPr marL="514350" indent="-514350">
              <a:buFont typeface="Wingdings 2"/>
              <a:buAutoNum type="arabicPeriod"/>
            </a:pPr>
            <a:r>
              <a:rPr lang="id-ID" dirty="0" smtClean="0"/>
              <a:t>Lokasi dari operasi, proses pengolahan, dan mesin.</a:t>
            </a:r>
            <a:endParaRPr lang="en-US" dirty="0" smtClean="0"/>
          </a:p>
          <a:p>
            <a:pPr marL="514350" indent="-514350">
              <a:buFont typeface="Wingdings 2"/>
              <a:buAutoNum type="arabicPeriod"/>
            </a:pPr>
            <a:r>
              <a:rPr lang="id-ID" dirty="0" smtClean="0"/>
              <a:t>Jumlah departemen atau pusat biaya yang tepat</a:t>
            </a:r>
            <a:r>
              <a:rPr lang="id-ID" dirty="0" smtClean="0"/>
              <a:t>.</a:t>
            </a:r>
            <a:endParaRPr lang="en-US" dirty="0" smtClean="0"/>
          </a:p>
          <a:p>
            <a:pPr marL="514350" indent="-514350">
              <a:buFont typeface="Wingdings 2"/>
              <a:buAutoNum type="arabicPeriod"/>
            </a:pPr>
            <a:r>
              <a:rPr lang="id-ID" dirty="0" smtClean="0"/>
              <a:t>Penyesuaian mesin, proses, atau operasi di dalam setiap departemen atau pusat biaya.</a:t>
            </a:r>
            <a:endParaRPr lang="en-US" dirty="0" smtClean="0"/>
          </a:p>
          <a:p>
            <a:pPr marL="514350" indent="-514350">
              <a:buNone/>
            </a:pPr>
            <a:r>
              <a:rPr lang="id-ID" b="1" dirty="0" smtClean="0"/>
              <a:t>Penggolongan Biaya overhead Pabrik Menurut Hubungannya Dengan </a:t>
            </a:r>
            <a:r>
              <a:rPr lang="id-ID" b="1" dirty="0" smtClean="0"/>
              <a:t>Departemen</a:t>
            </a:r>
            <a:r>
              <a:rPr lang="en-US" b="1" dirty="0" smtClean="0"/>
              <a:t>:</a:t>
            </a:r>
          </a:p>
          <a:p>
            <a:pPr marL="514350" indent="-514350">
              <a:buAutoNum type="arabicPeriod"/>
            </a:pPr>
            <a:r>
              <a:rPr lang="id-ID" dirty="0" smtClean="0"/>
              <a:t>Biaya </a:t>
            </a:r>
            <a:r>
              <a:rPr lang="id-ID" dirty="0" smtClean="0"/>
              <a:t>overhead pabrik langsung </a:t>
            </a:r>
            <a:r>
              <a:rPr lang="id-ID" dirty="0" smtClean="0"/>
              <a:t>departemen</a:t>
            </a:r>
            <a:endParaRPr lang="en-US" dirty="0" smtClean="0"/>
          </a:p>
          <a:p>
            <a:pPr marL="514350" indent="-514350">
              <a:buAutoNum type="arabicPeriod"/>
            </a:pPr>
            <a:r>
              <a:rPr lang="id-ID" dirty="0" smtClean="0"/>
              <a:t>Biaya overhead pabrik tidak langsung departemen </a:t>
            </a:r>
            <a:endParaRPr lang="en-US" dirty="0" smtClean="0"/>
          </a:p>
          <a:p>
            <a:pPr marL="514350" lvl="0" indent="-514350">
              <a:buAutoNum type="arabicPeriod"/>
            </a:pPr>
            <a:endParaRPr lang="en-US" dirty="0" smtClean="0"/>
          </a:p>
        </p:txBody>
      </p:sp>
      <p:sp>
        <p:nvSpPr>
          <p:cNvPr id="4" name="Title 1"/>
          <p:cNvSpPr>
            <a:spLocks noGrp="1"/>
          </p:cNvSpPr>
          <p:nvPr>
            <p:ph type="title"/>
          </p:nvPr>
        </p:nvSpPr>
        <p:spPr>
          <a:xfrm>
            <a:off x="457200" y="320040"/>
            <a:ext cx="7239000" cy="822960"/>
          </a:xfrm>
        </p:spPr>
        <p:txBody>
          <a:bodyPr>
            <a:normAutofit fontScale="90000"/>
          </a:bodyPr>
          <a:lstStyle/>
          <a:p>
            <a:pPr algn="ctr"/>
            <a:r>
              <a:rPr lang="id-ID" dirty="0" smtClean="0"/>
              <a:t>Biaya FOH: Departementalisasi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239000" cy="5236536"/>
          </a:xfrm>
        </p:spPr>
        <p:txBody>
          <a:bodyPr/>
          <a:lstStyle/>
          <a:p>
            <a:pPr>
              <a:buNone/>
            </a:pPr>
            <a:r>
              <a:rPr lang="en-US" b="1" dirty="0" err="1" smtClean="0"/>
              <a:t>Klasifikasi</a:t>
            </a:r>
            <a:r>
              <a:rPr lang="en-US" b="1" dirty="0" smtClean="0"/>
              <a:t> </a:t>
            </a:r>
            <a:r>
              <a:rPr lang="id-ID" b="1" dirty="0" smtClean="0"/>
              <a:t>Departemen</a:t>
            </a:r>
            <a:endParaRPr lang="en-US" b="1" dirty="0" smtClean="0"/>
          </a:p>
          <a:p>
            <a:pPr marL="514350" lvl="0" indent="-514350">
              <a:buAutoNum type="arabicPeriod"/>
            </a:pPr>
            <a:r>
              <a:rPr lang="en-US" dirty="0" smtClean="0"/>
              <a:t>D</a:t>
            </a:r>
            <a:r>
              <a:rPr lang="id-ID" dirty="0" smtClean="0"/>
              <a:t>epartemen produksi </a:t>
            </a:r>
            <a:endParaRPr lang="en-US" dirty="0" smtClean="0"/>
          </a:p>
          <a:p>
            <a:pPr marL="514350" indent="-514350">
              <a:buFont typeface="Wingdings 2"/>
              <a:buAutoNum type="arabicPeriod"/>
            </a:pPr>
            <a:r>
              <a:rPr lang="en-US" dirty="0" smtClean="0"/>
              <a:t>D</a:t>
            </a:r>
            <a:r>
              <a:rPr lang="id-ID" dirty="0" smtClean="0"/>
              <a:t>epartemen jasa. </a:t>
            </a:r>
            <a:endParaRPr lang="en-US" dirty="0" smtClean="0"/>
          </a:p>
          <a:p>
            <a:pPr marL="514350" lvl="0" indent="-514350">
              <a:buNone/>
            </a:pPr>
            <a:endParaRPr lang="en-US" dirty="0" smtClean="0"/>
          </a:p>
          <a:p>
            <a:endParaRPr lang="en-US" dirty="0"/>
          </a:p>
        </p:txBody>
      </p:sp>
      <p:sp>
        <p:nvSpPr>
          <p:cNvPr id="4" name="Title 1"/>
          <p:cNvSpPr>
            <a:spLocks noGrp="1"/>
          </p:cNvSpPr>
          <p:nvPr>
            <p:ph type="title"/>
          </p:nvPr>
        </p:nvSpPr>
        <p:spPr>
          <a:xfrm>
            <a:off x="457200" y="320040"/>
            <a:ext cx="7239000" cy="746760"/>
          </a:xfrm>
        </p:spPr>
        <p:txBody>
          <a:bodyPr>
            <a:normAutofit fontScale="90000"/>
          </a:bodyPr>
          <a:lstStyle/>
          <a:p>
            <a:pPr algn="ctr"/>
            <a:r>
              <a:rPr lang="id-ID" dirty="0" smtClean="0"/>
              <a:t>Biaya FOH: Departementalisasi</a:t>
            </a:r>
            <a:endParaRPr lang="en-US" dirty="0"/>
          </a:p>
        </p:txBody>
      </p:sp>
      <p:pic>
        <p:nvPicPr>
          <p:cNvPr id="5" name="Picture 4"/>
          <p:cNvPicPr/>
          <p:nvPr/>
        </p:nvPicPr>
        <p:blipFill>
          <a:blip r:embed="rId2"/>
          <a:srcRect l="2437" t="23734" r="14841" b="27373"/>
          <a:stretch>
            <a:fillRect/>
          </a:stretch>
        </p:blipFill>
        <p:spPr bwMode="auto">
          <a:xfrm>
            <a:off x="457200" y="2612382"/>
            <a:ext cx="7391399" cy="371221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5160336"/>
          </a:xfrm>
        </p:spPr>
        <p:txBody>
          <a:bodyPr>
            <a:normAutofit fontScale="77500" lnSpcReduction="20000"/>
          </a:bodyPr>
          <a:lstStyle/>
          <a:p>
            <a:pPr>
              <a:buNone/>
            </a:pPr>
            <a:r>
              <a:rPr lang="id-ID" b="1" dirty="0" smtClean="0"/>
              <a:t>Biaya Langsung Departemental</a:t>
            </a:r>
            <a:endParaRPr lang="en-US" dirty="0" smtClean="0"/>
          </a:p>
          <a:p>
            <a:pPr>
              <a:buNone/>
            </a:pPr>
            <a:r>
              <a:rPr lang="en-US" dirty="0" smtClean="0"/>
              <a:t>    </a:t>
            </a:r>
            <a:r>
              <a:rPr lang="id-ID" dirty="0" smtClean="0"/>
              <a:t>Biaya </a:t>
            </a:r>
            <a:r>
              <a:rPr lang="id-ID" dirty="0" smtClean="0"/>
              <a:t>langsung departemental </a:t>
            </a:r>
            <a:r>
              <a:rPr lang="id-ID" dirty="0" smtClean="0"/>
              <a:t>dapat </a:t>
            </a:r>
            <a:r>
              <a:rPr lang="id-ID" dirty="0" smtClean="0"/>
              <a:t>dibagi ke dalam kategori-kategori berikut: </a:t>
            </a:r>
            <a:endParaRPr lang="en-US" dirty="0" smtClean="0"/>
          </a:p>
          <a:p>
            <a:pPr marL="514350" indent="-514350">
              <a:buAutoNum type="arabicParenR"/>
            </a:pPr>
            <a:r>
              <a:rPr lang="id-ID" dirty="0" smtClean="0"/>
              <a:t>supervisi</a:t>
            </a:r>
            <a:r>
              <a:rPr lang="id-ID" dirty="0" smtClean="0"/>
              <a:t>, tenaga kerja tidak langsung, dan lembur, </a:t>
            </a:r>
            <a:endParaRPr lang="en-US" dirty="0" smtClean="0"/>
          </a:p>
          <a:p>
            <a:pPr marL="514350" indent="-514350">
              <a:buAutoNum type="arabicParenR"/>
            </a:pPr>
            <a:r>
              <a:rPr lang="id-ID" dirty="0" smtClean="0"/>
              <a:t>tunjangan </a:t>
            </a:r>
            <a:r>
              <a:rPr lang="id-ID" dirty="0" smtClean="0"/>
              <a:t>tenaga kerja, </a:t>
            </a:r>
            <a:endParaRPr lang="en-US" dirty="0" smtClean="0"/>
          </a:p>
          <a:p>
            <a:pPr marL="514350" indent="-514350">
              <a:buFont typeface="Wingdings 2"/>
              <a:buAutoNum type="arabicParenR"/>
            </a:pPr>
            <a:r>
              <a:rPr lang="id-ID" dirty="0" smtClean="0"/>
              <a:t>bahan baku tidak langsung  dan perlengkapan, </a:t>
            </a:r>
            <a:endParaRPr lang="en-US" dirty="0" smtClean="0"/>
          </a:p>
          <a:p>
            <a:pPr marL="514350" indent="-514350">
              <a:buAutoNum type="arabicParenR"/>
            </a:pPr>
            <a:r>
              <a:rPr lang="id-ID" dirty="0" smtClean="0"/>
              <a:t>perbaikan dan pemeliharaan, </a:t>
            </a:r>
            <a:r>
              <a:rPr lang="id-ID" dirty="0" smtClean="0"/>
              <a:t>serta</a:t>
            </a:r>
            <a:endParaRPr lang="en-US" dirty="0" smtClean="0"/>
          </a:p>
          <a:p>
            <a:pPr marL="514350" indent="-514350">
              <a:buAutoNum type="arabicParenR"/>
            </a:pPr>
            <a:r>
              <a:rPr lang="id-ID" dirty="0" smtClean="0"/>
              <a:t>penyusutan dan sewa peralatan.</a:t>
            </a:r>
            <a:endParaRPr lang="en-US" dirty="0" smtClean="0"/>
          </a:p>
          <a:p>
            <a:pPr>
              <a:buNone/>
            </a:pPr>
            <a:r>
              <a:rPr lang="id-ID" b="1" dirty="0" smtClean="0"/>
              <a:t>Biaya Tidak Langsung Departemental</a:t>
            </a:r>
            <a:endParaRPr lang="en-US" dirty="0" smtClean="0"/>
          </a:p>
          <a:p>
            <a:pPr>
              <a:buNone/>
            </a:pPr>
            <a:r>
              <a:rPr lang="en-US" dirty="0" smtClean="0"/>
              <a:t>    </a:t>
            </a:r>
            <a:r>
              <a:rPr lang="id-ID" dirty="0" smtClean="0"/>
              <a:t>Biaya </a:t>
            </a:r>
            <a:r>
              <a:rPr lang="id-ID" dirty="0" smtClean="0"/>
              <a:t>tidak langsung departemental </a:t>
            </a:r>
            <a:r>
              <a:rPr lang="id-ID" dirty="0" smtClean="0"/>
              <a:t>harus </a:t>
            </a:r>
            <a:r>
              <a:rPr lang="id-ID" dirty="0" smtClean="0"/>
              <a:t>didasarkan pada salah satu dari daftar berikut, yang diurutkan berdasarkan preferensi : </a:t>
            </a:r>
            <a:endParaRPr lang="en-US" dirty="0" smtClean="0"/>
          </a:p>
          <a:p>
            <a:pPr>
              <a:buNone/>
            </a:pPr>
            <a:r>
              <a:rPr lang="id-ID" dirty="0" smtClean="0"/>
              <a:t>(</a:t>
            </a:r>
            <a:r>
              <a:rPr lang="id-ID" dirty="0" smtClean="0"/>
              <a:t>1</a:t>
            </a:r>
            <a:r>
              <a:rPr lang="en-US" dirty="0" smtClean="0"/>
              <a:t>.</a:t>
            </a:r>
            <a:r>
              <a:rPr lang="id-ID" dirty="0" smtClean="0"/>
              <a:t> </a:t>
            </a:r>
            <a:r>
              <a:rPr lang="id-ID" dirty="0" smtClean="0"/>
              <a:t>Ukuran konsumsi dari sumber daya</a:t>
            </a:r>
            <a:r>
              <a:rPr lang="id-ID" dirty="0" smtClean="0"/>
              <a:t>,</a:t>
            </a:r>
            <a:endParaRPr lang="en-US" dirty="0" smtClean="0"/>
          </a:p>
          <a:p>
            <a:pPr>
              <a:buNone/>
            </a:pPr>
            <a:r>
              <a:rPr lang="id-ID" dirty="0" smtClean="0"/>
              <a:t>(2</a:t>
            </a:r>
            <a:r>
              <a:rPr lang="en-US" dirty="0" smtClean="0"/>
              <a:t>.</a:t>
            </a:r>
            <a:r>
              <a:rPr lang="id-ID" dirty="0" smtClean="0"/>
              <a:t> </a:t>
            </a:r>
            <a:r>
              <a:rPr lang="id-ID" dirty="0" smtClean="0"/>
              <a:t>Ukuran output, </a:t>
            </a:r>
            <a:endParaRPr lang="en-US" dirty="0" smtClean="0"/>
          </a:p>
          <a:p>
            <a:pPr>
              <a:buNone/>
            </a:pPr>
            <a:r>
              <a:rPr lang="id-ID" dirty="0" smtClean="0"/>
              <a:t>(</a:t>
            </a:r>
            <a:r>
              <a:rPr lang="id-ID" dirty="0" smtClean="0"/>
              <a:t>3</a:t>
            </a:r>
            <a:r>
              <a:rPr lang="en-US" dirty="0" smtClean="0"/>
              <a:t>.</a:t>
            </a:r>
            <a:r>
              <a:rPr lang="id-ID" dirty="0" smtClean="0"/>
              <a:t> </a:t>
            </a:r>
            <a:r>
              <a:rPr lang="id-ID" dirty="0" smtClean="0"/>
              <a:t>Pengganti yang mencerminkan sumber daya yang dikonsumsi. </a:t>
            </a:r>
            <a:endParaRPr lang="en-US" dirty="0" smtClean="0"/>
          </a:p>
          <a:p>
            <a:pPr>
              <a:buNone/>
            </a:pPr>
            <a:endParaRPr lang="en-US" dirty="0"/>
          </a:p>
        </p:txBody>
      </p:sp>
      <p:sp>
        <p:nvSpPr>
          <p:cNvPr id="4" name="Title 1"/>
          <p:cNvSpPr>
            <a:spLocks noGrp="1"/>
          </p:cNvSpPr>
          <p:nvPr>
            <p:ph type="title"/>
          </p:nvPr>
        </p:nvSpPr>
        <p:spPr>
          <a:xfrm>
            <a:off x="457200" y="320040"/>
            <a:ext cx="7239000" cy="746760"/>
          </a:xfrm>
        </p:spPr>
        <p:txBody>
          <a:bodyPr>
            <a:normAutofit fontScale="90000"/>
          </a:bodyPr>
          <a:lstStyle/>
          <a:p>
            <a:pPr algn="ctr"/>
            <a:r>
              <a:rPr lang="id-ID" dirty="0" smtClean="0"/>
              <a:t>Biaya FOH: Departementalisasi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239000" cy="5236536"/>
          </a:xfrm>
        </p:spPr>
        <p:txBody>
          <a:bodyPr/>
          <a:lstStyle/>
          <a:p>
            <a:pPr>
              <a:buNone/>
            </a:pPr>
            <a:r>
              <a:rPr lang="en-US" sz="2000" dirty="0" smtClean="0"/>
              <a:t>B</a:t>
            </a:r>
            <a:r>
              <a:rPr lang="id-ID" sz="2000" dirty="0" smtClean="0"/>
              <a:t>eban </a:t>
            </a:r>
            <a:r>
              <a:rPr lang="id-ID" sz="2000" dirty="0" smtClean="0"/>
              <a:t>tidak langsung departemental yang memerlukan alokasi antar departemen, beserta </a:t>
            </a:r>
            <a:r>
              <a:rPr lang="en-US" sz="2000" dirty="0" err="1" smtClean="0"/>
              <a:t>dengan</a:t>
            </a:r>
            <a:r>
              <a:rPr lang="en-US" sz="2000" dirty="0" smtClean="0"/>
              <a:t> </a:t>
            </a:r>
            <a:r>
              <a:rPr lang="id-ID" sz="2000" dirty="0" smtClean="0"/>
              <a:t>dasar</a:t>
            </a:r>
            <a:r>
              <a:rPr lang="en-US" sz="2000" dirty="0" smtClean="0"/>
              <a:t> yang</a:t>
            </a:r>
            <a:r>
              <a:rPr lang="id-ID" sz="2000" dirty="0" smtClean="0"/>
              <a:t> </a:t>
            </a:r>
            <a:r>
              <a:rPr lang="id-ID" sz="2000" dirty="0" smtClean="0"/>
              <a:t>umum </a:t>
            </a:r>
            <a:r>
              <a:rPr lang="id-ID" sz="2000" dirty="0" smtClean="0"/>
              <a:t>digunakan</a:t>
            </a:r>
            <a:r>
              <a:rPr lang="en-US" sz="2000" dirty="0" smtClean="0"/>
              <a:t>:</a:t>
            </a:r>
          </a:p>
          <a:p>
            <a:pPr>
              <a:buNone/>
            </a:pPr>
            <a:endParaRPr lang="en-US" dirty="0" smtClean="0"/>
          </a:p>
          <a:p>
            <a:endParaRPr lang="en-US" dirty="0"/>
          </a:p>
        </p:txBody>
      </p:sp>
      <p:sp>
        <p:nvSpPr>
          <p:cNvPr id="4" name="Title 1"/>
          <p:cNvSpPr>
            <a:spLocks noGrp="1"/>
          </p:cNvSpPr>
          <p:nvPr>
            <p:ph type="title"/>
          </p:nvPr>
        </p:nvSpPr>
        <p:spPr>
          <a:xfrm>
            <a:off x="457200" y="320040"/>
            <a:ext cx="7239000" cy="746760"/>
          </a:xfrm>
        </p:spPr>
        <p:txBody>
          <a:bodyPr>
            <a:normAutofit fontScale="90000"/>
          </a:bodyPr>
          <a:lstStyle/>
          <a:p>
            <a:pPr algn="ctr"/>
            <a:r>
              <a:rPr lang="id-ID" dirty="0" smtClean="0"/>
              <a:t>Biaya FOH: Departementalisasi</a:t>
            </a:r>
            <a:endParaRPr lang="en-US" dirty="0"/>
          </a:p>
        </p:txBody>
      </p:sp>
      <p:pic>
        <p:nvPicPr>
          <p:cNvPr id="5" name="Picture 4"/>
          <p:cNvPicPr/>
          <p:nvPr/>
        </p:nvPicPr>
        <p:blipFill>
          <a:blip r:embed="rId2"/>
          <a:srcRect l="27525" t="23084" r="26937" b="12564"/>
          <a:stretch>
            <a:fillRect/>
          </a:stretch>
        </p:blipFill>
        <p:spPr bwMode="auto">
          <a:xfrm>
            <a:off x="228600" y="2209800"/>
            <a:ext cx="7772400" cy="4648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239000" cy="5236536"/>
          </a:xfrm>
        </p:spPr>
        <p:txBody>
          <a:bodyPr>
            <a:normAutofit fontScale="70000" lnSpcReduction="20000"/>
          </a:bodyPr>
          <a:lstStyle/>
          <a:p>
            <a:pPr>
              <a:buNone/>
            </a:pPr>
            <a:r>
              <a:rPr lang="en-US" dirty="0" smtClean="0"/>
              <a:t>K</a:t>
            </a:r>
            <a:r>
              <a:rPr lang="id-ID" dirty="0" smtClean="0"/>
              <a:t>arena </a:t>
            </a:r>
            <a:r>
              <a:rPr lang="id-ID" dirty="0" smtClean="0"/>
              <a:t>pada akhirnya semua overhead pabrik, baik yang berasal dari departemen produksi maupun dari departemen jasa, akan dialokasikan ke departemen produksi, penetapan tarif overhead departemental </a:t>
            </a:r>
            <a:r>
              <a:rPr lang="en-US" dirty="0" err="1" smtClean="0"/>
              <a:t>dengan</a:t>
            </a:r>
            <a:r>
              <a:rPr lang="en-US" dirty="0" smtClean="0"/>
              <a:t> </a:t>
            </a:r>
            <a:r>
              <a:rPr lang="id-ID" dirty="0" smtClean="0"/>
              <a:t>langkah-langkah </a:t>
            </a:r>
            <a:r>
              <a:rPr lang="id-ID" dirty="0" smtClean="0"/>
              <a:t>berikut:</a:t>
            </a:r>
            <a:endParaRPr lang="en-US" dirty="0" smtClean="0"/>
          </a:p>
          <a:p>
            <a:pPr>
              <a:buNone/>
            </a:pPr>
            <a:r>
              <a:rPr lang="id-ID" dirty="0" smtClean="0"/>
              <a:t>1.  Estimasikan total overhead departemental dari departemen produksi dan departemen jasa pada tingkat aktivitas yang diperkirakan. Tentukan, jika mungkin, sifat tetap dan variabel untuk setiap kategori biaya.</a:t>
            </a:r>
            <a:endParaRPr lang="en-US" dirty="0" smtClean="0"/>
          </a:p>
          <a:p>
            <a:pPr>
              <a:buNone/>
            </a:pPr>
            <a:r>
              <a:rPr lang="id-ID" dirty="0" smtClean="0"/>
              <a:t>2.  Buat suatu survei (dengan pengukuran atas semua dasar alokasi) dengan tujuan untuk mendistribusikan biaya overhead tidak langsung departemental dan biaya departemen jasa.</a:t>
            </a:r>
            <a:endParaRPr lang="en-US" dirty="0" smtClean="0"/>
          </a:p>
          <a:p>
            <a:pPr>
              <a:buNone/>
            </a:pPr>
            <a:r>
              <a:rPr lang="id-ID" dirty="0" smtClean="0"/>
              <a:t>3.  Estimasikan total overhead tidak langsung departemental (seperti listrik, bahan bakar, air, penyusutan gedung, pajak properti, dan asuransi kecelakaan kebakaran) pada tingkat aktivitas yang dipilih dan alokasikan biaya-biaya tersebut ke departemen-departemen.</a:t>
            </a:r>
            <a:endParaRPr lang="en-US" dirty="0" smtClean="0"/>
          </a:p>
          <a:p>
            <a:pPr>
              <a:buNone/>
            </a:pPr>
            <a:r>
              <a:rPr lang="id-ID" dirty="0" smtClean="0"/>
              <a:t>4.  Distribusikan biaya departemen jasa ke departemen yang memperoleh manfaat dari jasa tersebut.</a:t>
            </a:r>
            <a:endParaRPr lang="en-US" dirty="0" smtClean="0"/>
          </a:p>
          <a:p>
            <a:pPr>
              <a:buNone/>
            </a:pPr>
            <a:r>
              <a:rPr lang="id-ID" dirty="0" smtClean="0"/>
              <a:t>5.  Hitung tarif overhead departemental.</a:t>
            </a:r>
            <a:endParaRPr lang="en-US" dirty="0"/>
          </a:p>
        </p:txBody>
      </p:sp>
      <p:sp>
        <p:nvSpPr>
          <p:cNvPr id="4" name="Title 1"/>
          <p:cNvSpPr>
            <a:spLocks noGrp="1"/>
          </p:cNvSpPr>
          <p:nvPr>
            <p:ph type="title"/>
          </p:nvPr>
        </p:nvSpPr>
        <p:spPr>
          <a:xfrm>
            <a:off x="457200" y="320040"/>
            <a:ext cx="7239000" cy="670560"/>
          </a:xfrm>
        </p:spPr>
        <p:txBody>
          <a:bodyPr>
            <a:normAutofit fontScale="90000"/>
          </a:bodyPr>
          <a:lstStyle/>
          <a:p>
            <a:pPr algn="ctr"/>
            <a:r>
              <a:rPr lang="id-ID" dirty="0" smtClean="0"/>
              <a:t>Biaya FOH: Departementalisasi</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467600" cy="5312736"/>
          </a:xfrm>
        </p:spPr>
        <p:txBody>
          <a:bodyPr>
            <a:normAutofit fontScale="70000" lnSpcReduction="20000"/>
          </a:bodyPr>
          <a:lstStyle/>
          <a:p>
            <a:pPr>
              <a:buNone/>
            </a:pPr>
            <a:r>
              <a:rPr lang="id-ID" b="1" dirty="0" smtClean="0"/>
              <a:t>Dalam </a:t>
            </a:r>
            <a:r>
              <a:rPr lang="en-US" b="1" dirty="0" err="1" smtClean="0"/>
              <a:t>meng</a:t>
            </a:r>
            <a:r>
              <a:rPr lang="id-ID" b="1" dirty="0" smtClean="0"/>
              <a:t>hitungan </a:t>
            </a:r>
            <a:r>
              <a:rPr lang="id-ID" b="1" dirty="0" smtClean="0"/>
              <a:t>biaya departemental dan produk, </a:t>
            </a:r>
            <a:r>
              <a:rPr lang="id-ID" b="1" dirty="0" smtClean="0"/>
              <a:t>di</a:t>
            </a:r>
            <a:r>
              <a:rPr lang="en-US" b="1" dirty="0" err="1" smtClean="0"/>
              <a:t>guna</a:t>
            </a:r>
            <a:r>
              <a:rPr lang="id-ID" b="1" dirty="0" smtClean="0"/>
              <a:t>kan </a:t>
            </a:r>
            <a:r>
              <a:rPr lang="id-ID" b="1" dirty="0" smtClean="0"/>
              <a:t>dua metode </a:t>
            </a:r>
            <a:r>
              <a:rPr lang="id-ID" b="1" dirty="0" smtClean="0"/>
              <a:t>akuntansi:</a:t>
            </a:r>
            <a:endParaRPr lang="en-US" b="1" dirty="0" smtClean="0"/>
          </a:p>
          <a:p>
            <a:pPr>
              <a:buNone/>
            </a:pPr>
            <a:r>
              <a:rPr lang="id-ID" dirty="0" smtClean="0"/>
              <a:t>1.  Membebankan semua biaya tenaga kerja dan bahan bakar ke departemen utilitas tersendiri, kemudian mengalokasikannya ke departemen  yang menerima manfaatnya.</a:t>
            </a:r>
            <a:endParaRPr lang="en-US" dirty="0" smtClean="0"/>
          </a:p>
          <a:p>
            <a:pPr>
              <a:buNone/>
            </a:pPr>
            <a:r>
              <a:rPr lang="id-ID" dirty="0" smtClean="0"/>
              <a:t>2.  Membebankan departemen-departemen tertentu dengan biaya tenaga dan bahan bakar jika ada meteran terpisah, dan membebankan sisanya ke departemen utilitas tersendiri. Sisa inilah yang kemudian akan dialokasikan ke departemen yang menerima manfaatnya</a:t>
            </a:r>
            <a:r>
              <a:rPr lang="id-ID" dirty="0" smtClean="0"/>
              <a:t>.</a:t>
            </a:r>
            <a:endParaRPr lang="en-US" dirty="0" smtClean="0"/>
          </a:p>
          <a:p>
            <a:pPr>
              <a:buNone/>
            </a:pPr>
            <a:r>
              <a:rPr lang="en-US" b="1" dirty="0" smtClean="0"/>
              <a:t>L</a:t>
            </a:r>
            <a:r>
              <a:rPr lang="id-ID" b="1" dirty="0" smtClean="0"/>
              <a:t>angkah-langkah </a:t>
            </a:r>
            <a:r>
              <a:rPr lang="id-ID" b="1" dirty="0" smtClean="0"/>
              <a:t>penetapan tarif overhead departemental:</a:t>
            </a:r>
            <a:endParaRPr lang="en-US" b="1" dirty="0" smtClean="0"/>
          </a:p>
          <a:p>
            <a:pPr marL="514350" indent="-514350">
              <a:buAutoNum type="arabicPeriod"/>
            </a:pPr>
            <a:r>
              <a:rPr lang="id-ID" dirty="0" smtClean="0"/>
              <a:t>Mengestimasikan </a:t>
            </a:r>
            <a:r>
              <a:rPr lang="id-ID" dirty="0" smtClean="0"/>
              <a:t>Biaya Langsung </a:t>
            </a:r>
            <a:r>
              <a:rPr lang="id-ID" dirty="0" smtClean="0"/>
              <a:t>Departemental</a:t>
            </a:r>
            <a:endParaRPr lang="en-US" dirty="0" smtClean="0"/>
          </a:p>
          <a:p>
            <a:pPr marL="514350" indent="-514350">
              <a:buFont typeface="Wingdings 2"/>
              <a:buAutoNum type="arabicPeriod"/>
            </a:pPr>
            <a:r>
              <a:rPr lang="id-ID" dirty="0" smtClean="0"/>
              <a:t>Survei </a:t>
            </a:r>
            <a:r>
              <a:rPr lang="id-ID" dirty="0" smtClean="0"/>
              <a:t>Pabrik</a:t>
            </a:r>
            <a:endParaRPr lang="en-US" dirty="0" smtClean="0"/>
          </a:p>
          <a:p>
            <a:pPr marL="514350" indent="-514350">
              <a:buFont typeface="Wingdings 2"/>
              <a:buAutoNum type="arabicPeriod"/>
            </a:pPr>
            <a:r>
              <a:rPr lang="id-ID" dirty="0" smtClean="0"/>
              <a:t>Mengestimasikan dan Mengalokasikan Biaya Tidak Langsung</a:t>
            </a:r>
            <a:endParaRPr lang="en-US" dirty="0" smtClean="0"/>
          </a:p>
          <a:p>
            <a:pPr marL="514350" indent="-514350">
              <a:buFont typeface="Wingdings 2"/>
              <a:buAutoNum type="arabicPeriod"/>
            </a:pPr>
            <a:r>
              <a:rPr lang="id-ID" dirty="0" smtClean="0"/>
              <a:t>Mendistribusikan Biaya Departemen </a:t>
            </a:r>
            <a:r>
              <a:rPr lang="id-ID" dirty="0" smtClean="0"/>
              <a:t>Jasa</a:t>
            </a:r>
            <a:endParaRPr lang="en-US" dirty="0" smtClean="0"/>
          </a:p>
          <a:p>
            <a:pPr marL="514350" indent="-514350">
              <a:buNone/>
            </a:pPr>
            <a:r>
              <a:rPr lang="en-US" dirty="0" smtClean="0"/>
              <a:t> </a:t>
            </a:r>
            <a:r>
              <a:rPr lang="en-US" dirty="0" smtClean="0"/>
              <a:t>      a. </a:t>
            </a:r>
            <a:r>
              <a:rPr lang="id-ID" dirty="0" smtClean="0"/>
              <a:t>Metode Langsung</a:t>
            </a:r>
            <a:endParaRPr lang="en-US" dirty="0" smtClean="0"/>
          </a:p>
          <a:p>
            <a:pPr marL="514350" indent="-514350">
              <a:buNone/>
            </a:pPr>
            <a:r>
              <a:rPr lang="en-US" dirty="0" smtClean="0"/>
              <a:t>       b. </a:t>
            </a:r>
            <a:r>
              <a:rPr lang="id-ID" dirty="0" smtClean="0"/>
              <a:t>Metode </a:t>
            </a:r>
            <a:r>
              <a:rPr lang="id-ID" dirty="0" smtClean="0"/>
              <a:t>Bertingkat</a:t>
            </a:r>
            <a:endParaRPr lang="en-US" dirty="0" smtClean="0"/>
          </a:p>
          <a:p>
            <a:pPr marL="514350" indent="-514350">
              <a:buNone/>
            </a:pPr>
            <a:r>
              <a:rPr lang="en-US" dirty="0" smtClean="0"/>
              <a:t> </a:t>
            </a:r>
            <a:r>
              <a:rPr lang="en-US" dirty="0" smtClean="0"/>
              <a:t>      c. </a:t>
            </a:r>
            <a:r>
              <a:rPr lang="id-ID" dirty="0" smtClean="0"/>
              <a:t>Metode Simultan</a:t>
            </a:r>
            <a:endParaRPr lang="en-US" dirty="0" smtClean="0"/>
          </a:p>
          <a:p>
            <a:pPr marL="514350" indent="-514350">
              <a:buNone/>
            </a:pPr>
            <a:r>
              <a:rPr lang="en-US" sz="2000" dirty="0" smtClean="0">
                <a:solidFill>
                  <a:schemeClr val="tx2"/>
                </a:solidFill>
              </a:rPr>
              <a:t>5.</a:t>
            </a:r>
            <a:r>
              <a:rPr lang="en-US" dirty="0" smtClean="0"/>
              <a:t>    </a:t>
            </a:r>
            <a:r>
              <a:rPr lang="id-ID" dirty="0" smtClean="0"/>
              <a:t>Menghitung </a:t>
            </a:r>
            <a:r>
              <a:rPr lang="id-ID" dirty="0" smtClean="0"/>
              <a:t>Tarif Biaya Overhead Departemen</a:t>
            </a:r>
            <a:endParaRPr lang="en-US" dirty="0" smtClean="0"/>
          </a:p>
          <a:p>
            <a:pPr marL="514350" indent="-514350">
              <a:buAutoNum type="arabicPeriod"/>
            </a:pPr>
            <a:endParaRPr lang="en-US" dirty="0"/>
          </a:p>
        </p:txBody>
      </p:sp>
      <p:sp>
        <p:nvSpPr>
          <p:cNvPr id="4" name="Title 1"/>
          <p:cNvSpPr>
            <a:spLocks noGrp="1"/>
          </p:cNvSpPr>
          <p:nvPr>
            <p:ph type="title"/>
          </p:nvPr>
        </p:nvSpPr>
        <p:spPr>
          <a:xfrm>
            <a:off x="457200" y="320040"/>
            <a:ext cx="7239000" cy="670560"/>
          </a:xfrm>
        </p:spPr>
        <p:txBody>
          <a:bodyPr>
            <a:normAutofit fontScale="90000"/>
          </a:bodyPr>
          <a:lstStyle/>
          <a:p>
            <a:pPr algn="ctr"/>
            <a:r>
              <a:rPr lang="id-ID" dirty="0" smtClean="0"/>
              <a:t>Biaya FOH: Departementalisasi</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115</TotalTime>
  <Words>745</Words>
  <Application>Microsoft Office PowerPoint</Application>
  <PresentationFormat>On-screen Show (4:3)</PresentationFormat>
  <Paragraphs>128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Opulent</vt:lpstr>
      <vt:lpstr>Kuliah XIII: Biaya FOH: Departementalisasi</vt:lpstr>
      <vt:lpstr>Biaya FOH: Departementalisasi</vt:lpstr>
      <vt:lpstr>Biaya FOH: Departementalisasi</vt:lpstr>
      <vt:lpstr>Biaya FOH: Departementalisasi</vt:lpstr>
      <vt:lpstr>Biaya FOH: Departementalisasi</vt:lpstr>
      <vt:lpstr>Biaya FOH: Departementalisasi</vt:lpstr>
      <vt:lpstr>Biaya FOH: Departementalisasi</vt:lpstr>
      <vt:lpstr>Biaya FOH: Departementalisasi</vt:lpstr>
      <vt:lpstr>Biaya FOH: Departementalisasi</vt:lpstr>
      <vt:lpstr>Biaya FOH: Departementalisasi</vt:lpstr>
      <vt:lpstr>Biaya FOH: Departementalisasi</vt:lpstr>
      <vt:lpstr>Biaya FOH: Departementalisasi</vt:lpstr>
      <vt:lpstr>Biaya FOH: Departementalisasi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Kuliah XIII: Biaya FOH: Departementalisasi</dc:title>
  <dc:creator>Toshiba</dc:creator>
  <cp:lastModifiedBy>Toshiba</cp:lastModifiedBy>
  <cp:revision>12</cp:revision>
  <dcterms:created xsi:type="dcterms:W3CDTF">2014-12-12T01:47:13Z</dcterms:created>
  <dcterms:modified xsi:type="dcterms:W3CDTF">2014-12-12T03:43:11Z</dcterms:modified>
</cp:coreProperties>
</file>