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8" r:id="rId3"/>
    <p:sldId id="257"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8A221D5A-FFBC-4B56-8758-DF3657462E63}" type="datetimeFigureOut">
              <a:rPr lang="en-US" smtClean="0"/>
              <a:t>12/11/2014</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091E9BD2-F106-4EDD-8F91-E845FE19ADA8}" type="slidenum">
              <a:rPr lang="en-US" smtClean="0"/>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A221D5A-FFBC-4B56-8758-DF3657462E63}" type="datetimeFigureOut">
              <a:rPr lang="en-US" smtClean="0"/>
              <a:t>12/11/2014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91E9BD2-F106-4EDD-8F91-E845FE19ADA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A221D5A-FFBC-4B56-8758-DF3657462E63}" type="datetimeFigureOut">
              <a:rPr lang="en-US" smtClean="0"/>
              <a:t>12/11/2014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91E9BD2-F106-4EDD-8F91-E845FE19ADA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A221D5A-FFBC-4B56-8758-DF3657462E63}" type="datetimeFigureOut">
              <a:rPr lang="en-US" smtClean="0"/>
              <a:t>12/11/2014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91E9BD2-F106-4EDD-8F91-E845FE19ADA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8A221D5A-FFBC-4B56-8758-DF3657462E63}" type="datetimeFigureOut">
              <a:rPr lang="en-US" smtClean="0"/>
              <a:t>12/11/2014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91E9BD2-F106-4EDD-8F91-E845FE19ADA8}" type="slidenum">
              <a:rPr lang="en-US" smtClean="0"/>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A221D5A-FFBC-4B56-8758-DF3657462E63}" type="datetimeFigureOut">
              <a:rPr lang="en-US" smtClean="0"/>
              <a:t>12/11/2014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91E9BD2-F106-4EDD-8F91-E845FE19ADA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A221D5A-FFBC-4B56-8758-DF3657462E63}" type="datetimeFigureOut">
              <a:rPr lang="en-US" smtClean="0"/>
              <a:t>12/11/2014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091E9BD2-F106-4EDD-8F91-E845FE19ADA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8A221D5A-FFBC-4B56-8758-DF3657462E63}" type="datetimeFigureOut">
              <a:rPr lang="en-US" smtClean="0"/>
              <a:t>12/11/2014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091E9BD2-F106-4EDD-8F91-E845FE19ADA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8A221D5A-FFBC-4B56-8758-DF3657462E63}" type="datetimeFigureOut">
              <a:rPr lang="en-US" smtClean="0"/>
              <a:t>12/11/2014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091E9BD2-F106-4EDD-8F91-E845FE19ADA8}" type="slidenum">
              <a:rPr lang="en-US" smtClean="0"/>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A221D5A-FFBC-4B56-8758-DF3657462E63}" type="datetimeFigureOut">
              <a:rPr lang="en-US" smtClean="0"/>
              <a:t>12/11/2014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91E9BD2-F106-4EDD-8F91-E845FE19ADA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8A221D5A-FFBC-4B56-8758-DF3657462E63}" type="datetimeFigureOut">
              <a:rPr lang="en-US" smtClean="0"/>
              <a:t>12/11/2014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91E9BD2-F106-4EDD-8F91-E845FE19ADA8}" type="slidenum">
              <a:rPr lang="en-US" smtClean="0"/>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8A221D5A-FFBC-4B56-8758-DF3657462E63}" type="datetimeFigureOut">
              <a:rPr lang="en-US" smtClean="0"/>
              <a:t>12/11/2014</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091E9BD2-F106-4EDD-8F91-E845FE19ADA8}" type="slidenum">
              <a:rPr lang="en-US" smtClean="0"/>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tiebanten.blogspot.com/2011/06/jenis-jenis-macam-macam-dividen.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tiebanten.blogspot.com/2011/06/jenis-jenis-macam-macam-dividen.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lgn="ctr"/>
            <a:r>
              <a:rPr lang="en-US" b="1" dirty="0" err="1" smtClean="0">
                <a:solidFill>
                  <a:schemeClr val="tx1"/>
                </a:solidFill>
              </a:rPr>
              <a:t>Kuliah</a:t>
            </a:r>
            <a:r>
              <a:rPr lang="en-US" b="1" dirty="0" smtClean="0">
                <a:solidFill>
                  <a:schemeClr val="tx1"/>
                </a:solidFill>
              </a:rPr>
              <a:t> XIII: </a:t>
            </a:r>
            <a:r>
              <a:rPr lang="id-ID" sz="3600" b="1" dirty="0" smtClean="0">
                <a:solidFill>
                  <a:schemeClr val="tx1"/>
                </a:solidFill>
                <a:hlinkClick r:id="rId2"/>
              </a:rPr>
              <a:t>Jenis-jenis </a:t>
            </a:r>
            <a:r>
              <a:rPr lang="en-US" sz="3600" b="1" dirty="0" err="1" smtClean="0">
                <a:solidFill>
                  <a:schemeClr val="tx1"/>
                </a:solidFill>
                <a:hlinkClick r:id="rId2"/>
              </a:rPr>
              <a:t>Pembayaran</a:t>
            </a:r>
            <a:r>
              <a:rPr lang="en-US" sz="3600" b="1" dirty="0" smtClean="0">
                <a:solidFill>
                  <a:schemeClr val="tx1"/>
                </a:solidFill>
                <a:hlinkClick r:id="rId2"/>
              </a:rPr>
              <a:t> </a:t>
            </a:r>
            <a:r>
              <a:rPr lang="en-US" sz="3600" b="1" dirty="0" err="1" smtClean="0">
                <a:solidFill>
                  <a:schemeClr val="tx1"/>
                </a:solidFill>
                <a:hlinkClick r:id="rId2"/>
              </a:rPr>
              <a:t>dan</a:t>
            </a:r>
            <a:r>
              <a:rPr lang="en-US" sz="3600" b="1" dirty="0" smtClean="0">
                <a:solidFill>
                  <a:schemeClr val="tx1"/>
                </a:solidFill>
                <a:hlinkClick r:id="rId2"/>
              </a:rPr>
              <a:t> </a:t>
            </a:r>
            <a:r>
              <a:rPr lang="en-US" sz="3600" b="1" dirty="0" err="1" smtClean="0">
                <a:solidFill>
                  <a:schemeClr val="tx1"/>
                </a:solidFill>
                <a:hlinkClick r:id="rId2"/>
              </a:rPr>
              <a:t>Kebijakan</a:t>
            </a:r>
            <a:r>
              <a:rPr lang="en-US" sz="3600" b="1" dirty="0" smtClean="0">
                <a:solidFill>
                  <a:schemeClr val="tx1"/>
                </a:solidFill>
                <a:hlinkClick r:id="rId2"/>
              </a:rPr>
              <a:t> </a:t>
            </a:r>
            <a:r>
              <a:rPr lang="id-ID" sz="3600" b="1" dirty="0" smtClean="0">
                <a:solidFill>
                  <a:schemeClr val="tx1"/>
                </a:solidFill>
                <a:hlinkClick r:id="rId2"/>
              </a:rPr>
              <a:t>Dividen</a:t>
            </a:r>
            <a:endParaRPr lang="en-US" dirty="0">
              <a:solidFill>
                <a:schemeClr val="tx1"/>
              </a:solidFill>
            </a:endParaRPr>
          </a:p>
        </p:txBody>
      </p:sp>
      <p:sp>
        <p:nvSpPr>
          <p:cNvPr id="5" name="Content Placeholder 4"/>
          <p:cNvSpPr>
            <a:spLocks noGrp="1"/>
          </p:cNvSpPr>
          <p:nvPr>
            <p:ph idx="1"/>
          </p:nvPr>
        </p:nvSpPr>
        <p:spPr>
          <a:xfrm>
            <a:off x="1435608" y="1447800"/>
            <a:ext cx="7498080" cy="5105400"/>
          </a:xfrm>
        </p:spPr>
        <p:txBody>
          <a:bodyPr>
            <a:normAutofit fontScale="85000" lnSpcReduction="10000"/>
          </a:bodyPr>
          <a:lstStyle/>
          <a:p>
            <a:pPr>
              <a:buNone/>
            </a:pPr>
            <a:r>
              <a:rPr lang="id-ID" b="1" dirty="0" smtClean="0">
                <a:hlinkClick r:id="rId2"/>
              </a:rPr>
              <a:t>Jenis-jenis </a:t>
            </a:r>
            <a:r>
              <a:rPr lang="en-US" b="1" dirty="0" err="1" smtClean="0">
                <a:hlinkClick r:id="rId2"/>
              </a:rPr>
              <a:t>Pembayaran</a:t>
            </a:r>
            <a:r>
              <a:rPr lang="en-US" b="1" dirty="0" smtClean="0">
                <a:hlinkClick r:id="rId2"/>
              </a:rPr>
              <a:t> </a:t>
            </a:r>
            <a:r>
              <a:rPr lang="id-ID" b="1" dirty="0" smtClean="0">
                <a:hlinkClick r:id="rId2"/>
              </a:rPr>
              <a:t>Dividen</a:t>
            </a:r>
            <a:r>
              <a:rPr lang="en-US" b="1" dirty="0" smtClean="0"/>
              <a:t>:</a:t>
            </a:r>
            <a:endParaRPr lang="en-US" dirty="0" smtClean="0"/>
          </a:p>
          <a:p>
            <a:pPr marL="596646" indent="-514350">
              <a:buAutoNum type="arabicPeriod"/>
            </a:pPr>
            <a:r>
              <a:rPr lang="en-US" dirty="0" smtClean="0"/>
              <a:t>Cash </a:t>
            </a:r>
            <a:r>
              <a:rPr lang="en-US" dirty="0" err="1" smtClean="0"/>
              <a:t>Dividen</a:t>
            </a:r>
            <a:endParaRPr lang="en-US" dirty="0" smtClean="0"/>
          </a:p>
          <a:p>
            <a:pPr marL="596646" indent="-514350">
              <a:buAutoNum type="arabicPeriod"/>
            </a:pPr>
            <a:r>
              <a:rPr lang="en-US" dirty="0" smtClean="0"/>
              <a:t>Property </a:t>
            </a:r>
            <a:r>
              <a:rPr lang="en-US" dirty="0" err="1" smtClean="0"/>
              <a:t>Dividen</a:t>
            </a:r>
            <a:endParaRPr lang="en-US" dirty="0" smtClean="0"/>
          </a:p>
          <a:p>
            <a:pPr marL="596646" indent="-514350">
              <a:buAutoNum type="arabicPeriod"/>
            </a:pPr>
            <a:r>
              <a:rPr lang="en-US" dirty="0" err="1" smtClean="0"/>
              <a:t>Dividen</a:t>
            </a:r>
            <a:r>
              <a:rPr lang="en-US" dirty="0" smtClean="0"/>
              <a:t> </a:t>
            </a:r>
            <a:r>
              <a:rPr lang="id-ID" dirty="0" smtClean="0"/>
              <a:t>L</a:t>
            </a:r>
            <a:r>
              <a:rPr lang="en-US" dirty="0" err="1" smtClean="0"/>
              <a:t>ikuidasi</a:t>
            </a:r>
            <a:r>
              <a:rPr lang="en-US" dirty="0" smtClean="0"/>
              <a:t> (liquidating </a:t>
            </a:r>
            <a:r>
              <a:rPr lang="en-US" dirty="0" err="1" smtClean="0"/>
              <a:t>dividen</a:t>
            </a:r>
            <a:r>
              <a:rPr lang="id-ID" dirty="0" smtClean="0"/>
              <a:t>d</a:t>
            </a:r>
            <a:r>
              <a:rPr lang="en-US" dirty="0" smtClean="0"/>
              <a:t>)</a:t>
            </a:r>
          </a:p>
          <a:p>
            <a:pPr marL="596646" indent="-514350">
              <a:buAutoNum type="arabicPeriod"/>
            </a:pPr>
            <a:r>
              <a:rPr lang="en-US" dirty="0" smtClean="0"/>
              <a:t>Stock </a:t>
            </a:r>
            <a:r>
              <a:rPr lang="en-US" dirty="0" err="1" smtClean="0"/>
              <a:t>Dividen</a:t>
            </a:r>
            <a:endParaRPr lang="en-US" dirty="0" smtClean="0"/>
          </a:p>
          <a:p>
            <a:pPr marL="596646" indent="-514350">
              <a:buAutoNum type="arabicPeriod"/>
            </a:pPr>
            <a:r>
              <a:rPr lang="en-US" dirty="0" err="1" smtClean="0"/>
              <a:t>Dividen</a:t>
            </a:r>
            <a:r>
              <a:rPr lang="en-US" dirty="0" smtClean="0"/>
              <a:t> </a:t>
            </a:r>
            <a:r>
              <a:rPr lang="id-ID" dirty="0" smtClean="0"/>
              <a:t>S</a:t>
            </a:r>
            <a:r>
              <a:rPr lang="en-US" dirty="0" err="1" smtClean="0"/>
              <a:t>aham</a:t>
            </a:r>
            <a:r>
              <a:rPr lang="en-US" dirty="0" smtClean="0"/>
              <a:t> </a:t>
            </a:r>
            <a:r>
              <a:rPr lang="id-ID" dirty="0" smtClean="0"/>
              <a:t>P</a:t>
            </a:r>
            <a:r>
              <a:rPr lang="en-US" dirty="0" err="1" smtClean="0"/>
              <a:t>ecahan</a:t>
            </a:r>
            <a:r>
              <a:rPr lang="en-US" dirty="0" smtClean="0"/>
              <a:t> (</a:t>
            </a:r>
            <a:r>
              <a:rPr lang="en-US" i="1" dirty="0" smtClean="0"/>
              <a:t>stock split</a:t>
            </a:r>
            <a:r>
              <a:rPr lang="en-US" dirty="0" smtClean="0"/>
              <a:t>)</a:t>
            </a:r>
          </a:p>
          <a:p>
            <a:pPr marL="596646" indent="-514350">
              <a:buNone/>
            </a:pPr>
            <a:r>
              <a:rPr lang="id-ID" b="1" dirty="0" smtClean="0"/>
              <a:t>Kebijakan Deviden</a:t>
            </a:r>
            <a:endParaRPr lang="en-US" dirty="0" smtClean="0"/>
          </a:p>
          <a:p>
            <a:pPr marL="596646" indent="-514350">
              <a:buNone/>
            </a:pPr>
            <a:r>
              <a:rPr lang="en-US" dirty="0" smtClean="0"/>
              <a:t>     A</a:t>
            </a:r>
            <a:r>
              <a:rPr lang="id-ID" dirty="0" smtClean="0"/>
              <a:t>dalah </a:t>
            </a:r>
            <a:r>
              <a:rPr lang="id-ID" dirty="0" smtClean="0"/>
              <a:t>keputusan apakah laba yang diperoleh perusahaan akan dibagikan kepada pemegang  saham sebagai dividen atau akan ditahan dalam bentuk laba ditahan guna pembiayaan investasi di masa </a:t>
            </a:r>
            <a:r>
              <a:rPr lang="id-ID" dirty="0" smtClean="0"/>
              <a:t>datang</a:t>
            </a:r>
            <a:r>
              <a:rPr lang="en-US" dirty="0" smtClean="0"/>
              <a:t> </a:t>
            </a:r>
            <a:r>
              <a:rPr lang="en-US" i="1" dirty="0" smtClean="0"/>
              <a:t>(</a:t>
            </a:r>
            <a:r>
              <a:rPr lang="id-ID" i="1" dirty="0" smtClean="0"/>
              <a:t>Agus </a:t>
            </a:r>
            <a:r>
              <a:rPr lang="id-ID" i="1" dirty="0" smtClean="0"/>
              <a:t>Sartono</a:t>
            </a:r>
            <a:r>
              <a:rPr lang="en-US" i="1" dirty="0" smtClean="0"/>
              <a:t>).</a:t>
            </a:r>
            <a:endParaRPr lang="en-US" i="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id-ID" dirty="0" smtClean="0"/>
              <a:t>Macam Macam Kebijakan </a:t>
            </a:r>
            <a:r>
              <a:rPr lang="id-ID" dirty="0" smtClean="0"/>
              <a:t>Dividen</a:t>
            </a:r>
            <a:r>
              <a:rPr lang="en-US" dirty="0" smtClean="0"/>
              <a:t>; </a:t>
            </a:r>
            <a:r>
              <a:rPr lang="id-ID" i="1" u="sng" dirty="0" smtClean="0"/>
              <a:t>Bambang </a:t>
            </a:r>
            <a:r>
              <a:rPr lang="id-ID" i="1" u="sng" dirty="0" smtClean="0"/>
              <a:t>Riyanto (2001:269</a:t>
            </a:r>
            <a:r>
              <a:rPr lang="id-ID" i="1" u="sng" dirty="0" smtClean="0"/>
              <a:t>)</a:t>
            </a:r>
            <a:r>
              <a:rPr lang="en-US" b="1" dirty="0" smtClean="0"/>
              <a:t>:</a:t>
            </a:r>
          </a:p>
          <a:p>
            <a:pPr marL="596646" indent="-514350">
              <a:buAutoNum type="arabicPeriod"/>
            </a:pPr>
            <a:r>
              <a:rPr lang="id-ID" dirty="0" smtClean="0"/>
              <a:t>Kebijakan </a:t>
            </a:r>
            <a:r>
              <a:rPr lang="id-ID" dirty="0" smtClean="0"/>
              <a:t>dividen yang stabil </a:t>
            </a:r>
            <a:endParaRPr lang="en-US" dirty="0" smtClean="0"/>
          </a:p>
          <a:p>
            <a:pPr marL="596646" indent="-514350">
              <a:buAutoNum type="arabicPeriod"/>
            </a:pPr>
            <a:r>
              <a:rPr lang="id-ID" dirty="0" smtClean="0"/>
              <a:t>Kebijakan dividen dengan penetapan jumlah dividen minimal plus jumlah ekstra </a:t>
            </a:r>
            <a:r>
              <a:rPr lang="id-ID" dirty="0" smtClean="0"/>
              <a:t>tertentu</a:t>
            </a:r>
            <a:endParaRPr lang="en-US" dirty="0" smtClean="0"/>
          </a:p>
          <a:p>
            <a:pPr marL="596646" indent="-514350">
              <a:buAutoNum type="arabicPeriod"/>
            </a:pPr>
            <a:r>
              <a:rPr lang="id-ID" dirty="0" smtClean="0"/>
              <a:t>Kebijakan dividen dengan penetapan </a:t>
            </a:r>
            <a:r>
              <a:rPr lang="id-ID" i="1" dirty="0" smtClean="0"/>
              <a:t>dividend payout ratio</a:t>
            </a:r>
            <a:r>
              <a:rPr lang="id-ID" dirty="0" smtClean="0"/>
              <a:t> yang </a:t>
            </a:r>
            <a:r>
              <a:rPr lang="id-ID" dirty="0" smtClean="0"/>
              <a:t>konstan</a:t>
            </a:r>
            <a:endParaRPr lang="en-US" dirty="0" smtClean="0"/>
          </a:p>
          <a:p>
            <a:pPr marL="596646" indent="-514350">
              <a:buAutoNum type="arabicPeriod"/>
            </a:pPr>
            <a:r>
              <a:rPr lang="id-ID" dirty="0" smtClean="0"/>
              <a:t>Kebijakan dividen yang fleksibel</a:t>
            </a:r>
            <a:endParaRPr lang="en-US" dirty="0"/>
          </a:p>
        </p:txBody>
      </p:sp>
      <p:sp>
        <p:nvSpPr>
          <p:cNvPr id="4" name="Title 1"/>
          <p:cNvSpPr>
            <a:spLocks noGrp="1"/>
          </p:cNvSpPr>
          <p:nvPr>
            <p:ph type="title"/>
          </p:nvPr>
        </p:nvSpPr>
        <p:spPr/>
        <p:txBody>
          <a:bodyPr/>
          <a:lstStyle/>
          <a:p>
            <a:pPr algn="ctr"/>
            <a:r>
              <a:rPr lang="id-ID" b="1" dirty="0" smtClean="0"/>
              <a:t>Kebijakan  Dividen</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id-ID" b="1" dirty="0" smtClean="0"/>
              <a:t>Kebijakan  Dividen</a:t>
            </a:r>
            <a:endParaRPr lang="en-US" dirty="0"/>
          </a:p>
        </p:txBody>
      </p:sp>
      <p:sp>
        <p:nvSpPr>
          <p:cNvPr id="3" name="Content Placeholder 2"/>
          <p:cNvSpPr>
            <a:spLocks noGrp="1"/>
          </p:cNvSpPr>
          <p:nvPr>
            <p:ph idx="1"/>
          </p:nvPr>
        </p:nvSpPr>
        <p:spPr/>
        <p:txBody>
          <a:bodyPr>
            <a:normAutofit fontScale="62500" lnSpcReduction="20000"/>
          </a:bodyPr>
          <a:lstStyle/>
          <a:p>
            <a:pPr>
              <a:buNone/>
            </a:pPr>
            <a:r>
              <a:rPr lang="en-US" dirty="0" smtClean="0"/>
              <a:t>A</a:t>
            </a:r>
            <a:r>
              <a:rPr lang="id-ID" dirty="0" smtClean="0"/>
              <a:t>lternatif  </a:t>
            </a:r>
            <a:r>
              <a:rPr lang="id-ID" dirty="0" smtClean="0"/>
              <a:t>perlakuan  terhadap  penghasilan  bersih  sesudah  pajak  </a:t>
            </a:r>
            <a:r>
              <a:rPr lang="id-ID" dirty="0" smtClean="0"/>
              <a:t>(EAT)  perusahaan:</a:t>
            </a:r>
            <a:endParaRPr lang="en-US" dirty="0" smtClean="0"/>
          </a:p>
          <a:p>
            <a:pPr>
              <a:buNone/>
            </a:pPr>
            <a:r>
              <a:rPr lang="en-US" dirty="0" smtClean="0"/>
              <a:t>1.</a:t>
            </a:r>
            <a:r>
              <a:rPr lang="en-US" dirty="0" smtClean="0"/>
              <a:t> </a:t>
            </a:r>
            <a:r>
              <a:rPr lang="en-US" dirty="0" err="1" smtClean="0"/>
              <a:t>Dibagi</a:t>
            </a:r>
            <a:r>
              <a:rPr lang="en-US" dirty="0" smtClean="0"/>
              <a:t>  </a:t>
            </a:r>
            <a:r>
              <a:rPr lang="en-US" dirty="0" err="1" smtClean="0"/>
              <a:t>kepada</a:t>
            </a:r>
            <a:r>
              <a:rPr lang="en-US" dirty="0" smtClean="0"/>
              <a:t>  </a:t>
            </a:r>
            <a:r>
              <a:rPr lang="en-US" dirty="0" err="1" smtClean="0"/>
              <a:t>para</a:t>
            </a:r>
            <a:r>
              <a:rPr lang="en-US" dirty="0" smtClean="0"/>
              <a:t>  </a:t>
            </a:r>
            <a:r>
              <a:rPr lang="en-US" dirty="0" err="1" smtClean="0"/>
              <a:t>pemegang</a:t>
            </a:r>
            <a:r>
              <a:rPr lang="en-US" dirty="0" smtClean="0"/>
              <a:t>  </a:t>
            </a:r>
            <a:r>
              <a:rPr lang="en-US" dirty="0" err="1" smtClean="0"/>
              <a:t>saham</a:t>
            </a:r>
            <a:r>
              <a:rPr lang="en-US" dirty="0" smtClean="0"/>
              <a:t>  </a:t>
            </a:r>
            <a:r>
              <a:rPr lang="en-US" dirty="0" err="1" smtClean="0"/>
              <a:t>perusahaan</a:t>
            </a:r>
            <a:r>
              <a:rPr lang="en-US" dirty="0" smtClean="0"/>
              <a:t>  </a:t>
            </a:r>
            <a:r>
              <a:rPr lang="en-US" dirty="0" err="1" smtClean="0"/>
              <a:t>dalam</a:t>
            </a:r>
            <a:r>
              <a:rPr lang="en-US" dirty="0" smtClean="0"/>
              <a:t>  </a:t>
            </a:r>
            <a:r>
              <a:rPr lang="en-US" dirty="0" err="1" smtClean="0"/>
              <a:t>bentuk</a:t>
            </a:r>
            <a:r>
              <a:rPr lang="en-US" dirty="0" smtClean="0"/>
              <a:t>  </a:t>
            </a:r>
            <a:r>
              <a:rPr lang="en-US" dirty="0" err="1" smtClean="0"/>
              <a:t>dividen</a:t>
            </a:r>
            <a:endParaRPr lang="en-US" dirty="0" smtClean="0"/>
          </a:p>
          <a:p>
            <a:pPr>
              <a:buNone/>
            </a:pPr>
            <a:r>
              <a:rPr lang="en-US" dirty="0" smtClean="0"/>
              <a:t>2. </a:t>
            </a:r>
            <a:r>
              <a:rPr lang="fi-FI" dirty="0" smtClean="0"/>
              <a:t>Diinvestasikan  </a:t>
            </a:r>
            <a:r>
              <a:rPr lang="fi-FI" dirty="0" smtClean="0"/>
              <a:t>kembali  ke  perusahaan  sebagai  laba  ditahan  (retaired  earning</a:t>
            </a:r>
            <a:r>
              <a:rPr lang="fi-FI" dirty="0" smtClean="0"/>
              <a:t>).</a:t>
            </a:r>
          </a:p>
          <a:p>
            <a:r>
              <a:rPr lang="id-ID" dirty="0" smtClean="0"/>
              <a:t>Persentase  dividen  yang  dibagi  dari  EAT  disebut  “ Dividend  Payout  Ratio”  (DPR</a:t>
            </a:r>
            <a:r>
              <a:rPr lang="id-ID" dirty="0" smtClean="0"/>
              <a:t>)</a:t>
            </a:r>
            <a:r>
              <a:rPr lang="en-US" dirty="0" smtClean="0"/>
              <a:t> </a:t>
            </a:r>
          </a:p>
          <a:p>
            <a:r>
              <a:rPr lang="en-US" dirty="0" err="1" smtClean="0"/>
              <a:t>dengan</a:t>
            </a:r>
            <a:r>
              <a:rPr lang="en-US" dirty="0" smtClean="0"/>
              <a:t> </a:t>
            </a:r>
            <a:r>
              <a:rPr lang="en-US" dirty="0" err="1" smtClean="0"/>
              <a:t>rumus</a:t>
            </a:r>
            <a:r>
              <a:rPr lang="en-US" dirty="0" smtClean="0"/>
              <a:t>: </a:t>
            </a:r>
            <a:r>
              <a:rPr lang="id-ID" dirty="0" smtClean="0"/>
              <a:t>DPR =</a:t>
            </a:r>
            <a:r>
              <a:rPr lang="en-US" dirty="0" smtClean="0"/>
              <a:t> </a:t>
            </a:r>
          </a:p>
          <a:p>
            <a:pPr>
              <a:buNone/>
            </a:pPr>
            <a:r>
              <a:rPr lang="en-US" b="1" dirty="0" err="1" smtClean="0"/>
              <a:t>Teori</a:t>
            </a:r>
            <a:r>
              <a:rPr lang="en-US" b="1" dirty="0" smtClean="0"/>
              <a:t>  </a:t>
            </a:r>
            <a:r>
              <a:rPr lang="en-US" b="1" dirty="0" err="1" smtClean="0"/>
              <a:t>tentang</a:t>
            </a:r>
            <a:r>
              <a:rPr lang="en-US" b="1" dirty="0" smtClean="0"/>
              <a:t>  </a:t>
            </a:r>
            <a:r>
              <a:rPr lang="en-US" b="1" dirty="0" err="1" smtClean="0"/>
              <a:t>kebijakan</a:t>
            </a:r>
            <a:r>
              <a:rPr lang="en-US" b="1" dirty="0" smtClean="0"/>
              <a:t>  </a:t>
            </a:r>
            <a:r>
              <a:rPr lang="en-US" b="1" dirty="0" err="1" smtClean="0"/>
              <a:t>dividen</a:t>
            </a:r>
            <a:r>
              <a:rPr lang="en-US" b="1" dirty="0" smtClean="0"/>
              <a:t>:</a:t>
            </a:r>
            <a:endParaRPr lang="en-US" b="1" dirty="0" smtClean="0"/>
          </a:p>
          <a:p>
            <a:pPr>
              <a:buNone/>
            </a:pPr>
            <a:r>
              <a:rPr lang="en-US" dirty="0" smtClean="0"/>
              <a:t>a.    </a:t>
            </a:r>
            <a:r>
              <a:rPr lang="en-US" dirty="0" err="1" smtClean="0"/>
              <a:t>Teori</a:t>
            </a:r>
            <a:r>
              <a:rPr lang="en-US" dirty="0" smtClean="0"/>
              <a:t>  “ </a:t>
            </a:r>
            <a:r>
              <a:rPr lang="en-US" dirty="0" err="1" smtClean="0"/>
              <a:t>Dividen</a:t>
            </a:r>
            <a:r>
              <a:rPr lang="en-US" dirty="0" smtClean="0"/>
              <a:t>  </a:t>
            </a:r>
            <a:r>
              <a:rPr lang="en-US" dirty="0" err="1" smtClean="0"/>
              <a:t>Tidak</a:t>
            </a:r>
            <a:r>
              <a:rPr lang="en-US" dirty="0" smtClean="0"/>
              <a:t>  </a:t>
            </a:r>
            <a:r>
              <a:rPr lang="en-US" dirty="0" err="1" smtClean="0"/>
              <a:t>Relevan</a:t>
            </a:r>
            <a:r>
              <a:rPr lang="en-US" dirty="0" smtClean="0"/>
              <a:t> “  </a:t>
            </a:r>
            <a:r>
              <a:rPr lang="en-US" dirty="0" err="1" smtClean="0"/>
              <a:t>dari</a:t>
            </a:r>
            <a:r>
              <a:rPr lang="en-US" dirty="0" smtClean="0"/>
              <a:t>  Modigliani  </a:t>
            </a:r>
            <a:r>
              <a:rPr lang="en-US" dirty="0" err="1" smtClean="0"/>
              <a:t>dan</a:t>
            </a:r>
            <a:r>
              <a:rPr lang="en-US" dirty="0" smtClean="0"/>
              <a:t>  Miller,</a:t>
            </a:r>
          </a:p>
          <a:p>
            <a:pPr>
              <a:buNone/>
            </a:pPr>
            <a:r>
              <a:rPr lang="id-ID" dirty="0" smtClean="0"/>
              <a:t>b.    Teori  “  The  Bird  in  the  Hand  “ ,</a:t>
            </a:r>
            <a:endParaRPr lang="en-US" dirty="0" smtClean="0"/>
          </a:p>
          <a:p>
            <a:pPr>
              <a:buNone/>
            </a:pPr>
            <a:r>
              <a:rPr lang="id-ID" dirty="0" smtClean="0"/>
              <a:t>c.    Teori  Perbedaan  Pajak ,</a:t>
            </a:r>
            <a:endParaRPr lang="en-US" dirty="0" smtClean="0"/>
          </a:p>
          <a:p>
            <a:pPr>
              <a:buNone/>
            </a:pPr>
            <a:r>
              <a:rPr lang="id-ID" dirty="0" smtClean="0"/>
              <a:t>d.   Teori  “  Signaling  Hypothesis  “ ,</a:t>
            </a:r>
            <a:endParaRPr lang="en-US" dirty="0" smtClean="0"/>
          </a:p>
          <a:p>
            <a:pPr>
              <a:buNone/>
            </a:pPr>
            <a:r>
              <a:rPr lang="id-ID" dirty="0" smtClean="0"/>
              <a:t>e.    Teori  “  Clientele  Effect “</a:t>
            </a:r>
            <a:endParaRPr lang="en-US" dirty="0"/>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25"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4114800" y="3657600"/>
            <a:ext cx="1860062" cy="3810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id-ID" b="1" dirty="0" smtClean="0"/>
              <a:t>Rasio Pembayaran </a:t>
            </a:r>
            <a:r>
              <a:rPr lang="id-ID" b="1" dirty="0" smtClean="0"/>
              <a:t>Dividen</a:t>
            </a:r>
            <a:r>
              <a:rPr lang="en-US" b="1" dirty="0" smtClean="0"/>
              <a:t> </a:t>
            </a:r>
            <a:r>
              <a:rPr lang="id-ID" dirty="0" smtClean="0"/>
              <a:t>(</a:t>
            </a:r>
            <a:r>
              <a:rPr lang="id-ID" i="1" dirty="0" smtClean="0"/>
              <a:t>dividend </a:t>
            </a:r>
            <a:r>
              <a:rPr lang="id-ID" i="1" dirty="0" smtClean="0"/>
              <a:t>payout ratio</a:t>
            </a:r>
            <a:r>
              <a:rPr lang="en-US" i="1" dirty="0" smtClean="0"/>
              <a:t> DPR</a:t>
            </a:r>
            <a:r>
              <a:rPr lang="id-ID" dirty="0" smtClean="0"/>
              <a:t>)</a:t>
            </a:r>
            <a:r>
              <a:rPr lang="en-US" b="1" dirty="0" smtClean="0"/>
              <a:t>: </a:t>
            </a:r>
          </a:p>
          <a:p>
            <a:pPr>
              <a:buNone/>
            </a:pPr>
            <a:r>
              <a:rPr lang="id-ID" dirty="0" smtClean="0"/>
              <a:t>Rumus: </a:t>
            </a:r>
            <a:r>
              <a:rPr lang="id-ID" dirty="0" smtClean="0"/>
              <a:t>DPR = </a:t>
            </a:r>
            <a:r>
              <a:rPr lang="en-US" dirty="0" smtClean="0"/>
              <a:t>                     </a:t>
            </a:r>
            <a:r>
              <a:rPr lang="id-ID" dirty="0" smtClean="0"/>
              <a:t>x </a:t>
            </a:r>
            <a:r>
              <a:rPr lang="id-ID" dirty="0" smtClean="0"/>
              <a:t>100</a:t>
            </a:r>
            <a:r>
              <a:rPr lang="id-ID" dirty="0" smtClean="0"/>
              <a:t>%</a:t>
            </a:r>
            <a:endParaRPr lang="en-US" dirty="0" smtClean="0"/>
          </a:p>
          <a:p>
            <a:pPr marL="596646" indent="-514350">
              <a:buAutoNum type="arabicPeriod"/>
            </a:pPr>
            <a:r>
              <a:rPr lang="id-ID" dirty="0" smtClean="0"/>
              <a:t>Dividen </a:t>
            </a:r>
            <a:r>
              <a:rPr lang="id-ID" dirty="0" smtClean="0"/>
              <a:t>Per Lembar Saham (</a:t>
            </a:r>
            <a:r>
              <a:rPr lang="id-ID" i="1" dirty="0" smtClean="0"/>
              <a:t>Dividend Per </a:t>
            </a:r>
            <a:r>
              <a:rPr lang="id-ID" i="1" dirty="0" smtClean="0"/>
              <a:t>Share</a:t>
            </a:r>
            <a:r>
              <a:rPr lang="en-US" i="1" dirty="0" smtClean="0"/>
              <a:t> / </a:t>
            </a:r>
            <a:r>
              <a:rPr lang="en-US" b="1" i="1" dirty="0" smtClean="0"/>
              <a:t>DPS</a:t>
            </a:r>
            <a:r>
              <a:rPr lang="id-ID" dirty="0" smtClean="0"/>
              <a:t>)</a:t>
            </a:r>
            <a:r>
              <a:rPr lang="en-US" dirty="0" smtClean="0"/>
              <a:t> </a:t>
            </a:r>
            <a:r>
              <a:rPr lang="id-ID" i="1" dirty="0" smtClean="0"/>
              <a:t>rumus</a:t>
            </a:r>
            <a:r>
              <a:rPr lang="id-ID" i="1" dirty="0" smtClean="0"/>
              <a:t>:</a:t>
            </a:r>
            <a:r>
              <a:rPr lang="en-US" i="1" dirty="0" smtClean="0"/>
              <a:t> </a:t>
            </a:r>
            <a:r>
              <a:rPr lang="id-ID" dirty="0" smtClean="0"/>
              <a:t>DPS =</a:t>
            </a:r>
            <a:r>
              <a:rPr lang="en-US" dirty="0" smtClean="0"/>
              <a:t> </a:t>
            </a:r>
          </a:p>
          <a:p>
            <a:pPr marL="596646" indent="-514350">
              <a:buAutoNum type="arabicPeriod"/>
            </a:pPr>
            <a:r>
              <a:rPr lang="id-ID" dirty="0" smtClean="0"/>
              <a:t>Laba Per Lembar Saham (</a:t>
            </a:r>
            <a:r>
              <a:rPr lang="id-ID" i="1" dirty="0" smtClean="0"/>
              <a:t>Earning Per Share </a:t>
            </a:r>
            <a:r>
              <a:rPr lang="en-US" b="1" i="1" dirty="0" smtClean="0"/>
              <a:t>/ EPS</a:t>
            </a:r>
            <a:r>
              <a:rPr lang="id-ID" dirty="0" smtClean="0"/>
              <a:t>)</a:t>
            </a:r>
            <a:r>
              <a:rPr lang="en-US" dirty="0" smtClean="0"/>
              <a:t> </a:t>
            </a:r>
            <a:r>
              <a:rPr lang="en-US" dirty="0" err="1" smtClean="0"/>
              <a:t>rumus</a:t>
            </a:r>
            <a:r>
              <a:rPr lang="en-US" dirty="0" smtClean="0"/>
              <a:t>: </a:t>
            </a:r>
            <a:r>
              <a:rPr lang="id-ID" dirty="0" smtClean="0"/>
              <a:t>EPS = </a:t>
            </a:r>
            <a:endParaRPr lang="en-US" dirty="0" smtClean="0"/>
          </a:p>
          <a:p>
            <a:pPr marL="596646" indent="-514350">
              <a:buNone/>
            </a:pPr>
            <a:endParaRPr lang="en-US" dirty="0" smtClean="0"/>
          </a:p>
        </p:txBody>
      </p:sp>
      <p:sp>
        <p:nvSpPr>
          <p:cNvPr id="4" name="Title 1"/>
          <p:cNvSpPr>
            <a:spLocks noGrp="1"/>
          </p:cNvSpPr>
          <p:nvPr>
            <p:ph type="title"/>
          </p:nvPr>
        </p:nvSpPr>
        <p:spPr/>
        <p:txBody>
          <a:bodyPr/>
          <a:lstStyle/>
          <a:p>
            <a:pPr algn="ctr"/>
            <a:r>
              <a:rPr lang="id-ID" b="1" dirty="0" smtClean="0"/>
              <a:t>Kebijakan  Dividen</a:t>
            </a:r>
            <a:endParaRPr lang="en-US" dirty="0"/>
          </a:p>
        </p:txBody>
      </p:sp>
      <p:sp>
        <p:nvSpPr>
          <p:cNvPr id="1536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5361"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4038600" y="2438400"/>
            <a:ext cx="2286000" cy="609600"/>
          </a:xfrm>
          <a:prstGeom prst="rect">
            <a:avLst/>
          </a:prstGeom>
          <a:noFill/>
        </p:spPr>
      </p:pic>
      <p:sp>
        <p:nvSpPr>
          <p:cNvPr id="15364"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5363"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6619875" y="3657600"/>
            <a:ext cx="2143125" cy="409575"/>
          </a:xfrm>
          <a:prstGeom prst="rect">
            <a:avLst/>
          </a:prstGeom>
          <a:noFill/>
        </p:spPr>
      </p:pic>
      <p:sp>
        <p:nvSpPr>
          <p:cNvPr id="15366"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5365" name="Picture 5"/>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6477000" y="4667689"/>
            <a:ext cx="2514600" cy="561975"/>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buNone/>
            </a:pPr>
            <a:r>
              <a:rPr lang="id-ID" b="1" dirty="0" smtClean="0"/>
              <a:t>Faktor – Faktor Yang Mempengaruhi Kebijakan </a:t>
            </a:r>
            <a:r>
              <a:rPr lang="id-ID" b="1" dirty="0" smtClean="0"/>
              <a:t>Dividen</a:t>
            </a:r>
            <a:r>
              <a:rPr lang="en-US" b="1" dirty="0" smtClean="0"/>
              <a:t>:</a:t>
            </a:r>
          </a:p>
          <a:p>
            <a:pPr marL="596646" indent="-514350">
              <a:buAutoNum type="arabicPeriod"/>
            </a:pPr>
            <a:r>
              <a:rPr lang="id-ID" dirty="0" smtClean="0"/>
              <a:t>Kebutuhan </a:t>
            </a:r>
            <a:r>
              <a:rPr lang="id-ID" dirty="0" smtClean="0"/>
              <a:t>Dana Untuk Membayar Utang </a:t>
            </a:r>
            <a:endParaRPr lang="en-US" dirty="0" smtClean="0"/>
          </a:p>
          <a:p>
            <a:pPr marL="596646" indent="-514350">
              <a:buAutoNum type="arabicPeriod"/>
            </a:pPr>
            <a:r>
              <a:rPr lang="id-ID" dirty="0" smtClean="0"/>
              <a:t>Likuiditas</a:t>
            </a:r>
            <a:endParaRPr lang="en-US" dirty="0" smtClean="0"/>
          </a:p>
          <a:p>
            <a:pPr marL="596646" indent="-514350">
              <a:buAutoNum type="arabicPeriod"/>
            </a:pPr>
            <a:r>
              <a:rPr lang="id-ID" dirty="0" smtClean="0"/>
              <a:t>Tingkat Pertumbuhan </a:t>
            </a:r>
            <a:r>
              <a:rPr lang="id-ID" dirty="0" smtClean="0"/>
              <a:t>Perusahaan</a:t>
            </a:r>
            <a:endParaRPr lang="en-US" dirty="0" smtClean="0"/>
          </a:p>
          <a:p>
            <a:pPr marL="596646" indent="-514350">
              <a:buAutoNum type="arabicPeriod"/>
            </a:pPr>
            <a:r>
              <a:rPr lang="id-ID" dirty="0" smtClean="0"/>
              <a:t>Keadaan Pemegang </a:t>
            </a:r>
            <a:r>
              <a:rPr lang="id-ID" dirty="0" smtClean="0"/>
              <a:t>Saham</a:t>
            </a:r>
            <a:endParaRPr lang="en-US" dirty="0" smtClean="0"/>
          </a:p>
          <a:p>
            <a:pPr marL="596646" indent="-514350">
              <a:buAutoNum type="arabicPeriod"/>
            </a:pPr>
            <a:r>
              <a:rPr lang="id-ID" dirty="0" smtClean="0"/>
              <a:t>Pembatasan </a:t>
            </a:r>
            <a:r>
              <a:rPr lang="id-ID" dirty="0" smtClean="0"/>
              <a:t>Hukum</a:t>
            </a:r>
            <a:endParaRPr lang="en-US" dirty="0" smtClean="0"/>
          </a:p>
          <a:p>
            <a:pPr marL="596646" indent="-514350">
              <a:buAutoNum type="arabicPeriod"/>
            </a:pPr>
            <a:r>
              <a:rPr lang="id-ID" dirty="0" smtClean="0"/>
              <a:t>Pengawasan Terhadap Perusahaan</a:t>
            </a:r>
            <a:endParaRPr lang="en-US" dirty="0"/>
          </a:p>
        </p:txBody>
      </p:sp>
      <p:sp>
        <p:nvSpPr>
          <p:cNvPr id="4" name="Title 1"/>
          <p:cNvSpPr>
            <a:spLocks noGrp="1"/>
          </p:cNvSpPr>
          <p:nvPr>
            <p:ph type="title"/>
          </p:nvPr>
        </p:nvSpPr>
        <p:spPr/>
        <p:txBody>
          <a:bodyPr/>
          <a:lstStyle/>
          <a:p>
            <a:pPr algn="ctr"/>
            <a:r>
              <a:rPr lang="id-ID" b="1" dirty="0" smtClean="0"/>
              <a:t>Kebijakan  Dividen</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id-ID" sz="4400" b="1" u="sng" dirty="0" smtClean="0">
                <a:solidFill>
                  <a:schemeClr val="tx1"/>
                </a:solidFill>
                <a:hlinkClick r:id="rId2"/>
              </a:rPr>
              <a:t>Jenis-jenis </a:t>
            </a:r>
            <a:r>
              <a:rPr lang="en-US" sz="4400" b="1" u="sng" dirty="0" err="1" smtClean="0">
                <a:solidFill>
                  <a:schemeClr val="tx1"/>
                </a:solidFill>
                <a:hlinkClick r:id="rId2"/>
              </a:rPr>
              <a:t>Pembayaran</a:t>
            </a:r>
            <a:r>
              <a:rPr lang="en-US" sz="4400" b="1" u="sng" dirty="0" smtClean="0">
                <a:solidFill>
                  <a:schemeClr val="tx1"/>
                </a:solidFill>
                <a:hlinkClick r:id="rId2"/>
              </a:rPr>
              <a:t> </a:t>
            </a:r>
            <a:r>
              <a:rPr lang="en-US" sz="4400" b="1" u="sng" dirty="0" err="1" smtClean="0">
                <a:solidFill>
                  <a:schemeClr val="tx1"/>
                </a:solidFill>
                <a:hlinkClick r:id="rId2"/>
              </a:rPr>
              <a:t>dan</a:t>
            </a:r>
            <a:r>
              <a:rPr lang="en-US" sz="4400" b="1" u="sng" dirty="0" smtClean="0">
                <a:solidFill>
                  <a:schemeClr val="tx1"/>
                </a:solidFill>
                <a:hlinkClick r:id="rId2"/>
              </a:rPr>
              <a:t> </a:t>
            </a:r>
            <a:r>
              <a:rPr lang="en-US" sz="4400" b="1" u="sng" dirty="0" err="1" smtClean="0">
                <a:solidFill>
                  <a:schemeClr val="tx1"/>
                </a:solidFill>
                <a:hlinkClick r:id="rId2"/>
              </a:rPr>
              <a:t>Kebijakan</a:t>
            </a:r>
            <a:r>
              <a:rPr lang="en-US" sz="4400" b="1" u="sng" dirty="0" smtClean="0">
                <a:solidFill>
                  <a:schemeClr val="tx1"/>
                </a:solidFill>
                <a:hlinkClick r:id="rId2"/>
              </a:rPr>
              <a:t> </a:t>
            </a:r>
            <a:r>
              <a:rPr lang="id-ID" sz="4400" b="1" u="sng" dirty="0" smtClean="0">
                <a:solidFill>
                  <a:schemeClr val="tx1"/>
                </a:solidFill>
                <a:hlinkClick r:id="rId2"/>
              </a:rPr>
              <a:t>Dividen</a:t>
            </a:r>
            <a:endParaRPr lang="en-US" u="sng" dirty="0"/>
          </a:p>
        </p:txBody>
      </p:sp>
      <p:sp>
        <p:nvSpPr>
          <p:cNvPr id="3" name="Content Placeholder 2"/>
          <p:cNvSpPr>
            <a:spLocks noGrp="1"/>
          </p:cNvSpPr>
          <p:nvPr>
            <p:ph idx="1"/>
          </p:nvPr>
        </p:nvSpPr>
        <p:spPr/>
        <p:txBody>
          <a:bodyPr>
            <a:noAutofit/>
          </a:bodyPr>
          <a:lstStyle/>
          <a:p>
            <a:pPr>
              <a:buNone/>
            </a:pPr>
            <a:r>
              <a:rPr lang="id-ID" sz="1600" b="1" dirty="0" smtClean="0"/>
              <a:t>Kesimpulan</a:t>
            </a:r>
            <a:endParaRPr lang="en-US" sz="1600" dirty="0" smtClean="0"/>
          </a:p>
          <a:p>
            <a:r>
              <a:rPr lang="en-US" sz="1600" dirty="0" err="1" smtClean="0"/>
              <a:t>Dividen</a:t>
            </a:r>
            <a:r>
              <a:rPr lang="en-US" sz="1600" dirty="0" smtClean="0"/>
              <a:t> </a:t>
            </a:r>
            <a:r>
              <a:rPr lang="en-US" sz="1600" dirty="0" err="1" smtClean="0"/>
              <a:t>adalah</a:t>
            </a:r>
            <a:r>
              <a:rPr lang="en-US" sz="1600" dirty="0" smtClean="0"/>
              <a:t> </a:t>
            </a:r>
            <a:r>
              <a:rPr lang="en-US" sz="1600" dirty="0" err="1" smtClean="0"/>
              <a:t>proporsi</a:t>
            </a:r>
            <a:r>
              <a:rPr lang="en-US" sz="1600" dirty="0" smtClean="0"/>
              <a:t> </a:t>
            </a:r>
            <a:r>
              <a:rPr lang="en-US" sz="1600" dirty="0" err="1" smtClean="0"/>
              <a:t>laba</a:t>
            </a:r>
            <a:r>
              <a:rPr lang="en-US" sz="1600" dirty="0" smtClean="0"/>
              <a:t> </a:t>
            </a:r>
            <a:r>
              <a:rPr lang="en-US" sz="1600" dirty="0" err="1" smtClean="0"/>
              <a:t>atau</a:t>
            </a:r>
            <a:r>
              <a:rPr lang="en-US" sz="1600" dirty="0" smtClean="0"/>
              <a:t> </a:t>
            </a:r>
            <a:r>
              <a:rPr lang="en-US" sz="1600" dirty="0" err="1" smtClean="0"/>
              <a:t>keuntungan</a:t>
            </a:r>
            <a:r>
              <a:rPr lang="en-US" sz="1600" dirty="0" smtClean="0"/>
              <a:t> yang </a:t>
            </a:r>
            <a:r>
              <a:rPr lang="en-US" sz="1600" dirty="0" err="1" smtClean="0"/>
              <a:t>dibagikan</a:t>
            </a:r>
            <a:r>
              <a:rPr lang="en-US" sz="1600" dirty="0" smtClean="0"/>
              <a:t> </a:t>
            </a:r>
            <a:r>
              <a:rPr lang="en-US" sz="1600" dirty="0" err="1" smtClean="0"/>
              <a:t>kepada</a:t>
            </a:r>
            <a:r>
              <a:rPr lang="en-US" sz="1600" dirty="0" smtClean="0"/>
              <a:t> </a:t>
            </a:r>
            <a:r>
              <a:rPr lang="en-US" sz="1600" dirty="0" err="1" smtClean="0"/>
              <a:t>para</a:t>
            </a:r>
            <a:r>
              <a:rPr lang="en-US" sz="1600" dirty="0" smtClean="0"/>
              <a:t> </a:t>
            </a:r>
            <a:r>
              <a:rPr lang="en-US" sz="1600" dirty="0" err="1" smtClean="0"/>
              <a:t>pemegang</a:t>
            </a:r>
            <a:r>
              <a:rPr lang="en-US" sz="1600" dirty="0" smtClean="0"/>
              <a:t> </a:t>
            </a:r>
            <a:r>
              <a:rPr lang="en-US" sz="1600" dirty="0" err="1" smtClean="0"/>
              <a:t>saham</a:t>
            </a:r>
            <a:r>
              <a:rPr lang="en-US" sz="1600" dirty="0" smtClean="0"/>
              <a:t> </a:t>
            </a:r>
            <a:r>
              <a:rPr lang="en-US" sz="1600" dirty="0" err="1" smtClean="0"/>
              <a:t>dalam</a:t>
            </a:r>
            <a:r>
              <a:rPr lang="en-US" sz="1600" dirty="0" smtClean="0"/>
              <a:t> </a:t>
            </a:r>
            <a:r>
              <a:rPr lang="en-US" sz="1600" dirty="0" err="1" smtClean="0"/>
              <a:t>jumlah</a:t>
            </a:r>
            <a:r>
              <a:rPr lang="en-US" sz="1600" dirty="0" smtClean="0"/>
              <a:t> yang </a:t>
            </a:r>
            <a:r>
              <a:rPr lang="en-US" sz="1600" dirty="0" err="1" smtClean="0"/>
              <a:t>sebanding</a:t>
            </a:r>
            <a:r>
              <a:rPr lang="en-US" sz="1600" dirty="0" smtClean="0"/>
              <a:t> </a:t>
            </a:r>
            <a:r>
              <a:rPr lang="en-US" sz="1600" dirty="0" err="1" smtClean="0"/>
              <a:t>dengan</a:t>
            </a:r>
            <a:r>
              <a:rPr lang="en-US" sz="1600" dirty="0" smtClean="0"/>
              <a:t> </a:t>
            </a:r>
            <a:r>
              <a:rPr lang="en-US" sz="1600" dirty="0" err="1" smtClean="0"/>
              <a:t>jumlah</a:t>
            </a:r>
            <a:r>
              <a:rPr lang="en-US" sz="1600" dirty="0" smtClean="0"/>
              <a:t> </a:t>
            </a:r>
            <a:r>
              <a:rPr lang="en-US" sz="1600" dirty="0" err="1" smtClean="0"/>
              <a:t>lembar</a:t>
            </a:r>
            <a:r>
              <a:rPr lang="en-US" sz="1600" dirty="0" smtClean="0"/>
              <a:t> </a:t>
            </a:r>
            <a:r>
              <a:rPr lang="en-US" sz="1600" dirty="0" err="1" smtClean="0"/>
              <a:t>saham</a:t>
            </a:r>
            <a:r>
              <a:rPr lang="en-US" sz="1600" dirty="0" smtClean="0"/>
              <a:t> yang </a:t>
            </a:r>
            <a:r>
              <a:rPr lang="en-US" sz="1600" dirty="0" err="1" smtClean="0"/>
              <a:t>dimilikinya</a:t>
            </a:r>
            <a:r>
              <a:rPr lang="id-ID" sz="1600" dirty="0" smtClean="0"/>
              <a:t>. Jenis-jenisnya</a:t>
            </a:r>
            <a:r>
              <a:rPr lang="en-US" sz="1600" dirty="0" smtClean="0"/>
              <a:t>; </a:t>
            </a:r>
            <a:r>
              <a:rPr lang="en-US" sz="1600" dirty="0" err="1" smtClean="0"/>
              <a:t>dividen</a:t>
            </a:r>
            <a:r>
              <a:rPr lang="en-US" sz="1600" dirty="0" smtClean="0"/>
              <a:t> </a:t>
            </a:r>
            <a:r>
              <a:rPr lang="id-ID" sz="1600" dirty="0" smtClean="0"/>
              <a:t>t</a:t>
            </a:r>
            <a:r>
              <a:rPr lang="en-US" sz="1600" dirty="0" err="1" smtClean="0"/>
              <a:t>unai</a:t>
            </a:r>
            <a:r>
              <a:rPr lang="id-ID" sz="1600" dirty="0" smtClean="0"/>
              <a:t>, </a:t>
            </a:r>
            <a:r>
              <a:rPr lang="en-US" sz="1600" dirty="0" err="1" smtClean="0"/>
              <a:t>dividen</a:t>
            </a:r>
            <a:r>
              <a:rPr lang="en-US" sz="1600" dirty="0" smtClean="0"/>
              <a:t> </a:t>
            </a:r>
            <a:r>
              <a:rPr lang="id-ID" sz="1600" dirty="0" smtClean="0"/>
              <a:t>s</a:t>
            </a:r>
            <a:r>
              <a:rPr lang="en-US" sz="1600" dirty="0" err="1" smtClean="0"/>
              <a:t>aham</a:t>
            </a:r>
            <a:r>
              <a:rPr lang="id-ID" sz="1600" dirty="0" smtClean="0"/>
              <a:t>, </a:t>
            </a:r>
            <a:r>
              <a:rPr lang="en-US" sz="1600" dirty="0" err="1" smtClean="0"/>
              <a:t>dividen</a:t>
            </a:r>
            <a:r>
              <a:rPr lang="en-US" sz="1600" dirty="0" smtClean="0"/>
              <a:t> </a:t>
            </a:r>
            <a:r>
              <a:rPr lang="id-ID" sz="1600" dirty="0" smtClean="0"/>
              <a:t>s</a:t>
            </a:r>
            <a:r>
              <a:rPr lang="en-US" sz="1600" dirty="0" err="1" smtClean="0"/>
              <a:t>aham</a:t>
            </a:r>
            <a:r>
              <a:rPr lang="en-US" sz="1600" dirty="0" smtClean="0"/>
              <a:t> </a:t>
            </a:r>
            <a:r>
              <a:rPr lang="id-ID" sz="1600" dirty="0" smtClean="0"/>
              <a:t>p</a:t>
            </a:r>
            <a:r>
              <a:rPr lang="en-US" sz="1600" dirty="0" err="1" smtClean="0"/>
              <a:t>ecahan</a:t>
            </a:r>
            <a:r>
              <a:rPr lang="en-US" sz="1600" dirty="0" smtClean="0"/>
              <a:t> (</a:t>
            </a:r>
            <a:r>
              <a:rPr lang="en-US" sz="1600" i="1" dirty="0" smtClean="0"/>
              <a:t>stock split</a:t>
            </a:r>
            <a:r>
              <a:rPr lang="en-US" sz="1600" dirty="0" smtClean="0"/>
              <a:t>)</a:t>
            </a:r>
            <a:r>
              <a:rPr lang="id-ID" sz="1600" dirty="0" smtClean="0"/>
              <a:t>, </a:t>
            </a:r>
            <a:r>
              <a:rPr lang="en-US" sz="1600" dirty="0" err="1" smtClean="0"/>
              <a:t>dividen</a:t>
            </a:r>
            <a:r>
              <a:rPr lang="en-US" sz="1600" dirty="0" smtClean="0"/>
              <a:t> </a:t>
            </a:r>
            <a:r>
              <a:rPr lang="id-ID" sz="1600" i="1" dirty="0" smtClean="0"/>
              <a:t>s</a:t>
            </a:r>
            <a:r>
              <a:rPr lang="en-US" sz="1600" i="1" dirty="0" err="1" smtClean="0"/>
              <a:t>crip</a:t>
            </a:r>
            <a:r>
              <a:rPr lang="id-ID" sz="1600" i="1" dirty="0" smtClean="0"/>
              <a:t>t </a:t>
            </a:r>
            <a:r>
              <a:rPr lang="id-ID" sz="1600" dirty="0" smtClean="0"/>
              <a:t>dan </a:t>
            </a:r>
            <a:r>
              <a:rPr lang="en-US" sz="1600" dirty="0" err="1" smtClean="0"/>
              <a:t>dividen</a:t>
            </a:r>
            <a:r>
              <a:rPr lang="en-US" sz="1600" dirty="0" smtClean="0"/>
              <a:t> </a:t>
            </a:r>
            <a:r>
              <a:rPr lang="id-ID" sz="1600" dirty="0" smtClean="0"/>
              <a:t>p</a:t>
            </a:r>
            <a:r>
              <a:rPr lang="en-US" sz="1600" dirty="0" err="1" smtClean="0"/>
              <a:t>roperty</a:t>
            </a:r>
            <a:r>
              <a:rPr lang="en-US" sz="1600" dirty="0" smtClean="0"/>
              <a:t>  (</a:t>
            </a:r>
            <a:r>
              <a:rPr lang="en-US" sz="1600" i="1" dirty="0" smtClean="0"/>
              <a:t>property </a:t>
            </a:r>
            <a:r>
              <a:rPr lang="en-US" sz="1600" i="1" dirty="0" err="1" smtClean="0"/>
              <a:t>dividen</a:t>
            </a:r>
            <a:r>
              <a:rPr lang="id-ID" sz="1600" i="1" dirty="0" smtClean="0"/>
              <a:t>d</a:t>
            </a:r>
            <a:r>
              <a:rPr lang="en-US" sz="1600" dirty="0" smtClean="0"/>
              <a:t>)</a:t>
            </a:r>
            <a:r>
              <a:rPr lang="id-ID" sz="1600" dirty="0" smtClean="0"/>
              <a:t>.</a:t>
            </a:r>
            <a:endParaRPr lang="en-US" sz="1600" dirty="0" smtClean="0"/>
          </a:p>
          <a:p>
            <a:r>
              <a:rPr lang="id-ID" sz="1600" dirty="0" smtClean="0"/>
              <a:t>Kebijakan dividen adalah kebijakan yang menyangkut  tentang masalah penggunaan laba yang menjadi hak para pemegang saham, pada dasarnya laba tersebut bisa dibagi sebagai dividen atau ditahan untuk diinvestasikan kembali. Adapun faktor-faktor yang mempengaruhinya, yaitu:</a:t>
            </a:r>
            <a:endParaRPr lang="en-US" sz="1600" dirty="0" smtClean="0"/>
          </a:p>
          <a:p>
            <a:pPr>
              <a:buNone/>
            </a:pPr>
            <a:r>
              <a:rPr lang="en-US" sz="1600" dirty="0" smtClean="0"/>
              <a:t>     </a:t>
            </a:r>
            <a:r>
              <a:rPr lang="id-ID" sz="1600" dirty="0" smtClean="0"/>
              <a:t></a:t>
            </a:r>
            <a:r>
              <a:rPr lang="id-ID" sz="1600" dirty="0" smtClean="0"/>
              <a:t>      Kebutuhan dana untuk membayar hutang</a:t>
            </a:r>
            <a:endParaRPr lang="en-US" sz="1600" dirty="0" smtClean="0"/>
          </a:p>
          <a:p>
            <a:pPr>
              <a:buNone/>
            </a:pPr>
            <a:r>
              <a:rPr lang="en-US" sz="1600" dirty="0" smtClean="0"/>
              <a:t>     </a:t>
            </a:r>
            <a:r>
              <a:rPr lang="id-ID" sz="1600" dirty="0" smtClean="0"/>
              <a:t></a:t>
            </a:r>
            <a:r>
              <a:rPr lang="id-ID" sz="1600" dirty="0" smtClean="0"/>
              <a:t>      Likuiditas </a:t>
            </a:r>
            <a:endParaRPr lang="en-US" sz="1600" dirty="0" smtClean="0"/>
          </a:p>
          <a:p>
            <a:pPr>
              <a:buNone/>
            </a:pPr>
            <a:r>
              <a:rPr lang="en-US" sz="1600" dirty="0" smtClean="0"/>
              <a:t>     </a:t>
            </a:r>
            <a:r>
              <a:rPr lang="id-ID" sz="1600" dirty="0" smtClean="0"/>
              <a:t></a:t>
            </a:r>
            <a:r>
              <a:rPr lang="id-ID" sz="1600" dirty="0" smtClean="0"/>
              <a:t>      Tingkat pertumbuhan perusahaan</a:t>
            </a:r>
            <a:endParaRPr lang="en-US" sz="1600" dirty="0" smtClean="0"/>
          </a:p>
          <a:p>
            <a:pPr>
              <a:buNone/>
            </a:pPr>
            <a:r>
              <a:rPr lang="en-US" sz="1600" dirty="0" smtClean="0"/>
              <a:t>     </a:t>
            </a:r>
            <a:r>
              <a:rPr lang="id-ID" sz="1600" dirty="0" smtClean="0"/>
              <a:t></a:t>
            </a:r>
            <a:r>
              <a:rPr lang="id-ID" sz="1600" dirty="0" smtClean="0"/>
              <a:t>      Pembatasan hukum</a:t>
            </a:r>
            <a:endParaRPr lang="en-US" sz="1600" dirty="0" smtClean="0"/>
          </a:p>
          <a:p>
            <a:pPr>
              <a:buNone/>
            </a:pPr>
            <a:r>
              <a:rPr lang="en-US" sz="1600" smtClean="0"/>
              <a:t>     </a:t>
            </a:r>
            <a:r>
              <a:rPr lang="id-ID" sz="1600" smtClean="0"/>
              <a:t></a:t>
            </a:r>
            <a:r>
              <a:rPr lang="id-ID" sz="1600" dirty="0" smtClean="0"/>
              <a:t>      Pengawasan terhadap perusahaan</a:t>
            </a:r>
            <a:endParaRPr lang="en-US" sz="1600" dirty="0" smtClean="0"/>
          </a:p>
          <a:p>
            <a:r>
              <a:rPr lang="en-US" sz="1600" dirty="0" smtClean="0"/>
              <a:t>P</a:t>
            </a:r>
            <a:r>
              <a:rPr lang="id-ID" sz="1600" dirty="0" smtClean="0"/>
              <a:t>erusahaan </a:t>
            </a:r>
            <a:r>
              <a:rPr lang="en-US" sz="1600" dirty="0" smtClean="0"/>
              <a:t>a</a:t>
            </a:r>
            <a:r>
              <a:rPr lang="id-ID" sz="1600" dirty="0" smtClean="0"/>
              <a:t>gar selalu </a:t>
            </a:r>
            <a:r>
              <a:rPr lang="id-ID" sz="1600" dirty="0" smtClean="0"/>
              <a:t>memperhatikan Kebijakan dividen, karena secara langsung mempengaruhi nilai perusahaan dan secara tidak langsung keputusan investasi mempengaruhi nilai perusahaan melalui kebijakan dividen dan keputusan pendanaan.</a:t>
            </a:r>
            <a:endParaRPr lang="en-US" sz="16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76</TotalTime>
  <Words>307</Words>
  <Application>Microsoft Office PowerPoint</Application>
  <PresentationFormat>On-screen Show (4:3)</PresentationFormat>
  <Paragraphs>50</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Solstice</vt:lpstr>
      <vt:lpstr>Kuliah XIII: Jenis-jenis Pembayaran dan Kebijakan Dividen</vt:lpstr>
      <vt:lpstr>Kebijakan  Dividen</vt:lpstr>
      <vt:lpstr>Kebijakan  Dividen</vt:lpstr>
      <vt:lpstr>Kebijakan  Dividen</vt:lpstr>
      <vt:lpstr>Kebijakan  Dividen</vt:lpstr>
      <vt:lpstr>Jenis-jenis Pembayaran dan Kebijakan Dividen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Kuliah XIII: Jenis-jenis Pembayaran Dividen</dc:title>
  <dc:creator>Toshiba</dc:creator>
  <cp:lastModifiedBy>Toshiba</cp:lastModifiedBy>
  <cp:revision>8</cp:revision>
  <dcterms:created xsi:type="dcterms:W3CDTF">2014-12-11T13:27:51Z</dcterms:created>
  <dcterms:modified xsi:type="dcterms:W3CDTF">2014-12-11T14:44:00Z</dcterms:modified>
</cp:coreProperties>
</file>