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8EBDDC7-AF85-4B6A-9AE1-D3AAC0C64C7C}" type="datetimeFigureOut">
              <a:rPr lang="en-US" smtClean="0"/>
              <a:t>12/17/2014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D119039-A80C-43B5-80BA-8D83BBA6EA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119039-A80C-43B5-80BA-8D83BBA6EA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119039-A80C-43B5-80BA-8D83BBA6EA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119039-A80C-43B5-80BA-8D83BBA6EAE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119039-A80C-43B5-80BA-8D83BBA6EAE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119039-A80C-43B5-80BA-8D83BBA6EAE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D119039-A80C-43B5-80BA-8D83BBA6EA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D119039-A80C-43B5-80BA-8D83BBA6EAE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8EBDDC7-AF85-4B6A-9AE1-D3AAC0C64C7C}" type="datetimeFigureOut">
              <a:rPr lang="en-US" smtClean="0"/>
              <a:t>12/17/2014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D119039-A80C-43B5-80BA-8D83BBA6EA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8EBDDC7-AF85-4B6A-9AE1-D3AAC0C64C7C}" type="datetimeFigureOut">
              <a:rPr lang="en-US" smtClean="0"/>
              <a:t>12/17/2014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119039-A80C-43B5-80BA-8D83BBA6EA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8EBDDC7-AF85-4B6A-9AE1-D3AAC0C64C7C}" type="datetimeFigureOut">
              <a:rPr lang="en-US" smtClean="0"/>
              <a:t>12/17/2014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D119039-A80C-43B5-80BA-8D83BBA6EAE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8EBDDC7-AF85-4B6A-9AE1-D3AAC0C64C7C}" type="datetimeFigureOut">
              <a:rPr lang="en-US" smtClean="0"/>
              <a:t>12/17/2014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D119039-A80C-43B5-80BA-8D83BBA6EA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pPr>
              <a:buNone/>
            </a:pPr>
            <a:r>
              <a:rPr lang="en-US" b="1" dirty="0" smtClean="0"/>
              <a:t>P</a:t>
            </a:r>
            <a:r>
              <a:rPr lang="id-ID" b="1" dirty="0" smtClean="0"/>
              <a:t>engertian </a:t>
            </a:r>
            <a:r>
              <a:rPr lang="id-ID" b="1" i="1" dirty="0" smtClean="0"/>
              <a:t>Activity Based Costing System (ABC System)</a:t>
            </a:r>
            <a:r>
              <a:rPr lang="id-ID" dirty="0" smtClean="0"/>
              <a:t> </a:t>
            </a:r>
            <a:endParaRPr lang="en-US" dirty="0" smtClean="0"/>
          </a:p>
          <a:p>
            <a:r>
              <a:rPr lang="en-US" dirty="0" smtClean="0"/>
              <a:t>S</a:t>
            </a:r>
            <a:r>
              <a:rPr lang="id-ID" dirty="0" smtClean="0"/>
              <a:t>uatu </a:t>
            </a:r>
            <a:r>
              <a:rPr lang="id-ID" dirty="0" smtClean="0"/>
              <a:t>sistem biaya yang mengumpulkan biaya-biaya ke dalam aktivitas-aktivitas yang terjadi dalam perusahaan lalu membebankan biaya atau aktivitas tersebut kepada produk atau jasa, dan melaporkan biaya aktivitas dan produk atau jasa tersebut pada manajemen agar selanjutnya dapat digunakan untuk perencanaan, pengendalian biaya, dan pengambilan keputusan</a:t>
            </a:r>
            <a:r>
              <a:rPr lang="id-ID" dirty="0" smtClean="0"/>
              <a:t>.</a:t>
            </a:r>
            <a:endParaRPr lang="en-US" dirty="0" smtClean="0"/>
          </a:p>
          <a:p>
            <a:endParaRPr lang="en-US" dirty="0"/>
          </a:p>
        </p:txBody>
      </p:sp>
      <p:sp>
        <p:nvSpPr>
          <p:cNvPr id="4" name="Title 3"/>
          <p:cNvSpPr>
            <a:spLocks noGrp="1"/>
          </p:cNvSpPr>
          <p:nvPr>
            <p:ph type="title"/>
          </p:nvPr>
        </p:nvSpPr>
        <p:spPr/>
        <p:txBody>
          <a:bodyPr>
            <a:noAutofit/>
          </a:bodyPr>
          <a:lstStyle/>
          <a:p>
            <a:pPr algn="ctr"/>
            <a:r>
              <a:rPr lang="en-US" sz="2800" b="1" dirty="0" err="1"/>
              <a:t>Kuliah</a:t>
            </a:r>
            <a:r>
              <a:rPr lang="en-US" sz="2800" b="1" dirty="0"/>
              <a:t> XIV</a:t>
            </a:r>
            <a:r>
              <a:rPr lang="en-US" sz="2800" dirty="0"/>
              <a:t>: </a:t>
            </a:r>
            <a:r>
              <a:rPr lang="id-ID" sz="2800" dirty="0"/>
              <a:t>Perhitungan Biaya Berdasarkan Aktivitas </a:t>
            </a:r>
            <a:r>
              <a:rPr lang="en-US" sz="2800" i="1" dirty="0"/>
              <a:t>(</a:t>
            </a:r>
            <a:r>
              <a:rPr lang="id-ID" sz="2800" i="1" dirty="0"/>
              <a:t>Activity Based Costing</a:t>
            </a:r>
            <a:r>
              <a:rPr lang="en-US" sz="2800" i="1" dirty="0"/>
              <a:t>/</a:t>
            </a:r>
            <a:r>
              <a:rPr lang="id-ID" sz="2800" i="1" dirty="0"/>
              <a:t>ABC)</a:t>
            </a:r>
            <a:endParaRPr lang="en-US" sz="28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5224272"/>
          </a:xfrm>
        </p:spPr>
        <p:txBody>
          <a:bodyPr>
            <a:normAutofit fontScale="62500" lnSpcReduction="20000"/>
          </a:bodyPr>
          <a:lstStyle/>
          <a:p>
            <a:pPr>
              <a:buNone/>
            </a:pPr>
            <a:r>
              <a:rPr lang="en-US" dirty="0" smtClean="0"/>
              <a:t>Yang </a:t>
            </a:r>
            <a:r>
              <a:rPr lang="id-ID" dirty="0" smtClean="0"/>
              <a:t>perlu dipahami </a:t>
            </a:r>
            <a:r>
              <a:rPr lang="en-US" dirty="0" smtClean="0"/>
              <a:t>s</a:t>
            </a:r>
            <a:r>
              <a:rPr lang="id-ID" dirty="0" smtClean="0"/>
              <a:t>ebelum pembebanan dalam </a:t>
            </a:r>
            <a:r>
              <a:rPr lang="id-ID" dirty="0" smtClean="0"/>
              <a:t>Activity-Based </a:t>
            </a:r>
            <a:r>
              <a:rPr lang="id-ID" dirty="0" smtClean="0"/>
              <a:t>Costing</a:t>
            </a:r>
            <a:r>
              <a:rPr lang="en-US" dirty="0" smtClean="0"/>
              <a:t>:</a:t>
            </a:r>
            <a:endParaRPr lang="en-US" dirty="0" smtClean="0"/>
          </a:p>
          <a:p>
            <a:pPr marL="624078" indent="-514350">
              <a:buAutoNum type="arabicPeriod"/>
            </a:pPr>
            <a:r>
              <a:rPr lang="id-ID" dirty="0" smtClean="0"/>
              <a:t>Cost </a:t>
            </a:r>
            <a:r>
              <a:rPr lang="id-ID" dirty="0" smtClean="0"/>
              <a:t>Driver </a:t>
            </a:r>
            <a:endParaRPr lang="en-US" dirty="0" smtClean="0"/>
          </a:p>
          <a:p>
            <a:pPr marL="624078" indent="-514350">
              <a:buAutoNum type="arabicPeriod"/>
            </a:pPr>
            <a:r>
              <a:rPr lang="id-ID" dirty="0" smtClean="0"/>
              <a:t>Rasio </a:t>
            </a:r>
            <a:r>
              <a:rPr lang="id-ID" dirty="0" smtClean="0"/>
              <a:t>Konsumsi</a:t>
            </a:r>
            <a:endParaRPr lang="en-US" dirty="0" smtClean="0"/>
          </a:p>
          <a:p>
            <a:pPr marL="624078" indent="-514350">
              <a:buAutoNum type="arabicPeriod"/>
            </a:pPr>
            <a:r>
              <a:rPr lang="id-ID" dirty="0" smtClean="0"/>
              <a:t>Homogeneous Cost </a:t>
            </a:r>
            <a:r>
              <a:rPr lang="id-ID" dirty="0" smtClean="0"/>
              <a:t>Pool</a:t>
            </a:r>
            <a:endParaRPr lang="en-US" dirty="0" smtClean="0"/>
          </a:p>
          <a:p>
            <a:pPr fontAlgn="base">
              <a:buNone/>
            </a:pPr>
            <a:r>
              <a:rPr lang="id-ID" b="1" dirty="0" smtClean="0"/>
              <a:t>Pengertian Cost Driver  </a:t>
            </a:r>
            <a:endParaRPr lang="en-US" dirty="0" smtClean="0"/>
          </a:p>
          <a:p>
            <a:r>
              <a:rPr lang="id-ID" dirty="0" smtClean="0"/>
              <a:t>Cost driver </a:t>
            </a:r>
            <a:r>
              <a:rPr lang="en-US" dirty="0" err="1" smtClean="0"/>
              <a:t>adalah</a:t>
            </a:r>
            <a:r>
              <a:rPr lang="en-US" dirty="0" smtClean="0"/>
              <a:t> </a:t>
            </a:r>
            <a:r>
              <a:rPr lang="id-ID" dirty="0" smtClean="0"/>
              <a:t>faktor </a:t>
            </a:r>
            <a:r>
              <a:rPr lang="id-ID" dirty="0" smtClean="0"/>
              <a:t>yang dapat menerangkan konsumsi </a:t>
            </a:r>
            <a:r>
              <a:rPr lang="id-ID" dirty="0" smtClean="0"/>
              <a:t>biaya-</a:t>
            </a:r>
            <a:r>
              <a:rPr lang="en-US" dirty="0" smtClean="0"/>
              <a:t>b</a:t>
            </a:r>
            <a:r>
              <a:rPr lang="id-ID" dirty="0" smtClean="0"/>
              <a:t>iaya </a:t>
            </a:r>
            <a:r>
              <a:rPr lang="id-ID" dirty="0" smtClean="0"/>
              <a:t> overhead</a:t>
            </a:r>
            <a:r>
              <a:rPr lang="id-ID" dirty="0" smtClean="0"/>
              <a:t>.</a:t>
            </a:r>
            <a:endParaRPr lang="en-US" dirty="0" smtClean="0"/>
          </a:p>
          <a:p>
            <a:pPr>
              <a:buNone/>
            </a:pPr>
            <a:r>
              <a:rPr lang="en-US" b="1" dirty="0" smtClean="0"/>
              <a:t>J</a:t>
            </a:r>
            <a:r>
              <a:rPr lang="id-ID" b="1" dirty="0" smtClean="0"/>
              <a:t>enis </a:t>
            </a:r>
            <a:r>
              <a:rPr lang="id-ID" b="1" dirty="0" smtClean="0"/>
              <a:t>cost driver, yaitu:</a:t>
            </a:r>
            <a:endParaRPr lang="en-US" b="1" dirty="0" smtClean="0"/>
          </a:p>
          <a:p>
            <a:pPr marL="624078" lvl="0" indent="-514350" fontAlgn="base">
              <a:buAutoNum type="arabicPeriod"/>
            </a:pPr>
            <a:r>
              <a:rPr lang="id-ID" dirty="0" smtClean="0"/>
              <a:t>Cost </a:t>
            </a:r>
            <a:r>
              <a:rPr lang="id-ID" dirty="0" smtClean="0"/>
              <a:t>Driver berdasarkan </a:t>
            </a:r>
            <a:r>
              <a:rPr lang="id-ID" dirty="0" smtClean="0"/>
              <a:t>unit</a:t>
            </a:r>
            <a:endParaRPr lang="en-US" dirty="0" smtClean="0"/>
          </a:p>
          <a:p>
            <a:pPr marL="624078" indent="-514350" fontAlgn="base">
              <a:buFont typeface="Wingdings 3"/>
              <a:buAutoNum type="arabicPeriod"/>
            </a:pPr>
            <a:r>
              <a:rPr lang="id-ID" dirty="0" smtClean="0"/>
              <a:t>Cost Driver berdasarkan non unit </a:t>
            </a:r>
            <a:endParaRPr lang="en-US" dirty="0" smtClean="0"/>
          </a:p>
          <a:p>
            <a:pPr marL="624078" indent="-514350" fontAlgn="base">
              <a:buNone/>
            </a:pPr>
            <a:r>
              <a:rPr lang="id-ID" b="1" dirty="0" smtClean="0"/>
              <a:t>Penentuan Cost Driver Yang Tepat</a:t>
            </a:r>
            <a:endParaRPr lang="en-US" dirty="0" smtClean="0"/>
          </a:p>
          <a:p>
            <a:pPr marL="624078" lvl="0" indent="-514350">
              <a:buAutoNum type="alphaLcPeriod"/>
            </a:pPr>
            <a:r>
              <a:rPr lang="id-ID" dirty="0" smtClean="0"/>
              <a:t>Penentuan </a:t>
            </a:r>
            <a:r>
              <a:rPr lang="id-ID" dirty="0" smtClean="0"/>
              <a:t>jumlah cost driver yang dibutuhkan  </a:t>
            </a:r>
            <a:endParaRPr lang="en-US" dirty="0" smtClean="0"/>
          </a:p>
          <a:p>
            <a:pPr marL="624078" indent="-514350">
              <a:buFont typeface="Wingdings 3"/>
              <a:buAutoNum type="alphaLcPeriod"/>
            </a:pPr>
            <a:r>
              <a:rPr lang="id-ID" dirty="0" smtClean="0"/>
              <a:t>Pemilihan cost driver yang tepat</a:t>
            </a:r>
            <a:r>
              <a:rPr lang="en-US" dirty="0" smtClean="0"/>
              <a:t>. </a:t>
            </a:r>
            <a:r>
              <a:rPr lang="id-ID" dirty="0" smtClean="0"/>
              <a:t>Dalam pemilihan  cost driver yang tepat ada tiga faktor yang harus dipertimbangkan:</a:t>
            </a:r>
            <a:endParaRPr lang="en-US" dirty="0" smtClean="0"/>
          </a:p>
          <a:p>
            <a:pPr marL="624078" indent="-514350">
              <a:buAutoNum type="arabicPeriod"/>
            </a:pPr>
            <a:r>
              <a:rPr lang="id-ID" dirty="0" smtClean="0"/>
              <a:t>Kemudahan </a:t>
            </a:r>
            <a:r>
              <a:rPr lang="id-ID" dirty="0" smtClean="0"/>
              <a:t>untuk mendapatkan data yang dibutuhkan dalam pemilihan  cost driver (cost of measurement</a:t>
            </a:r>
            <a:r>
              <a:rPr lang="id-ID" dirty="0" smtClean="0"/>
              <a:t>)</a:t>
            </a:r>
            <a:endParaRPr lang="en-US" dirty="0" smtClean="0"/>
          </a:p>
          <a:p>
            <a:pPr marL="624078" indent="-514350">
              <a:buAutoNum type="arabicPeriod"/>
            </a:pPr>
            <a:r>
              <a:rPr lang="id-ID" dirty="0" smtClean="0"/>
              <a:t>Korelasi antara konsumsi aktivitas yang diterangkan oleh cost driver  terpilih dengan konsumsi aktivitas sesungguhnya 20(degree of correlation</a:t>
            </a:r>
            <a:r>
              <a:rPr lang="id-ID" dirty="0" smtClean="0"/>
              <a:t>).</a:t>
            </a:r>
            <a:endParaRPr lang="en-US" dirty="0" smtClean="0"/>
          </a:p>
          <a:p>
            <a:pPr marL="624078" indent="-514350">
              <a:buAutoNum type="arabicPeriod"/>
            </a:pPr>
            <a:r>
              <a:rPr lang="id-ID" dirty="0" smtClean="0"/>
              <a:t>Perilaku yang disebabkan oleh cost driver terpilih  (behavior effec</a:t>
            </a:r>
            <a:r>
              <a:rPr lang="id-ID" dirty="0" smtClean="0"/>
              <a:t>)</a:t>
            </a:r>
            <a:endParaRPr lang="en-US" dirty="0" smtClean="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5148072"/>
          </a:xfrm>
        </p:spPr>
        <p:txBody>
          <a:bodyPr>
            <a:normAutofit fontScale="55000" lnSpcReduction="20000"/>
          </a:bodyPr>
          <a:lstStyle/>
          <a:p>
            <a:pPr>
              <a:buNone/>
            </a:pPr>
            <a:r>
              <a:rPr lang="en-US" b="1" dirty="0" smtClean="0"/>
              <a:t>D</a:t>
            </a:r>
            <a:r>
              <a:rPr lang="id-ID" b="1" dirty="0" smtClean="0"/>
              <a:t>efenisi </a:t>
            </a:r>
            <a:r>
              <a:rPr lang="id-ID" b="1" dirty="0" smtClean="0"/>
              <a:t> </a:t>
            </a:r>
            <a:r>
              <a:rPr lang="id-ID" b="1" dirty="0" smtClean="0"/>
              <a:t>sistem biaya </a:t>
            </a:r>
            <a:r>
              <a:rPr lang="id-ID" i="1" dirty="0" smtClean="0"/>
              <a:t>Activity-Based Costing</a:t>
            </a:r>
            <a:r>
              <a:rPr lang="id-ID" b="1" dirty="0" smtClean="0"/>
              <a:t> </a:t>
            </a:r>
            <a:r>
              <a:rPr lang="id-ID" dirty="0" smtClean="0"/>
              <a:t>sebagai berikut :</a:t>
            </a:r>
            <a:endParaRPr lang="en-US" dirty="0" smtClean="0"/>
          </a:p>
          <a:p>
            <a:pPr>
              <a:buNone/>
            </a:pPr>
            <a:r>
              <a:rPr lang="id-ID" b="1" dirty="0" smtClean="0"/>
              <a:t>1. Wayne </a:t>
            </a:r>
            <a:r>
              <a:rPr lang="id-ID" b="1" dirty="0" smtClean="0"/>
              <a:t>J. Morse, James R. Davis dan A. L. Hartgraves </a:t>
            </a:r>
            <a:r>
              <a:rPr lang="id-ID" dirty="0" smtClean="0"/>
              <a:t>Dalam bukunya </a:t>
            </a:r>
            <a:r>
              <a:rPr lang="id-ID" i="1" dirty="0" smtClean="0"/>
              <a:t>Management Accounting</a:t>
            </a:r>
            <a:r>
              <a:rPr lang="id-ID" dirty="0" smtClean="0"/>
              <a:t> (1991</a:t>
            </a:r>
            <a:r>
              <a:rPr lang="id-ID" dirty="0" smtClean="0"/>
              <a:t>)</a:t>
            </a:r>
            <a:r>
              <a:rPr lang="en-US" dirty="0" smtClean="0"/>
              <a:t>;</a:t>
            </a:r>
            <a:endParaRPr lang="en-US" dirty="0" smtClean="0"/>
          </a:p>
          <a:p>
            <a:r>
              <a:rPr lang="en-US" dirty="0" err="1" smtClean="0"/>
              <a:t>Adalah</a:t>
            </a:r>
            <a:r>
              <a:rPr lang="en-US" dirty="0" smtClean="0"/>
              <a:t> </a:t>
            </a:r>
            <a:r>
              <a:rPr lang="id-ID" dirty="0" smtClean="0"/>
              <a:t>sistem </a:t>
            </a:r>
            <a:r>
              <a:rPr lang="id-ID" dirty="0" smtClean="0"/>
              <a:t>pengalokasian dan pengalokasian kembali biaya ke objek biaya dengan dasar aktivitas yang menyebabkan biaya</a:t>
            </a:r>
            <a:r>
              <a:rPr lang="id-ID" dirty="0" smtClean="0"/>
              <a:t>.</a:t>
            </a:r>
            <a:endParaRPr lang="en-US" dirty="0" smtClean="0"/>
          </a:p>
          <a:p>
            <a:pPr>
              <a:buNone/>
            </a:pPr>
            <a:r>
              <a:rPr lang="id-ID" b="1" dirty="0" smtClean="0"/>
              <a:t>2</a:t>
            </a:r>
            <a:r>
              <a:rPr lang="id-ID" b="1" dirty="0" smtClean="0"/>
              <a:t>. Ray H. Garrison </a:t>
            </a:r>
            <a:r>
              <a:rPr lang="en-US" b="1" dirty="0" smtClean="0"/>
              <a:t> </a:t>
            </a:r>
            <a:r>
              <a:rPr lang="id-ID" dirty="0" smtClean="0"/>
              <a:t>Dalam </a:t>
            </a:r>
            <a:r>
              <a:rPr lang="id-ID" dirty="0" smtClean="0"/>
              <a:t>bukunya </a:t>
            </a:r>
            <a:r>
              <a:rPr lang="id-ID" i="1" dirty="0" smtClean="0"/>
              <a:t>Managerial Accounting</a:t>
            </a:r>
            <a:r>
              <a:rPr lang="id-ID" dirty="0" smtClean="0"/>
              <a:t> (1991</a:t>
            </a:r>
            <a:r>
              <a:rPr lang="id-ID" dirty="0" smtClean="0"/>
              <a:t>)</a:t>
            </a:r>
            <a:r>
              <a:rPr lang="en-US" dirty="0" smtClean="0"/>
              <a:t>;</a:t>
            </a:r>
            <a:r>
              <a:rPr lang="id-ID" dirty="0" smtClean="0"/>
              <a:t> </a:t>
            </a:r>
            <a:endParaRPr lang="en-US" dirty="0" smtClean="0"/>
          </a:p>
          <a:p>
            <a:r>
              <a:rPr lang="en-US" dirty="0" err="1" smtClean="0"/>
              <a:t>adalah</a:t>
            </a:r>
            <a:r>
              <a:rPr lang="id-ID" dirty="0" smtClean="0"/>
              <a:t> </a:t>
            </a:r>
            <a:r>
              <a:rPr lang="id-ID" dirty="0" smtClean="0"/>
              <a:t>suatu metode kalkulasi biaya yang menciptakan suatu kelompok biaya untuk setiap kejadian atau transaksi (aktivitas) dalam suatu organisasi yang berlaku sebagai pemacu biaya. </a:t>
            </a:r>
            <a:endParaRPr lang="en-US" dirty="0" smtClean="0"/>
          </a:p>
          <a:p>
            <a:pPr>
              <a:buNone/>
            </a:pPr>
            <a:r>
              <a:rPr lang="id-ID" b="1" dirty="0" smtClean="0"/>
              <a:t>3. Douglas T. Hicks </a:t>
            </a:r>
            <a:r>
              <a:rPr lang="id-ID" dirty="0" smtClean="0"/>
              <a:t>Dalam </a:t>
            </a:r>
            <a:r>
              <a:rPr lang="id-ID" dirty="0" smtClean="0"/>
              <a:t>bukunya </a:t>
            </a:r>
            <a:r>
              <a:rPr lang="id-ID" i="1" dirty="0" smtClean="0"/>
              <a:t>Activity-Based Costing forSmall and Mid-sized Busines An Implementation </a:t>
            </a:r>
            <a:r>
              <a:rPr lang="id-ID" i="1" dirty="0" smtClean="0"/>
              <a:t>Guide</a:t>
            </a:r>
            <a:r>
              <a:rPr lang="id-ID" dirty="0" smtClean="0"/>
              <a:t> </a:t>
            </a:r>
            <a:r>
              <a:rPr lang="id-ID" dirty="0" smtClean="0"/>
              <a:t>(1992</a:t>
            </a:r>
            <a:r>
              <a:rPr lang="id-ID" dirty="0" smtClean="0"/>
              <a:t>)</a:t>
            </a:r>
            <a:r>
              <a:rPr lang="en-US" dirty="0" smtClean="0"/>
              <a:t>;</a:t>
            </a:r>
            <a:r>
              <a:rPr lang="id-ID" dirty="0" smtClean="0"/>
              <a:t>  </a:t>
            </a:r>
            <a:endParaRPr lang="en-US" dirty="0" smtClean="0"/>
          </a:p>
          <a:p>
            <a:r>
              <a:rPr lang="en-US" dirty="0" err="1" smtClean="0"/>
              <a:t>Adalah</a:t>
            </a:r>
            <a:r>
              <a:rPr lang="en-US" dirty="0" smtClean="0"/>
              <a:t> </a:t>
            </a:r>
            <a:r>
              <a:rPr lang="id-ID" dirty="0" smtClean="0"/>
              <a:t>suatu konsep akuntansi biaya yang berdasarkan atas pemikiran bahwa produk mengkonsumsi aktivitas dan aktivitas yang menimbulkan biaya. </a:t>
            </a:r>
            <a:endParaRPr lang="en-US" dirty="0" smtClean="0"/>
          </a:p>
          <a:p>
            <a:pPr>
              <a:buNone/>
            </a:pPr>
            <a:r>
              <a:rPr lang="id-ID" b="1" dirty="0" smtClean="0"/>
              <a:t>4. L. Gayle Rayburn </a:t>
            </a:r>
            <a:r>
              <a:rPr lang="id-ID" dirty="0" smtClean="0"/>
              <a:t>Dalam </a:t>
            </a:r>
            <a:r>
              <a:rPr lang="id-ID" dirty="0" smtClean="0"/>
              <a:t>bukunya </a:t>
            </a:r>
            <a:r>
              <a:rPr lang="id-ID" i="1" dirty="0" smtClean="0"/>
              <a:t>Cost Accounting-Using Cost Management Approach</a:t>
            </a:r>
            <a:r>
              <a:rPr lang="id-ID" dirty="0" smtClean="0"/>
              <a:t> (1993) </a:t>
            </a:r>
            <a:r>
              <a:rPr lang="id-ID" i="1" dirty="0" smtClean="0"/>
              <a:t>Activity-Based Costing</a:t>
            </a:r>
            <a:r>
              <a:rPr lang="id-ID" dirty="0" smtClean="0"/>
              <a:t> (ABC</a:t>
            </a:r>
            <a:r>
              <a:rPr lang="id-ID" dirty="0" smtClean="0"/>
              <a:t>)</a:t>
            </a:r>
            <a:r>
              <a:rPr lang="en-US" dirty="0" smtClean="0"/>
              <a:t>;</a:t>
            </a:r>
            <a:r>
              <a:rPr lang="id-ID" dirty="0" smtClean="0"/>
              <a:t> </a:t>
            </a:r>
            <a:endParaRPr lang="en-US" dirty="0" smtClean="0"/>
          </a:p>
          <a:p>
            <a:r>
              <a:rPr lang="en-US" dirty="0" err="1" smtClean="0"/>
              <a:t>Adalah</a:t>
            </a:r>
            <a:r>
              <a:rPr lang="id-ID" dirty="0" smtClean="0"/>
              <a:t> </a:t>
            </a:r>
            <a:r>
              <a:rPr lang="id-ID" dirty="0" smtClean="0"/>
              <a:t>suatu sistem yang mengakui bahwa pelaksanaan aktivitas menimbulkan konsumsi sumber daya yang dicatat sebagai biaya, atau dengan kata lain bahwa ABC tersebut adalah merupakan pendekatan kalkulasi biaya yang berbasis pada transaksi. </a:t>
            </a:r>
            <a:endParaRPr lang="en-US" dirty="0" smtClean="0"/>
          </a:p>
          <a:p>
            <a:pPr>
              <a:buNone/>
            </a:pPr>
            <a:r>
              <a:rPr lang="id-ID" b="1" dirty="0" smtClean="0"/>
              <a:t>5. Charles T. Horngren, Gary L. Sundem dan William O. Stratton </a:t>
            </a:r>
            <a:r>
              <a:rPr lang="en-US" b="1" dirty="0" smtClean="0"/>
              <a:t> </a:t>
            </a:r>
            <a:r>
              <a:rPr lang="id-ID" dirty="0" smtClean="0"/>
              <a:t>Dalam </a:t>
            </a:r>
            <a:r>
              <a:rPr lang="id-ID" dirty="0" smtClean="0"/>
              <a:t>bukunya </a:t>
            </a:r>
            <a:r>
              <a:rPr lang="id-ID" i="1" dirty="0" smtClean="0"/>
              <a:t>Introduction to Management Accounting</a:t>
            </a:r>
            <a:r>
              <a:rPr lang="id-ID" dirty="0" smtClean="0"/>
              <a:t> (1996) memberikan defenisi mengenai </a:t>
            </a:r>
            <a:r>
              <a:rPr lang="id-ID" i="1" dirty="0" smtClean="0"/>
              <a:t>Activity-Based Costing</a:t>
            </a:r>
            <a:r>
              <a:rPr lang="id-ID" dirty="0" smtClean="0"/>
              <a:t> (ABC</a:t>
            </a:r>
            <a:r>
              <a:rPr lang="id-ID" dirty="0" smtClean="0"/>
              <a:t>)</a:t>
            </a:r>
            <a:r>
              <a:rPr lang="en-US" dirty="0" smtClean="0"/>
              <a:t>;</a:t>
            </a:r>
            <a:r>
              <a:rPr lang="id-ID" dirty="0" smtClean="0"/>
              <a:t> </a:t>
            </a:r>
            <a:endParaRPr lang="en-US" dirty="0" smtClean="0"/>
          </a:p>
          <a:p>
            <a:r>
              <a:rPr lang="en-US" dirty="0" err="1" smtClean="0"/>
              <a:t>adalah</a:t>
            </a:r>
            <a:r>
              <a:rPr lang="id-ID" dirty="0" smtClean="0"/>
              <a:t> </a:t>
            </a:r>
            <a:r>
              <a:rPr lang="id-ID" dirty="0" smtClean="0"/>
              <a:t>suatu sistem yang merupakan pendekatan kalkulasi biaya yang memfokuskan pada aktivitas sebagai objek biaya yang fundamental</a:t>
            </a:r>
            <a:r>
              <a:rPr lang="en-US" dirty="0" smtClean="0"/>
              <a:t>.</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buNone/>
            </a:pPr>
            <a:r>
              <a:rPr lang="en-US" b="1" i="1" dirty="0" err="1" smtClean="0"/>
              <a:t>Kegunaan</a:t>
            </a:r>
            <a:r>
              <a:rPr lang="en-US" b="1" i="1" dirty="0" smtClean="0"/>
              <a:t> </a:t>
            </a:r>
            <a:r>
              <a:rPr lang="id-ID" b="1" i="1" dirty="0" smtClean="0"/>
              <a:t>Activity Based Costing System </a:t>
            </a:r>
            <a:r>
              <a:rPr lang="id-ID" b="1" dirty="0" smtClean="0"/>
              <a:t>(ABC </a:t>
            </a:r>
            <a:r>
              <a:rPr lang="id-ID" b="1" i="1" dirty="0" smtClean="0"/>
              <a:t>System</a:t>
            </a:r>
            <a:r>
              <a:rPr lang="id-ID" b="1" dirty="0" smtClean="0"/>
              <a:t>)</a:t>
            </a:r>
            <a:r>
              <a:rPr lang="en-US" dirty="0" smtClean="0"/>
              <a:t>; </a:t>
            </a:r>
            <a:endParaRPr lang="en-US" dirty="0" smtClean="0"/>
          </a:p>
          <a:p>
            <a:r>
              <a:rPr lang="en-US" dirty="0" smtClean="0"/>
              <a:t>U</a:t>
            </a:r>
            <a:r>
              <a:rPr lang="id-ID" dirty="0" smtClean="0"/>
              <a:t>ntuk </a:t>
            </a:r>
            <a:r>
              <a:rPr lang="id-ID" dirty="0" smtClean="0"/>
              <a:t>menilai kinerja dengan cara</a:t>
            </a:r>
            <a:r>
              <a:rPr lang="en-US" dirty="0" smtClean="0"/>
              <a:t> </a:t>
            </a:r>
            <a:r>
              <a:rPr lang="en-US" dirty="0" err="1" smtClean="0"/>
              <a:t>menilai</a:t>
            </a:r>
            <a:r>
              <a:rPr lang="en-US" dirty="0" smtClean="0"/>
              <a:t> </a:t>
            </a:r>
            <a:r>
              <a:rPr lang="id-ID" dirty="0" smtClean="0"/>
              <a:t>aktivitas dianggap sebagai penyebab timbulnya biaya produksi. </a:t>
            </a:r>
            <a:endParaRPr lang="en-US" dirty="0" smtClean="0"/>
          </a:p>
          <a:p>
            <a:pPr>
              <a:buNone/>
            </a:pPr>
            <a:r>
              <a:rPr lang="id-ID" dirty="0" smtClean="0"/>
              <a:t>Kebutuhan akan informasi biaya yang akurat tersebut disebabkan </a:t>
            </a:r>
            <a:r>
              <a:rPr lang="id-ID" dirty="0" smtClean="0"/>
              <a:t>oleh</a:t>
            </a:r>
            <a:r>
              <a:rPr lang="en-US" dirty="0" smtClean="0"/>
              <a:t>;</a:t>
            </a:r>
            <a:endParaRPr lang="en-US" dirty="0" smtClean="0"/>
          </a:p>
          <a:p>
            <a:pPr>
              <a:buNone/>
            </a:pPr>
            <a:r>
              <a:rPr lang="id-ID" dirty="0" smtClean="0"/>
              <a:t>1. Persaingan global (</a:t>
            </a:r>
            <a:r>
              <a:rPr lang="id-ID" i="1" dirty="0" smtClean="0"/>
              <a:t>Global Competition</a:t>
            </a:r>
            <a:r>
              <a:rPr lang="id-ID" i="1" dirty="0" smtClean="0"/>
              <a:t>)</a:t>
            </a:r>
            <a:endParaRPr lang="en-US" dirty="0" smtClean="0"/>
          </a:p>
          <a:p>
            <a:pPr>
              <a:buNone/>
            </a:pPr>
            <a:r>
              <a:rPr lang="id-ID" dirty="0" smtClean="0"/>
              <a:t>2. Penggunaan teknologi maju dalam pembuatan produk </a:t>
            </a:r>
            <a:endParaRPr lang="en-US" dirty="0" smtClean="0"/>
          </a:p>
          <a:p>
            <a:pPr>
              <a:buNone/>
            </a:pPr>
            <a:r>
              <a:rPr lang="id-ID" dirty="0" smtClean="0"/>
              <a:t>3</a:t>
            </a:r>
            <a:r>
              <a:rPr lang="id-ID" dirty="0" smtClean="0"/>
              <a:t>. Untuk dapat memenangkan persaingan dalam kompetisi global, perusahaan manufaktur harus menerapkan </a:t>
            </a:r>
            <a:r>
              <a:rPr lang="id-ID" i="1" dirty="0" smtClean="0"/>
              <a:t>market–driven strategy.</a:t>
            </a:r>
            <a:endParaRPr lang="en-US" dirty="0" smtClean="0"/>
          </a:p>
          <a:p>
            <a:pPr>
              <a:buNone/>
            </a:pPr>
            <a:r>
              <a:rPr lang="id-ID" dirty="0" smtClean="0"/>
              <a:t>4. </a:t>
            </a:r>
            <a:r>
              <a:rPr lang="id-ID" i="1" dirty="0" smtClean="0"/>
              <a:t>Market–driven </a:t>
            </a:r>
            <a:r>
              <a:rPr lang="id-ID" i="1" dirty="0" smtClean="0"/>
              <a:t>strategy</a:t>
            </a:r>
            <a:endParaRPr lang="en-US" dirty="0" smtClean="0"/>
          </a:p>
          <a:p>
            <a:pPr>
              <a:buNone/>
            </a:pPr>
            <a:r>
              <a:rPr lang="id-ID" dirty="0" smtClean="0"/>
              <a:t>5. Pemanfaatan teknologi komputer dalam pengolahan data akuntansi memungkinkan dilakukannya pengolahan berbagai informasi biaya yang sangat bermanfaat dengan cukup akurat.</a:t>
            </a:r>
            <a:endParaRPr lang="en-US" dirty="0" smtClean="0"/>
          </a:p>
          <a:p>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70000" lnSpcReduction="20000"/>
          </a:bodyPr>
          <a:lstStyle/>
          <a:p>
            <a:pPr>
              <a:buNone/>
            </a:pPr>
            <a:r>
              <a:rPr lang="en-US" b="1" dirty="0" smtClean="0"/>
              <a:t>D</a:t>
            </a:r>
            <a:r>
              <a:rPr lang="id-ID" b="1" dirty="0" smtClean="0"/>
              <a:t>asar yang melandasi ABC </a:t>
            </a:r>
            <a:r>
              <a:rPr lang="id-ID" i="1" dirty="0" smtClean="0"/>
              <a:t>System</a:t>
            </a:r>
            <a:r>
              <a:rPr lang="id-ID" b="1" dirty="0" smtClean="0"/>
              <a:t> :</a:t>
            </a:r>
            <a:endParaRPr lang="en-US" dirty="0" smtClean="0"/>
          </a:p>
          <a:p>
            <a:pPr marL="624078" indent="-514350">
              <a:buAutoNum type="arabicPeriod"/>
            </a:pPr>
            <a:r>
              <a:rPr lang="id-ID" i="1" dirty="0" smtClean="0"/>
              <a:t>Cost </a:t>
            </a:r>
            <a:r>
              <a:rPr lang="id-ID" i="1" dirty="0" smtClean="0"/>
              <a:t>is </a:t>
            </a:r>
            <a:r>
              <a:rPr lang="id-ID" i="1" dirty="0" smtClean="0"/>
              <a:t>caused</a:t>
            </a:r>
            <a:endParaRPr lang="en-US" i="1" dirty="0" smtClean="0"/>
          </a:p>
          <a:p>
            <a:pPr marL="624078" indent="-514350">
              <a:buAutoNum type="arabicPeriod"/>
            </a:pPr>
            <a:r>
              <a:rPr lang="id-ID" i="1" dirty="0" smtClean="0"/>
              <a:t>The causes of cost can be managed</a:t>
            </a:r>
            <a:r>
              <a:rPr lang="id-ID" dirty="0" smtClean="0"/>
              <a:t>.</a:t>
            </a:r>
            <a:endParaRPr lang="en-US" dirty="0" smtClean="0"/>
          </a:p>
          <a:p>
            <a:pPr>
              <a:buNone/>
            </a:pPr>
            <a:r>
              <a:rPr lang="id-ID" b="1" dirty="0" smtClean="0"/>
              <a:t>Manfaat sistem biaya </a:t>
            </a:r>
            <a:r>
              <a:rPr lang="id-ID" b="1" i="1" dirty="0" smtClean="0"/>
              <a:t>Activity-Based Costing</a:t>
            </a:r>
            <a:r>
              <a:rPr lang="id-ID" b="1" dirty="0" smtClean="0"/>
              <a:t> (ABC) </a:t>
            </a:r>
            <a:r>
              <a:rPr lang="id-ID" dirty="0" smtClean="0"/>
              <a:t>bagi pihak manajemen </a:t>
            </a:r>
            <a:r>
              <a:rPr lang="id-ID" dirty="0" smtClean="0"/>
              <a:t>perusahaan:</a:t>
            </a:r>
            <a:endParaRPr lang="en-US" dirty="0" smtClean="0"/>
          </a:p>
          <a:p>
            <a:pPr marL="624078" lvl="0" indent="-514350">
              <a:buAutoNum type="arabicPeriod"/>
            </a:pPr>
            <a:r>
              <a:rPr lang="en-US" dirty="0" smtClean="0"/>
              <a:t>S</a:t>
            </a:r>
            <a:r>
              <a:rPr lang="id-ID" dirty="0" smtClean="0"/>
              <a:t>istem biaya ABC dapat meyakinkan pihak manajemen bahwa mereka harus mengambil sejumlah langkah untuk menjadi lebih kompetitif. </a:t>
            </a:r>
            <a:endParaRPr lang="en-US" dirty="0" smtClean="0"/>
          </a:p>
          <a:p>
            <a:pPr marL="624078" lvl="0" indent="-514350">
              <a:buAutoNum type="arabicPeriod"/>
            </a:pPr>
            <a:r>
              <a:rPr lang="id-ID" dirty="0" smtClean="0"/>
              <a:t>Pihak manajemen akan berada dalam suatu posisi melakukan penawaran kompetitif </a:t>
            </a:r>
            <a:endParaRPr lang="en-US" dirty="0" smtClean="0"/>
          </a:p>
          <a:p>
            <a:pPr marL="624078" indent="-514350">
              <a:buFont typeface="Wingdings 3"/>
              <a:buAutoNum type="arabicPeriod"/>
            </a:pPr>
            <a:r>
              <a:rPr lang="id-ID" dirty="0" smtClean="0"/>
              <a:t>Sistem biaya ABC dapat membantu dalam pengambilan keputusan (</a:t>
            </a:r>
            <a:r>
              <a:rPr lang="id-ID" i="1" dirty="0" smtClean="0"/>
              <a:t>management decision making),</a:t>
            </a:r>
            <a:endParaRPr lang="en-US" dirty="0" smtClean="0"/>
          </a:p>
          <a:p>
            <a:pPr marL="624078" lvl="0" indent="-514350">
              <a:buAutoNum type="arabicPeriod"/>
            </a:pPr>
            <a:r>
              <a:rPr lang="id-ID" dirty="0" smtClean="0"/>
              <a:t>Mendukung perbaikan yang berkesinambungan (</a:t>
            </a:r>
            <a:r>
              <a:rPr lang="id-ID" i="1" dirty="0" smtClean="0"/>
              <a:t>continuous improvement), melalui analisa </a:t>
            </a:r>
            <a:r>
              <a:rPr lang="id-ID" i="1" dirty="0" smtClean="0"/>
              <a:t>aktivitas</a:t>
            </a:r>
            <a:endParaRPr lang="en-US" i="1" dirty="0" smtClean="0"/>
          </a:p>
          <a:p>
            <a:pPr marL="624078" lvl="0" indent="-514350">
              <a:buAutoNum type="arabicPeriod"/>
            </a:pPr>
            <a:r>
              <a:rPr lang="id-ID" dirty="0" smtClean="0"/>
              <a:t>Memudahkan penentuan biaya-biaya yang kurang relevan (</a:t>
            </a:r>
            <a:r>
              <a:rPr lang="id-ID" i="1" dirty="0" smtClean="0"/>
              <a:t>cost reduction</a:t>
            </a:r>
            <a:r>
              <a:rPr lang="id-ID" i="1" dirty="0" smtClean="0"/>
              <a:t>)</a:t>
            </a:r>
            <a:endParaRPr lang="en-US" i="1" dirty="0" smtClean="0"/>
          </a:p>
          <a:p>
            <a:pPr marL="624078" lvl="0" indent="-514350">
              <a:buAutoNum type="arabicPeriod"/>
            </a:pPr>
            <a:r>
              <a:rPr lang="id-ID" dirty="0" smtClean="0"/>
              <a:t>Dengan analisis biaya yang diperbaiki, pi</a:t>
            </a:r>
            <a:r>
              <a:rPr lang="en-US" dirty="0" smtClean="0"/>
              <a:t>h</a:t>
            </a:r>
            <a:r>
              <a:rPr lang="id-ID" dirty="0" smtClean="0"/>
              <a:t>ak manajemen dapat melakukan analisis yang lebih akurat mengenai volume produksi yang diperlukan untuk mencapai impas </a:t>
            </a:r>
            <a:r>
              <a:rPr lang="id-ID" i="1" dirty="0" smtClean="0"/>
              <a:t> </a:t>
            </a:r>
            <a:endParaRPr lang="en-US" dirty="0" smtClean="0"/>
          </a:p>
          <a:p>
            <a:pPr marL="624078" indent="-514350">
              <a:buNone/>
            </a:pPr>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92500" lnSpcReduction="20000"/>
          </a:bodyPr>
          <a:lstStyle/>
          <a:p>
            <a:pPr>
              <a:buNone/>
            </a:pPr>
            <a:r>
              <a:rPr lang="en-US" b="1" dirty="0" smtClean="0"/>
              <a:t>K</a:t>
            </a:r>
            <a:r>
              <a:rPr lang="id-ID" b="1" dirty="0" smtClean="0"/>
              <a:t>eunggulan dari sistem biaya </a:t>
            </a:r>
            <a:r>
              <a:rPr lang="id-ID" b="1" i="1" dirty="0" smtClean="0"/>
              <a:t>Activity Based Costing</a:t>
            </a:r>
            <a:r>
              <a:rPr lang="id-ID" b="1" dirty="0" smtClean="0"/>
              <a:t> (ABC) </a:t>
            </a:r>
            <a:r>
              <a:rPr lang="id-ID" dirty="0" smtClean="0"/>
              <a:t>dalam penentuan biaya </a:t>
            </a:r>
            <a:r>
              <a:rPr lang="id-ID" dirty="0" smtClean="0"/>
              <a:t>produksi</a:t>
            </a:r>
            <a:r>
              <a:rPr lang="en-US" dirty="0" smtClean="0"/>
              <a:t>:</a:t>
            </a:r>
            <a:endParaRPr lang="en-US" dirty="0" smtClean="0"/>
          </a:p>
          <a:p>
            <a:pPr marL="624078" indent="-514350">
              <a:buAutoNum type="alphaLcPeriod"/>
            </a:pPr>
            <a:r>
              <a:rPr lang="id-ID" dirty="0" smtClean="0"/>
              <a:t>Biaya </a:t>
            </a:r>
            <a:r>
              <a:rPr lang="id-ID" dirty="0" smtClean="0"/>
              <a:t>produk yang lebih </a:t>
            </a:r>
            <a:r>
              <a:rPr lang="id-ID" dirty="0" smtClean="0"/>
              <a:t>realistis</a:t>
            </a:r>
            <a:endParaRPr lang="en-US" dirty="0" smtClean="0"/>
          </a:p>
          <a:p>
            <a:pPr marL="624078" indent="-514350">
              <a:buAutoNum type="alphaLcPeriod"/>
            </a:pPr>
            <a:r>
              <a:rPr lang="id-ID" dirty="0" smtClean="0"/>
              <a:t>Semakin banyak </a:t>
            </a:r>
            <a:r>
              <a:rPr lang="id-ID" i="1" dirty="0" smtClean="0"/>
              <a:t>overhead</a:t>
            </a:r>
            <a:r>
              <a:rPr lang="id-ID" dirty="0" smtClean="0"/>
              <a:t> dapat ditelusuri ke </a:t>
            </a:r>
            <a:r>
              <a:rPr lang="id-ID" dirty="0" smtClean="0"/>
              <a:t>produk</a:t>
            </a:r>
            <a:endParaRPr lang="en-US" dirty="0" smtClean="0"/>
          </a:p>
          <a:p>
            <a:pPr marL="624078" indent="-514350">
              <a:buAutoNum type="alphaLcPeriod"/>
            </a:pPr>
            <a:r>
              <a:rPr lang="id-ID" dirty="0" smtClean="0"/>
              <a:t>Sistem biaya ABC mengakui bahwa aktivitaslah yang menyebabkan biaya (</a:t>
            </a:r>
            <a:r>
              <a:rPr lang="id-ID" i="1" dirty="0" smtClean="0"/>
              <a:t>activities cause cost</a:t>
            </a:r>
            <a:r>
              <a:rPr lang="id-ID" i="1" dirty="0" smtClean="0"/>
              <a:t>)</a:t>
            </a:r>
            <a:endParaRPr lang="en-US" i="1" dirty="0" smtClean="0"/>
          </a:p>
          <a:p>
            <a:pPr marL="624078" indent="-514350">
              <a:buAutoNum type="alphaLcPeriod"/>
            </a:pPr>
            <a:r>
              <a:rPr lang="id-ID" dirty="0" smtClean="0"/>
              <a:t>Sistem biaya ABC memfokuskan perhatian pada sifat riil dari perilaku </a:t>
            </a:r>
            <a:r>
              <a:rPr lang="id-ID" dirty="0" smtClean="0"/>
              <a:t>biaya</a:t>
            </a:r>
            <a:endParaRPr lang="en-US" dirty="0" smtClean="0"/>
          </a:p>
          <a:p>
            <a:pPr marL="624078" indent="-514350">
              <a:buAutoNum type="alphaLcPeriod"/>
            </a:pPr>
            <a:r>
              <a:rPr lang="id-ID" dirty="0" smtClean="0"/>
              <a:t>Sistem biaya ABC mengakui kompleksitas dari diversitas produksi </a:t>
            </a:r>
            <a:endParaRPr lang="en-US" dirty="0" smtClean="0"/>
          </a:p>
          <a:p>
            <a:pPr marL="624078" indent="-514350">
              <a:buAutoNum type="alphaLcPeriod"/>
            </a:pPr>
            <a:r>
              <a:rPr lang="id-ID" dirty="0" smtClean="0"/>
              <a:t>Sistem biaya ABC memberikan suatu indikasi yang dapat diandalkan </a:t>
            </a:r>
            <a:endParaRPr lang="en-US" dirty="0" smtClean="0"/>
          </a:p>
          <a:p>
            <a:pPr marL="624078" indent="-514350">
              <a:buAutoNum type="alphaLcPeriod"/>
            </a:pPr>
            <a:r>
              <a:rPr lang="id-ID" dirty="0" smtClean="0"/>
              <a:t>Sistem biaya ABC cukup fleksibel untuk menelusuri biaya ke proses</a:t>
            </a:r>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92500" lnSpcReduction="10000"/>
          </a:bodyPr>
          <a:lstStyle/>
          <a:p>
            <a:pPr>
              <a:buNone/>
            </a:pPr>
            <a:r>
              <a:rPr lang="id-ID" dirty="0" smtClean="0"/>
              <a:t>Tahap-tahap pembebanan biaya overhead pabrik pada ABC </a:t>
            </a:r>
            <a:r>
              <a:rPr lang="id-ID" i="1" dirty="0" smtClean="0"/>
              <a:t>System</a:t>
            </a:r>
            <a:r>
              <a:rPr lang="id-ID" dirty="0" smtClean="0"/>
              <a:t>:</a:t>
            </a:r>
            <a:endParaRPr lang="en-US" dirty="0" smtClean="0"/>
          </a:p>
          <a:p>
            <a:pPr>
              <a:buNone/>
            </a:pPr>
            <a:r>
              <a:rPr lang="id-ID" b="1" dirty="0" smtClean="0"/>
              <a:t>Tahap 1</a:t>
            </a:r>
            <a:endParaRPr lang="en-US" dirty="0" smtClean="0"/>
          </a:p>
          <a:p>
            <a:pPr marL="624078" lvl="0" indent="-514350">
              <a:buAutoNum type="arabicPeriod"/>
            </a:pPr>
            <a:r>
              <a:rPr lang="id-ID" dirty="0" smtClean="0"/>
              <a:t>Biaya </a:t>
            </a:r>
            <a:r>
              <a:rPr lang="id-ID" i="1" dirty="0" smtClean="0"/>
              <a:t>overhead</a:t>
            </a:r>
            <a:r>
              <a:rPr lang="id-ID" dirty="0" smtClean="0"/>
              <a:t> pabrik dibebankan pada aktivitas-aktivitas yang sesuai</a:t>
            </a:r>
            <a:r>
              <a:rPr lang="id-ID" dirty="0" smtClean="0"/>
              <a:t>.</a:t>
            </a:r>
            <a:endParaRPr lang="en-US" dirty="0" smtClean="0"/>
          </a:p>
          <a:p>
            <a:pPr marL="624078" indent="-514350">
              <a:buFont typeface="Wingdings 3"/>
              <a:buAutoNum type="arabicPeriod"/>
            </a:pPr>
            <a:r>
              <a:rPr lang="id-ID" dirty="0" smtClean="0"/>
              <a:t>Biaya-biaya aktivitas tersebut dikelompokkan dalam beberapa </a:t>
            </a:r>
            <a:r>
              <a:rPr lang="id-ID" i="1" dirty="0" smtClean="0"/>
              <a:t>cost pool</a:t>
            </a:r>
            <a:r>
              <a:rPr lang="id-ID" dirty="0" smtClean="0"/>
              <a:t> yang homogen.</a:t>
            </a:r>
            <a:endParaRPr lang="en-US" dirty="0" smtClean="0"/>
          </a:p>
          <a:p>
            <a:pPr marL="624078" indent="-514350">
              <a:buFont typeface="Wingdings 3"/>
              <a:buAutoNum type="arabicPeriod"/>
            </a:pPr>
            <a:r>
              <a:rPr lang="id-ID" dirty="0" smtClean="0"/>
              <a:t>Menentukan tarif untuk masing-masing kelompok (</a:t>
            </a:r>
            <a:r>
              <a:rPr lang="id-ID" i="1" dirty="0" smtClean="0"/>
              <a:t>cost pool). </a:t>
            </a:r>
            <a:endParaRPr lang="en-US" dirty="0" smtClean="0"/>
          </a:p>
          <a:p>
            <a:pPr>
              <a:buNone/>
            </a:pPr>
            <a:r>
              <a:rPr lang="id-ID" b="1" dirty="0" smtClean="0"/>
              <a:t>Tahap II</a:t>
            </a:r>
            <a:endParaRPr lang="en-US" dirty="0" smtClean="0"/>
          </a:p>
          <a:p>
            <a:r>
              <a:rPr lang="id-ID" dirty="0" smtClean="0"/>
              <a:t>Biaya-biaya aktivitas dibebankan ke produk berdasarkan konsumsi atau permintaan aktivitas oleh masing-masing produk. </a:t>
            </a:r>
            <a:endParaRPr lang="en-US" dirty="0" smtClean="0"/>
          </a:p>
          <a:p>
            <a:pPr marL="624078" lvl="0" indent="-514350">
              <a:buNone/>
            </a:pPr>
            <a:endParaRPr lang="en-US" dirty="0" smtClean="0"/>
          </a:p>
          <a:p>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id-ID" dirty="0" smtClean="0"/>
              <a:t>Dalam merancang ABC sistem, aktivitas untuk membuat dan menjual produk digolon</a:t>
            </a:r>
            <a:r>
              <a:rPr lang="en-US" dirty="0" smtClean="0"/>
              <a:t>g</a:t>
            </a:r>
            <a:r>
              <a:rPr lang="id-ID" dirty="0" smtClean="0"/>
              <a:t>kan dalam 4 kelompok, yaitu:</a:t>
            </a:r>
            <a:endParaRPr lang="en-US" dirty="0" smtClean="0"/>
          </a:p>
          <a:p>
            <a:pPr marL="624078" indent="-514350">
              <a:buAutoNum type="arabicPeriod"/>
            </a:pPr>
            <a:r>
              <a:rPr lang="id-ID" b="1" dirty="0" smtClean="0"/>
              <a:t>Facility </a:t>
            </a:r>
            <a:r>
              <a:rPr lang="id-ID" b="1" dirty="0" smtClean="0"/>
              <a:t>sustaining activity </a:t>
            </a:r>
            <a:r>
              <a:rPr lang="id-ID" b="1" dirty="0" smtClean="0"/>
              <a:t>cost</a:t>
            </a:r>
            <a:endParaRPr lang="en-US" b="1" dirty="0" smtClean="0"/>
          </a:p>
          <a:p>
            <a:pPr marL="624078" indent="-514350">
              <a:buAutoNum type="arabicPeriod"/>
            </a:pPr>
            <a:r>
              <a:rPr lang="id-ID" b="1" dirty="0" smtClean="0"/>
              <a:t>Product sustaining activity </a:t>
            </a:r>
            <a:r>
              <a:rPr lang="id-ID" b="1" dirty="0" smtClean="0"/>
              <a:t>cost</a:t>
            </a:r>
            <a:endParaRPr lang="en-US" b="1" dirty="0" smtClean="0"/>
          </a:p>
          <a:p>
            <a:pPr marL="624078" indent="-514350">
              <a:buAutoNum type="arabicPeriod"/>
            </a:pPr>
            <a:r>
              <a:rPr lang="id-ID" b="1" dirty="0" smtClean="0"/>
              <a:t>Bacth activity </a:t>
            </a:r>
            <a:r>
              <a:rPr lang="id-ID" b="1" dirty="0" smtClean="0"/>
              <a:t>cost</a:t>
            </a:r>
            <a:endParaRPr lang="en-US" b="1" dirty="0" smtClean="0"/>
          </a:p>
          <a:p>
            <a:pPr marL="624078" indent="-514350">
              <a:buAutoNum type="arabicPeriod"/>
            </a:pPr>
            <a:r>
              <a:rPr lang="id-ID" b="1" dirty="0" smtClean="0"/>
              <a:t>Unit level activity </a:t>
            </a:r>
            <a:r>
              <a:rPr lang="id-ID" b="1" dirty="0" smtClean="0"/>
              <a:t>cost</a:t>
            </a:r>
            <a:endParaRPr lang="en-US" b="1" dirty="0" smtClean="0"/>
          </a:p>
          <a:p>
            <a:pPr fontAlgn="base">
              <a:buNone/>
            </a:pPr>
            <a:endParaRPr lang="en-US" b="1" dirty="0" smtClean="0"/>
          </a:p>
          <a:p>
            <a:pPr fontAlgn="base">
              <a:buNone/>
            </a:pPr>
            <a:r>
              <a:rPr lang="id-ID" b="1" dirty="0" smtClean="0"/>
              <a:t>Konsep-Konsep </a:t>
            </a:r>
            <a:r>
              <a:rPr lang="id-ID" b="1" dirty="0" smtClean="0"/>
              <a:t>Dasar Activity Based Costing</a:t>
            </a:r>
            <a:endParaRPr lang="en-US" dirty="0" smtClean="0"/>
          </a:p>
          <a:p>
            <a:r>
              <a:rPr lang="id-ID" dirty="0" smtClean="0"/>
              <a:t>Dalam sistem ABC, biaya </a:t>
            </a:r>
            <a:r>
              <a:rPr lang="id-ID" dirty="0" smtClean="0"/>
              <a:t>ditelusur</a:t>
            </a:r>
            <a:r>
              <a:rPr lang="en-US" dirty="0" err="1" smtClean="0"/>
              <a:t>i</a:t>
            </a:r>
            <a:r>
              <a:rPr lang="id-ID" dirty="0" smtClean="0"/>
              <a:t> </a:t>
            </a:r>
            <a:r>
              <a:rPr lang="id-ID" dirty="0" smtClean="0"/>
              <a:t>ke aktivitas dan kemudian ke produk.</a:t>
            </a:r>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lstStyle/>
          <a:p>
            <a:pPr>
              <a:buNone/>
            </a:pPr>
            <a:r>
              <a:rPr lang="id-ID" sz="2000" b="1" dirty="0" smtClean="0"/>
              <a:t>Dasar</a:t>
            </a:r>
            <a:r>
              <a:rPr lang="en-US" sz="2000" b="1" dirty="0" smtClean="0"/>
              <a:t>-</a:t>
            </a:r>
            <a:r>
              <a:rPr lang="en-US" sz="2000" b="1" dirty="0" err="1" smtClean="0"/>
              <a:t>dasar</a:t>
            </a:r>
            <a:r>
              <a:rPr lang="id-ID" sz="2000" b="1" dirty="0" smtClean="0"/>
              <a:t> Activity Based Costing</a:t>
            </a:r>
            <a:r>
              <a:rPr lang="en-US" sz="2000" b="1" dirty="0" smtClean="0"/>
              <a:t>:</a:t>
            </a:r>
            <a:endParaRPr lang="en-US" sz="2000" dirty="0" smtClean="0"/>
          </a:p>
          <a:p>
            <a:pPr marL="624078" indent="-514350">
              <a:buAutoNum type="arabicPeriod"/>
            </a:pPr>
            <a:r>
              <a:rPr lang="id-ID" sz="2000" dirty="0" smtClean="0"/>
              <a:t>Aktivitas-aktivitas </a:t>
            </a:r>
            <a:r>
              <a:rPr lang="id-ID" sz="2000" dirty="0" smtClean="0"/>
              <a:t>Berlevel Unit </a:t>
            </a:r>
            <a:endParaRPr lang="en-US" sz="2000" dirty="0" smtClean="0"/>
          </a:p>
          <a:p>
            <a:pPr marL="624078" indent="-514350">
              <a:buAutoNum type="arabicPeriod"/>
            </a:pPr>
            <a:r>
              <a:rPr lang="id-ID" sz="2000" dirty="0" smtClean="0"/>
              <a:t>Aktivitas-aktivitas Berlevel </a:t>
            </a:r>
            <a:r>
              <a:rPr lang="id-ID" sz="2000" i="1" dirty="0" smtClean="0"/>
              <a:t>Batch</a:t>
            </a:r>
            <a:endParaRPr lang="en-US" sz="2000" i="1" dirty="0" smtClean="0"/>
          </a:p>
          <a:p>
            <a:pPr marL="624078" indent="-514350">
              <a:buFont typeface="Wingdings 3"/>
              <a:buAutoNum type="arabicPeriod"/>
            </a:pPr>
            <a:r>
              <a:rPr lang="id-ID" sz="2000" dirty="0" smtClean="0"/>
              <a:t>Aktivitas-aktivitas Berlevel Produk </a:t>
            </a:r>
            <a:endParaRPr lang="en-US" sz="2000" dirty="0" smtClean="0"/>
          </a:p>
          <a:p>
            <a:pPr marL="624078" indent="-514350">
              <a:buFont typeface="Wingdings 3"/>
              <a:buAutoNum type="arabicPeriod"/>
            </a:pPr>
            <a:r>
              <a:rPr lang="id-ID" sz="2000" dirty="0" smtClean="0"/>
              <a:t>Aktivitas Berlevel Fasilitas </a:t>
            </a:r>
            <a:endParaRPr lang="en-US" sz="2000" dirty="0" smtClean="0"/>
          </a:p>
          <a:p>
            <a:pPr marL="624078" indent="-514350">
              <a:buNone/>
            </a:pPr>
            <a:r>
              <a:rPr lang="id-ID" sz="2000" b="1" dirty="0" smtClean="0"/>
              <a:t>Perbandingan Biaya Produk Tradisional dan ABC</a:t>
            </a:r>
            <a:endParaRPr lang="en-US" sz="2000" dirty="0" smtClean="0"/>
          </a:p>
          <a:p>
            <a:pPr marL="624078" indent="-514350">
              <a:buNone/>
            </a:pPr>
            <a:endParaRPr lang="en-US" b="1" dirty="0" smtClean="0"/>
          </a:p>
          <a:p>
            <a:pPr>
              <a:buNone/>
            </a:pPr>
            <a:endParaRPr lang="en-US" dirty="0" smtClean="0"/>
          </a:p>
          <a:p>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pic>
        <p:nvPicPr>
          <p:cNvPr id="5" name="Picture 4"/>
          <p:cNvPicPr/>
          <p:nvPr/>
        </p:nvPicPr>
        <p:blipFill>
          <a:blip r:embed="rId2"/>
          <a:srcRect l="18848" t="24898" r="18480" b="30816"/>
          <a:stretch>
            <a:fillRect/>
          </a:stretch>
        </p:blipFill>
        <p:spPr bwMode="auto">
          <a:xfrm>
            <a:off x="685800" y="3581400"/>
            <a:ext cx="8153400" cy="3276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48072"/>
          </a:xfrm>
        </p:spPr>
        <p:txBody>
          <a:bodyPr>
            <a:normAutofit fontScale="92500"/>
          </a:bodyPr>
          <a:lstStyle/>
          <a:p>
            <a:pPr>
              <a:buNone/>
            </a:pPr>
            <a:r>
              <a:rPr lang="id-ID" b="1" dirty="0" smtClean="0"/>
              <a:t>Syarat Penerapan Sistem Activity-Based </a:t>
            </a:r>
            <a:r>
              <a:rPr lang="id-ID" b="1" dirty="0" smtClean="0"/>
              <a:t>Costing</a:t>
            </a:r>
            <a:r>
              <a:rPr lang="en-US" b="1" dirty="0" smtClean="0"/>
              <a:t>:</a:t>
            </a:r>
          </a:p>
          <a:p>
            <a:pPr marL="624078" lvl="0" indent="-514350">
              <a:buAutoNum type="arabicPeriod"/>
            </a:pPr>
            <a:r>
              <a:rPr lang="id-ID" dirty="0" smtClean="0"/>
              <a:t>Perusahaan </a:t>
            </a:r>
            <a:r>
              <a:rPr lang="id-ID" dirty="0" smtClean="0"/>
              <a:t>mempunyai tingkat diversitas yang tinggi </a:t>
            </a:r>
            <a:endParaRPr lang="en-US" dirty="0" smtClean="0"/>
          </a:p>
          <a:p>
            <a:pPr marL="624078" indent="-514350">
              <a:buFont typeface="Wingdings 3"/>
              <a:buAutoNum type="arabicPeriod"/>
            </a:pPr>
            <a:r>
              <a:rPr lang="id-ID" dirty="0" smtClean="0"/>
              <a:t>Tingkat persaingan industri yang tinggi </a:t>
            </a:r>
            <a:endParaRPr lang="en-US" dirty="0" smtClean="0"/>
          </a:p>
          <a:p>
            <a:pPr marL="624078" lvl="0" indent="-514350">
              <a:buAutoNum type="arabicPeriod"/>
            </a:pPr>
            <a:r>
              <a:rPr lang="id-ID" dirty="0" smtClean="0"/>
              <a:t>Biaya pengukuran yang </a:t>
            </a:r>
            <a:r>
              <a:rPr lang="id-ID" dirty="0" smtClean="0"/>
              <a:t>rendah</a:t>
            </a:r>
            <a:endParaRPr lang="en-US" dirty="0" smtClean="0"/>
          </a:p>
          <a:p>
            <a:pPr>
              <a:buNone/>
            </a:pPr>
            <a:r>
              <a:rPr lang="en-US" b="1" dirty="0" smtClean="0"/>
              <a:t>H</a:t>
            </a:r>
            <a:r>
              <a:rPr lang="id-ID" b="1" dirty="0" smtClean="0"/>
              <a:t>al</a:t>
            </a:r>
            <a:r>
              <a:rPr lang="en-US" b="1" dirty="0" smtClean="0"/>
              <a:t>-</a:t>
            </a:r>
            <a:r>
              <a:rPr lang="en-US" b="1" dirty="0" err="1" smtClean="0"/>
              <a:t>hal</a:t>
            </a:r>
            <a:r>
              <a:rPr lang="en-US" b="1" dirty="0" smtClean="0"/>
              <a:t> </a:t>
            </a:r>
            <a:r>
              <a:rPr lang="id-ID" b="1" dirty="0" smtClean="0"/>
              <a:t>yang harus dipenuhi sebelum </a:t>
            </a:r>
            <a:r>
              <a:rPr lang="en-US" b="1" dirty="0" err="1" smtClean="0"/>
              <a:t>dit</a:t>
            </a:r>
            <a:r>
              <a:rPr lang="id-ID" b="1" dirty="0" smtClean="0"/>
              <a:t>erap</a:t>
            </a:r>
            <a:r>
              <a:rPr lang="en-US" b="1" dirty="0" smtClean="0"/>
              <a:t>k</a:t>
            </a:r>
            <a:r>
              <a:rPr lang="id-ID" b="1" dirty="0" smtClean="0"/>
              <a:t>an </a:t>
            </a:r>
            <a:r>
              <a:rPr lang="id-ID" b="1" dirty="0" smtClean="0"/>
              <a:t>metode </a:t>
            </a:r>
            <a:r>
              <a:rPr lang="id-ID" b="1" dirty="0" smtClean="0"/>
              <a:t>ABC:</a:t>
            </a:r>
            <a:endParaRPr lang="en-US" dirty="0" smtClean="0"/>
          </a:p>
          <a:p>
            <a:pPr marL="624078" indent="-514350">
              <a:buAutoNum type="alphaLcPeriod"/>
            </a:pPr>
            <a:r>
              <a:rPr lang="id-ID" dirty="0" smtClean="0"/>
              <a:t>Biaya </a:t>
            </a:r>
            <a:r>
              <a:rPr lang="id-ID" dirty="0" smtClean="0"/>
              <a:t>berdasarkan non unit  harus merupakan prosentase yang signifikan dari biaya overhead</a:t>
            </a:r>
            <a:r>
              <a:rPr lang="id-ID" dirty="0" smtClean="0"/>
              <a:t>.</a:t>
            </a:r>
            <a:endParaRPr lang="en-US" dirty="0" smtClean="0"/>
          </a:p>
          <a:p>
            <a:pPr marL="624078" indent="-514350">
              <a:buAutoNum type="alphaLcPeriod"/>
            </a:pPr>
            <a:r>
              <a:rPr lang="id-ID" dirty="0" smtClean="0"/>
              <a:t>Rasio konsumsi antara aktivitas berdasarkan unit dan berdasarkan non unit harus berbeda</a:t>
            </a:r>
            <a:r>
              <a:rPr lang="id-ID" dirty="0" smtClean="0"/>
              <a:t>.</a:t>
            </a:r>
            <a:endParaRPr lang="en-US" dirty="0" smtClean="0"/>
          </a:p>
          <a:p>
            <a:pPr>
              <a:buNone/>
            </a:pPr>
            <a:endParaRPr lang="en-US" dirty="0"/>
          </a:p>
        </p:txBody>
      </p:sp>
      <p:sp>
        <p:nvSpPr>
          <p:cNvPr id="4" name="Title 2"/>
          <p:cNvSpPr>
            <a:spLocks noGrp="1"/>
          </p:cNvSpPr>
          <p:nvPr>
            <p:ph type="title"/>
          </p:nvPr>
        </p:nvSpPr>
        <p:spPr/>
        <p:txBody>
          <a:bodyPr>
            <a:noAutofit/>
          </a:bodyPr>
          <a:lstStyle/>
          <a:p>
            <a:pPr algn="ctr"/>
            <a:r>
              <a:rPr lang="id-ID" sz="3200" dirty="0" smtClean="0"/>
              <a:t>Perhitungan Biaya Berdasarkan Aktivitas </a:t>
            </a:r>
            <a:r>
              <a:rPr lang="en-US" sz="3200" i="1" dirty="0" smtClean="0"/>
              <a:t>(</a:t>
            </a:r>
            <a:r>
              <a:rPr lang="id-ID" sz="3200" i="1" dirty="0" smtClean="0"/>
              <a:t>Activity Based Costing</a:t>
            </a:r>
            <a:r>
              <a:rPr lang="en-US" sz="3200" i="1" dirty="0" smtClean="0"/>
              <a:t>/</a:t>
            </a:r>
            <a:r>
              <a:rPr lang="id-ID" sz="3200" i="1" dirty="0" smtClean="0"/>
              <a:t>ABC)</a:t>
            </a:r>
            <a:endParaRPr lang="en-US" sz="3200"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76</TotalTime>
  <Words>898</Words>
  <Application>Microsoft Office PowerPoint</Application>
  <PresentationFormat>On-screen Show (4:3)</PresentationFormat>
  <Paragraphs>97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Kuliah XIV: 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lpstr>Perhitungan Biaya Berdasarkan Aktivitas (Activity Based Costing/ABC)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XIV: Perhitungan Biaya Berdasarkan Aktivitas (Activity Based Costing/ABC)</dc:title>
  <dc:creator>Toshiba</dc:creator>
  <cp:lastModifiedBy>Toshiba</cp:lastModifiedBy>
  <cp:revision>9</cp:revision>
  <dcterms:created xsi:type="dcterms:W3CDTF">2014-12-17T03:12:01Z</dcterms:created>
  <dcterms:modified xsi:type="dcterms:W3CDTF">2014-12-17T04:28:36Z</dcterms:modified>
</cp:coreProperties>
</file>