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2E4CC5-8CEC-4D74-9923-8EE9BF8CFE79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7512C3-8C4F-4524-BEE5-4DCD455A3DF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jurnal-sdm.blogspot.com/2009/07/merger-dan-akuisisi-pengertian-jeni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Kuliah</a:t>
            </a:r>
            <a:r>
              <a:rPr lang="en-US" b="1" dirty="0" smtClean="0"/>
              <a:t> XIV: </a:t>
            </a:r>
            <a:r>
              <a:rPr lang="id-ID" sz="3600" b="1" dirty="0" smtClean="0">
                <a:solidFill>
                  <a:schemeClr val="tx1"/>
                </a:solidFill>
                <a:hlinkClick r:id="rId2"/>
              </a:rPr>
              <a:t>Merger Dan Akuisisi</a:t>
            </a:r>
            <a:r>
              <a:rPr lang="en-US" sz="3600" b="1" dirty="0" smtClean="0">
                <a:solidFill>
                  <a:schemeClr val="tx1"/>
                </a:solidFill>
                <a:hlinkClick r:id="rId2"/>
              </a:rPr>
              <a:t>, </a:t>
            </a:r>
            <a:r>
              <a:rPr lang="id-ID" sz="3600" b="1" dirty="0" smtClean="0">
                <a:solidFill>
                  <a:schemeClr val="tx1"/>
                </a:solidFill>
                <a:hlinkClick r:id="rId2"/>
              </a:rPr>
              <a:t>Restrukturisasi, Reorganisasi &amp; Likuidasi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b="1" dirty="0" smtClean="0"/>
              <a:t>Pengertian </a:t>
            </a:r>
            <a:r>
              <a:rPr lang="id-ID" b="1" dirty="0" smtClean="0"/>
              <a:t>Merger</a:t>
            </a:r>
            <a:r>
              <a:rPr lang="en-US" b="1" dirty="0" smtClean="0"/>
              <a:t>;</a:t>
            </a:r>
            <a:r>
              <a:rPr lang="id-ID" dirty="0" smtClean="0"/>
              <a:t> 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id-ID" dirty="0" smtClean="0"/>
              <a:t>enggabungan </a:t>
            </a:r>
            <a:r>
              <a:rPr lang="id-ID" dirty="0" smtClean="0"/>
              <a:t>dua perusahaan menjadi satu, dimana perusahaan yang me-merger mengambil/membeli semua assets dan liabilities perusahaan yang di-merger dengan begitu perusahaan yang me-merger memiliki paling tidak 50% saham dan perusahaan yang di-merger berhenti beroperasi dan pemegang sahamnya menerima sejumlah uang tunai atau saham di perusahaan yang baru </a:t>
            </a:r>
            <a:r>
              <a:rPr lang="id-ID" i="1" dirty="0" smtClean="0"/>
              <a:t>(Brealey, Myers, &amp; Marcus, 1999, p.598</a:t>
            </a:r>
            <a:r>
              <a:rPr lang="id-ID" i="1" dirty="0" smtClean="0"/>
              <a:t>)</a:t>
            </a:r>
            <a:endParaRPr lang="en-US" i="1" dirty="0" smtClean="0"/>
          </a:p>
          <a:p>
            <a:pPr>
              <a:buNone/>
            </a:pPr>
            <a:r>
              <a:rPr lang="id-ID" b="1" dirty="0" smtClean="0"/>
              <a:t>Pengertian </a:t>
            </a:r>
            <a:r>
              <a:rPr lang="id-ID" b="1" dirty="0" smtClean="0"/>
              <a:t>Akuisisi</a:t>
            </a:r>
            <a:r>
              <a:rPr lang="en-US" b="1" dirty="0" smtClean="0"/>
              <a:t>;</a:t>
            </a:r>
          </a:p>
          <a:p>
            <a:r>
              <a:rPr lang="en-US" dirty="0" smtClean="0"/>
              <a:t>P</a:t>
            </a:r>
            <a:r>
              <a:rPr lang="id-ID" dirty="0" smtClean="0"/>
              <a:t>engambil</a:t>
            </a:r>
            <a:r>
              <a:rPr lang="en-US" dirty="0" smtClean="0"/>
              <a:t> </a:t>
            </a:r>
            <a:r>
              <a:rPr lang="id-ID" dirty="0" smtClean="0"/>
              <a:t>alihan </a:t>
            </a:r>
            <a:r>
              <a:rPr lang="id-ID" dirty="0" smtClean="0"/>
              <a:t>(take over) sebuah perusahaan dengan membeli saham atau aset perusahaan tersebut, perusahaan yang dibeli tetap ada.</a:t>
            </a:r>
            <a:r>
              <a:rPr lang="id-ID" i="1" dirty="0" smtClean="0"/>
              <a:t> (Brealey, Myers, &amp; Marcus, 1999, p.598</a:t>
            </a:r>
            <a:r>
              <a:rPr lang="id-ID" i="1" dirty="0" smtClean="0"/>
              <a:t>).</a:t>
            </a:r>
            <a:endParaRPr lang="en-US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Reorganisasi 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&amp; Likuidasi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b="1" dirty="0" smtClean="0"/>
              <a:t>Jenis-jenis Merger dan </a:t>
            </a:r>
            <a:r>
              <a:rPr lang="id-ID" b="1" dirty="0" smtClean="0"/>
              <a:t>Akusisi</a:t>
            </a:r>
            <a:r>
              <a:rPr lang="en-US" b="1" dirty="0" smtClean="0"/>
              <a:t>, m</a:t>
            </a:r>
            <a:r>
              <a:rPr lang="id-ID" dirty="0" smtClean="0"/>
              <a:t>enurut </a:t>
            </a:r>
            <a:r>
              <a:rPr lang="id-ID" dirty="0" smtClean="0"/>
              <a:t>Damodaran 2001, suatu perusahaan dapat diakuisisi perusahaan lain dengan beberapa cara, yaitu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b="1" dirty="0" smtClean="0"/>
              <a:t>Merger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id-ID" b="1" dirty="0" smtClean="0"/>
              <a:t>Konsolidasi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id-ID" b="1" dirty="0" smtClean="0"/>
              <a:t>Tender </a:t>
            </a:r>
            <a:r>
              <a:rPr lang="id-ID" b="1" dirty="0" smtClean="0"/>
              <a:t>offer</a:t>
            </a:r>
            <a:endParaRPr lang="en-US" b="1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b="1" dirty="0" smtClean="0"/>
              <a:t>Acquisistion of assets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Pembagian akuisisi</a:t>
            </a:r>
            <a:r>
              <a:rPr lang="id-ID" dirty="0" smtClean="0"/>
              <a:t> </a:t>
            </a:r>
            <a:r>
              <a:rPr lang="id-ID" dirty="0" smtClean="0"/>
              <a:t>menurut </a:t>
            </a:r>
            <a:r>
              <a:rPr lang="id-ID" dirty="0" smtClean="0"/>
              <a:t>Ross, Westerfield, dan Jaffe </a:t>
            </a:r>
            <a:r>
              <a:rPr lang="id-ID" dirty="0" smtClean="0"/>
              <a:t>2002</a:t>
            </a:r>
            <a:r>
              <a:rPr lang="en-US" dirty="0" smtClean="0"/>
              <a:t>;</a:t>
            </a:r>
          </a:p>
          <a:p>
            <a:pPr marL="514350" indent="-514350">
              <a:buAutoNum type="alphaLcPeriod"/>
            </a:pPr>
            <a:r>
              <a:rPr lang="id-ID" b="1" dirty="0" smtClean="0"/>
              <a:t>Merger </a:t>
            </a:r>
            <a:r>
              <a:rPr lang="id-ID" b="1" dirty="0" smtClean="0"/>
              <a:t>atau </a:t>
            </a:r>
            <a:r>
              <a:rPr lang="id-ID" b="1" dirty="0" smtClean="0"/>
              <a:t>konsolidasi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id-ID" b="1" dirty="0" smtClean="0"/>
              <a:t>Acquisition of </a:t>
            </a:r>
            <a:r>
              <a:rPr lang="id-ID" b="1" dirty="0" smtClean="0"/>
              <a:t>stock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id-ID" b="1" dirty="0" smtClean="0"/>
              <a:t>Acquisition of assets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Perbedaan</a:t>
            </a:r>
            <a:r>
              <a:rPr lang="en-US" b="1" dirty="0" smtClean="0"/>
              <a:t> M</a:t>
            </a:r>
            <a:r>
              <a:rPr lang="id-ID" b="1" dirty="0" smtClean="0"/>
              <a:t>erger </a:t>
            </a:r>
            <a:r>
              <a:rPr lang="id-ID" b="1" dirty="0" smtClean="0"/>
              <a:t>atau akuisisi</a:t>
            </a:r>
            <a:r>
              <a:rPr lang="id-ID" dirty="0" smtClean="0"/>
              <a:t> </a:t>
            </a:r>
            <a:r>
              <a:rPr lang="id-ID" dirty="0" smtClean="0"/>
              <a:t>berdasarkan </a:t>
            </a:r>
            <a:r>
              <a:rPr lang="id-ID" dirty="0" smtClean="0"/>
              <a:t>jenis perusahaan yang </a:t>
            </a:r>
            <a:r>
              <a:rPr lang="id-ID" dirty="0" smtClean="0"/>
              <a:t>bergabung: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Horizontal merger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Vertical </a:t>
            </a:r>
            <a:r>
              <a:rPr lang="id-ID" dirty="0" smtClean="0"/>
              <a:t>merger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Congeneric </a:t>
            </a:r>
            <a:r>
              <a:rPr lang="id-ID" dirty="0" smtClean="0"/>
              <a:t>merger</a:t>
            </a:r>
            <a:endParaRPr lang="en-US" dirty="0" smtClean="0"/>
          </a:p>
          <a:p>
            <a:pPr marL="514350" indent="-514350">
              <a:buNone/>
            </a:pPr>
            <a:r>
              <a:rPr lang="id-ID" b="1" dirty="0" smtClean="0"/>
              <a:t>Alasan-alasan Melakukan Merger dan </a:t>
            </a:r>
            <a:r>
              <a:rPr lang="id-ID" b="1" dirty="0" smtClean="0"/>
              <a:t>Akuisisi</a:t>
            </a:r>
            <a:r>
              <a:rPr lang="en-US" b="1" dirty="0" smtClean="0"/>
              <a:t>;</a:t>
            </a:r>
          </a:p>
          <a:p>
            <a:pPr marL="514350" indent="-514350">
              <a:buAutoNum type="arabicPeriod"/>
            </a:pPr>
            <a:r>
              <a:rPr lang="id-ID" dirty="0" smtClean="0"/>
              <a:t>Pertumbuhan </a:t>
            </a:r>
            <a:r>
              <a:rPr lang="id-ID" dirty="0" smtClean="0"/>
              <a:t>atau </a:t>
            </a:r>
            <a:r>
              <a:rPr lang="id-ID" dirty="0" smtClean="0"/>
              <a:t>diversifikasi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Sinergi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Meningkatkan dana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Menambah ketrampilan manajemen atau </a:t>
            </a:r>
            <a:r>
              <a:rPr lang="id-ID" dirty="0" smtClean="0"/>
              <a:t>teknologi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Pertimbangan </a:t>
            </a:r>
            <a:r>
              <a:rPr lang="id-ID" dirty="0" smtClean="0"/>
              <a:t>pajak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Meningkatkan likuiditas </a:t>
            </a:r>
            <a:r>
              <a:rPr lang="id-ID" dirty="0" smtClean="0"/>
              <a:t>pemilik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Melindungi diri dari </a:t>
            </a:r>
            <a:r>
              <a:rPr lang="id-ID" dirty="0" smtClean="0"/>
              <a:t>pengambilalihan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Reorganisasi 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&amp; Likuidasi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d-ID" sz="2700" b="1" dirty="0" smtClean="0"/>
              <a:t>Kelebihan Merger</a:t>
            </a:r>
            <a:r>
              <a:rPr lang="id-ID" sz="2700" dirty="0" smtClean="0"/>
              <a:t/>
            </a:r>
            <a:br>
              <a:rPr lang="id-ID" sz="2700" dirty="0" smtClean="0"/>
            </a:br>
            <a:r>
              <a:rPr lang="id-ID" sz="2700" dirty="0" smtClean="0"/>
              <a:t>Pengambilalihan melalui merger lebih sederhana dan lebih murah dibanding pengambilalihan yang lain </a:t>
            </a:r>
            <a:r>
              <a:rPr lang="id-ID" sz="2700" i="1" dirty="0" smtClean="0"/>
              <a:t>(Harianto dan Sudomo, 2001, p.641)</a:t>
            </a:r>
            <a:endParaRPr lang="en-US" sz="2700" i="1" dirty="0" smtClean="0"/>
          </a:p>
          <a:p>
            <a:pPr>
              <a:buNone/>
            </a:pPr>
            <a:r>
              <a:rPr lang="id-ID" sz="2700" b="1" dirty="0" smtClean="0"/>
              <a:t>Kekurangan Merger</a:t>
            </a:r>
            <a:r>
              <a:rPr lang="id-ID" sz="2700" dirty="0" smtClean="0"/>
              <a:t/>
            </a:r>
            <a:br>
              <a:rPr lang="id-ID" sz="2700" dirty="0" smtClean="0"/>
            </a:br>
            <a:r>
              <a:rPr lang="id-ID" sz="2700" dirty="0" smtClean="0"/>
              <a:t>Dibandingkan akuisisi merger memiliki beberapa kekurangan, yaitu harus ada persetujuan dari para pemegang saham masing-masing perusahaan,sedangkan untuk mendapatkan persetujuan tersebut diperlukan waktu yang lama. </a:t>
            </a:r>
            <a:r>
              <a:rPr lang="id-ID" sz="2700" i="1" dirty="0" smtClean="0"/>
              <a:t>(Harianto dan Sudomo, 2001, p.642</a:t>
            </a:r>
            <a:r>
              <a:rPr lang="id-ID" sz="2700" i="1" dirty="0" smtClean="0"/>
              <a:t>)</a:t>
            </a:r>
            <a:endParaRPr lang="en-US" sz="2700" i="1" dirty="0" smtClean="0"/>
          </a:p>
          <a:p>
            <a:pPr>
              <a:buNone/>
            </a:pPr>
            <a:r>
              <a:rPr lang="id-ID" sz="2700" b="1" dirty="0" smtClean="0"/>
              <a:t>Keuntungan </a:t>
            </a:r>
            <a:r>
              <a:rPr lang="id-ID" sz="2700" b="1" dirty="0" smtClean="0"/>
              <a:t>akuisisi saham dan akuisisi aset adalah sebagai </a:t>
            </a:r>
            <a:r>
              <a:rPr lang="id-ID" sz="2700" b="1" dirty="0" smtClean="0"/>
              <a:t>berikut</a:t>
            </a:r>
            <a:r>
              <a:rPr lang="en-US" sz="2700" b="1" dirty="0" smtClean="0"/>
              <a:t> </a:t>
            </a:r>
            <a:r>
              <a:rPr lang="id-ID" sz="2700" dirty="0" smtClean="0"/>
              <a:t> </a:t>
            </a:r>
            <a:r>
              <a:rPr lang="id-ID" sz="2700" i="1" dirty="0" smtClean="0"/>
              <a:t>(Harianto dan Sudomo, 2001, p.643-644).</a:t>
            </a:r>
            <a:r>
              <a:rPr lang="id-ID" sz="2700" b="1" dirty="0" smtClean="0"/>
              <a:t>:</a:t>
            </a:r>
            <a:endParaRPr lang="en-US" sz="2700" b="1" dirty="0" smtClean="0"/>
          </a:p>
          <a:p>
            <a:pPr marL="514350" lvl="0" indent="-514350">
              <a:buAutoNum type="arabicPeriod"/>
            </a:pPr>
            <a:r>
              <a:rPr lang="en-US" sz="2700" dirty="0" smtClean="0"/>
              <a:t>T</a:t>
            </a:r>
            <a:r>
              <a:rPr lang="id-ID" sz="2700" dirty="0" smtClean="0"/>
              <a:t>idak </a:t>
            </a:r>
            <a:r>
              <a:rPr lang="id-ID" sz="2700" dirty="0" smtClean="0"/>
              <a:t>memerlukan rapat pemegang saham dan suara pemegang saham sehingga jika pemegang saham tidak menyukai tawaran Bidding firm, mereka dapat menahan sahamnya dan tidak menjual kepada pihak Bidding firm</a:t>
            </a:r>
            <a:r>
              <a:rPr lang="id-ID" sz="2700" dirty="0" smtClean="0"/>
              <a:t>.</a:t>
            </a:r>
            <a:endParaRPr lang="en-US" sz="2700" dirty="0" smtClean="0"/>
          </a:p>
          <a:p>
            <a:pPr marL="514350" indent="-514350">
              <a:buFont typeface="Wingdings 2"/>
              <a:buAutoNum type="arabicPeriod"/>
            </a:pPr>
            <a:r>
              <a:rPr lang="en-US" sz="2700" dirty="0" smtClean="0"/>
              <a:t>P</a:t>
            </a:r>
            <a:r>
              <a:rPr lang="id-ID" sz="2700" dirty="0" smtClean="0"/>
              <a:t>erusahaan </a:t>
            </a:r>
            <a:r>
              <a:rPr lang="id-ID" sz="2700" dirty="0" smtClean="0"/>
              <a:t>yang membeli dapat berurusan langsung dengan pemegang saham perusahaan yang dibeli dengan melakukan tender offer sehingga tidak diperlukan persetujuan manajemen perusahaan.</a:t>
            </a:r>
            <a:endParaRPr lang="en-US" sz="2700" dirty="0" smtClean="0"/>
          </a:p>
          <a:p>
            <a:pPr marL="514350" indent="-514350">
              <a:buFont typeface="Wingdings 2"/>
              <a:buAutoNum type="arabicPeriod"/>
            </a:pPr>
            <a:r>
              <a:rPr lang="en-US" sz="2700" dirty="0" smtClean="0"/>
              <a:t>T</a:t>
            </a:r>
            <a:r>
              <a:rPr lang="id-ID" sz="2700" dirty="0" smtClean="0"/>
              <a:t>idak </a:t>
            </a:r>
            <a:r>
              <a:rPr lang="id-ID" sz="2700" dirty="0" smtClean="0"/>
              <a:t>memerlukan persetujuan manajemen dan komisaris perusahaan, akuisisi saham dapat digunakan untuk pengambilalihan perusahaan yang tidak bersahabat (hostile takeover).</a:t>
            </a:r>
            <a:endParaRPr lang="en-US" sz="2700" dirty="0" smtClean="0"/>
          </a:p>
          <a:p>
            <a:pPr marL="514350" indent="-514350">
              <a:buFont typeface="Wingdings 2"/>
              <a:buAutoNum type="arabicPeriod"/>
            </a:pPr>
            <a:r>
              <a:rPr lang="en-US" sz="2700" dirty="0" smtClean="0"/>
              <a:t>M</a:t>
            </a:r>
            <a:r>
              <a:rPr lang="id-ID" sz="2700" dirty="0" smtClean="0"/>
              <a:t>emerlukan </a:t>
            </a:r>
            <a:r>
              <a:rPr lang="id-ID" sz="2700" dirty="0" smtClean="0"/>
              <a:t>suara pemegang saham tetapi tidak memerlukan mayoritas suara pemegang saham seperti pada akuisisi saham sehingga tidak ada halangan bagi pemegang saham minoritas jika mereka tidak menyetujui </a:t>
            </a:r>
            <a:r>
              <a:rPr lang="id-ID" sz="2700" dirty="0" smtClean="0"/>
              <a:t>akuisisi</a:t>
            </a:r>
            <a:endParaRPr lang="en-US" sz="2700" dirty="0" smtClean="0"/>
          </a:p>
          <a:p>
            <a:pPr lvl="0">
              <a:buNone/>
            </a:pPr>
            <a:r>
              <a:rPr lang="id-ID" sz="2700" b="1" dirty="0" smtClean="0"/>
              <a:t>Kekurangan Akuisisi</a:t>
            </a:r>
            <a:r>
              <a:rPr lang="en-US" sz="2700" b="1" dirty="0" smtClean="0"/>
              <a:t> </a:t>
            </a:r>
            <a:r>
              <a:rPr lang="id-ID" sz="2700" dirty="0" smtClean="0"/>
              <a:t> </a:t>
            </a:r>
            <a:r>
              <a:rPr lang="id-ID" sz="2700" i="1" dirty="0" smtClean="0"/>
              <a:t>(Harianto dan Sudomo, 2001, p.643</a:t>
            </a:r>
            <a:r>
              <a:rPr lang="id-ID" sz="2700" i="1" dirty="0" smtClean="0"/>
              <a:t>)</a:t>
            </a:r>
            <a:endParaRPr lang="en-US" sz="2700" b="1" i="1" dirty="0" smtClean="0"/>
          </a:p>
          <a:p>
            <a:pPr marL="514350" indent="-514350">
              <a:buAutoNum type="arabicPeriod"/>
            </a:pPr>
            <a:r>
              <a:rPr lang="id-ID" sz="2700" dirty="0" smtClean="0"/>
              <a:t>Jika </a:t>
            </a:r>
            <a:r>
              <a:rPr lang="id-ID" sz="2700" dirty="0" smtClean="0"/>
              <a:t>cukup banyak pemegang saham minoritas yang tidak menyetujui pengambilalihan tersebut, maka akuisisi akan batal. Pada umumnya anggaran dasar perusahaan menentukan paling sedikit dua per tiga (sekitar 67%) suara setuju pada akuisisi agar akuisisi terjadi</a:t>
            </a:r>
            <a:r>
              <a:rPr lang="id-ID" sz="2700" dirty="0" smtClean="0"/>
              <a:t>.</a:t>
            </a:r>
            <a:endParaRPr lang="en-US" sz="2700" dirty="0" smtClean="0"/>
          </a:p>
          <a:p>
            <a:pPr marL="514350" lvl="0" indent="-514350">
              <a:buFont typeface="Wingdings 2"/>
              <a:buAutoNum type="arabicPeriod"/>
            </a:pPr>
            <a:r>
              <a:rPr lang="id-ID" sz="2700" dirty="0" smtClean="0"/>
              <a:t>Apabila perusahaan mengambil alih seluruh saham yang dibeli maka terjadi merger.</a:t>
            </a:r>
            <a:endParaRPr lang="en-US" sz="2700" dirty="0" smtClean="0"/>
          </a:p>
          <a:p>
            <a:pPr marL="514350" lvl="0" indent="-514350">
              <a:buFont typeface="Wingdings 2"/>
              <a:buAutoNum type="arabicPeriod"/>
            </a:pPr>
            <a:r>
              <a:rPr lang="id-ID" sz="2700" dirty="0" smtClean="0"/>
              <a:t>Pada dasarnya pembelian setiap aset dalam akuisisi aset harus secara hukum dibalik nama sehingga menimbulkan biaya legal yang tinggi</a:t>
            </a:r>
            <a:r>
              <a:rPr lang="id-ID" sz="2700" dirty="0" smtClean="0"/>
              <a:t>.</a:t>
            </a:r>
            <a:endParaRPr lang="en-US" sz="2700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Merger Dan 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Akuisisi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d-ID" b="1" i="1" dirty="0" smtClean="0"/>
              <a:t>Restrukturisasi</a:t>
            </a:r>
            <a:r>
              <a:rPr lang="en-US" b="1" i="1" dirty="0" smtClean="0"/>
              <a:t>;</a:t>
            </a:r>
          </a:p>
          <a:p>
            <a:r>
              <a:rPr lang="en-US" dirty="0" smtClean="0"/>
              <a:t>M</a:t>
            </a:r>
            <a:r>
              <a:rPr lang="id-ID" dirty="0" smtClean="0"/>
              <a:t>erupakan </a:t>
            </a:r>
            <a:r>
              <a:rPr lang="id-ID" dirty="0" smtClean="0"/>
              <a:t>kegiatan untuk merubah struktur perusahaan, dalam posisi yang makin membesar atau semakin ramping (penciutan usaha). </a:t>
            </a:r>
            <a:endParaRPr lang="en-US" dirty="0" smtClean="0"/>
          </a:p>
          <a:p>
            <a:pPr lvl="0">
              <a:buNone/>
            </a:pPr>
            <a:r>
              <a:rPr lang="id-ID" b="1" dirty="0" smtClean="0"/>
              <a:t>Reorganisasi</a:t>
            </a:r>
            <a:endParaRPr lang="en-US" dirty="0" smtClean="0"/>
          </a:p>
          <a:p>
            <a:r>
              <a:rPr lang="id-ID" dirty="0" smtClean="0"/>
              <a:t>aktivitas </a:t>
            </a:r>
            <a:r>
              <a:rPr lang="id-ID" dirty="0" smtClean="0"/>
              <a:t>yang dilakukan oleh perusahaan untuk mampu bertahan diri dan atau memperkecil/mengurangi skala usahanya agar perusahaan tidak mengalami kesulitan di bidang keuangan dalam situasi ekonomi yang kurang menguntungkan</a:t>
            </a:r>
            <a:r>
              <a:rPr lang="id-ID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id-ID" b="1" i="1" dirty="0" smtClean="0"/>
              <a:t>Reorganisasi</a:t>
            </a:r>
            <a:r>
              <a:rPr lang="id-ID" b="1" dirty="0" smtClean="0"/>
              <a:t> dan </a:t>
            </a:r>
            <a:r>
              <a:rPr lang="id-ID" b="1" i="1" dirty="0" smtClean="0"/>
              <a:t>konsolidasi</a:t>
            </a:r>
            <a:r>
              <a:rPr lang="id-ID" b="1" dirty="0" smtClean="0"/>
              <a:t> dilakukan dengan cara:</a:t>
            </a:r>
            <a:endParaRPr lang="en-US" b="1" dirty="0" smtClean="0"/>
          </a:p>
          <a:p>
            <a:pPr marL="514350" lvl="0" indent="-514350">
              <a:buAutoNum type="arabicPeriod"/>
            </a:pPr>
            <a:r>
              <a:rPr lang="id-ID" dirty="0" smtClean="0"/>
              <a:t>Melakukan </a:t>
            </a:r>
            <a:r>
              <a:rPr lang="id-ID" dirty="0" smtClean="0"/>
              <a:t>penghematan biaya, artinya pengeluaran-pengeluaran yang tidak penting, ditunda atau dibatalkan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Menjual aktiva-aktiva yang tidak diperlukan.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Divisi (unit bisnis) yang tidak menguntungkan dihilangkan atau digabung.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Menunda rencana ekspansi sampai dengan situasi dinilai lebih menguntungkan.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Memanfaatkan kas yang ada, tidak menambah hutang (kalau dapat dikurangi dari hasil penjualan aktiva yang tidak diperlukan), dan menjaga likuiditas. Dalam jangka pendek mungkin sekali profitabilitas dikorbankan (profitabilitas terpaksa negatif </a:t>
            </a:r>
            <a:r>
              <a:rPr lang="id-ID" dirty="0" smtClean="0"/>
              <a:t>).</a:t>
            </a:r>
            <a:endParaRPr lang="en-US" dirty="0" smtClean="0"/>
          </a:p>
          <a:p>
            <a:pPr lvl="0">
              <a:buNone/>
            </a:pPr>
            <a:r>
              <a:rPr lang="id-ID" b="1" dirty="0" smtClean="0"/>
              <a:t>Likuidasi</a:t>
            </a:r>
            <a:endParaRPr lang="en-US" dirty="0" smtClean="0"/>
          </a:p>
          <a:p>
            <a:r>
              <a:rPr lang="id-ID" dirty="0" smtClean="0"/>
              <a:t>Upaya terakhir yang biasa ditempuh oleh pihak manajemen perusahaan, apabila cara </a:t>
            </a:r>
            <a:r>
              <a:rPr lang="id-ID" i="1" dirty="0" smtClean="0"/>
              <a:t>restrukturisasi</a:t>
            </a:r>
            <a:r>
              <a:rPr lang="id-ID" dirty="0" smtClean="0"/>
              <a:t> maupun </a:t>
            </a:r>
            <a:r>
              <a:rPr lang="id-ID" i="1" dirty="0" smtClean="0"/>
              <a:t>reorganisasi</a:t>
            </a:r>
            <a:r>
              <a:rPr lang="id-ID" dirty="0" smtClean="0"/>
              <a:t> perusahaan telah dilakukan dalam menghadapi situasi ekonomi yang tidak menguntungkan serta menghindari perusahaan mengalami kesulitan di bidang keuangan sacara terus menerus adalah </a:t>
            </a:r>
            <a:r>
              <a:rPr lang="id-ID" i="1" dirty="0" smtClean="0"/>
              <a:t>“likuidasi“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Restrukturisasi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, Reorganisasi &amp; Likuidasi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id-ID" b="1" dirty="0" smtClean="0"/>
              <a:t>Analisa Diskriminan – Altman Z Score</a:t>
            </a:r>
            <a:endParaRPr lang="en-US" dirty="0" smtClean="0"/>
          </a:p>
          <a:p>
            <a:r>
              <a:rPr lang="en-US" dirty="0" smtClean="0"/>
              <a:t>U</a:t>
            </a:r>
            <a:r>
              <a:rPr lang="id-ID" dirty="0" smtClean="0"/>
              <a:t>ntuk </a:t>
            </a:r>
            <a:r>
              <a:rPr lang="id-ID" dirty="0" smtClean="0"/>
              <a:t>mengetahui kegunaan analisa rasio keuangan dalam memprediksi kegagalan </a:t>
            </a:r>
            <a:r>
              <a:rPr lang="id-ID" dirty="0" smtClean="0"/>
              <a:t>perusahaan</a:t>
            </a:r>
            <a:r>
              <a:rPr lang="en-US" dirty="0" smtClean="0"/>
              <a:t> (</a:t>
            </a:r>
            <a:r>
              <a:rPr lang="id-ID" i="1" dirty="0" smtClean="0"/>
              <a:t>“ </a:t>
            </a:r>
            <a:r>
              <a:rPr lang="id-ID" i="1" dirty="0" smtClean="0"/>
              <a:t>Multiple Discriminant Analysis </a:t>
            </a:r>
            <a:r>
              <a:rPr lang="id-ID" i="1" dirty="0" smtClean="0"/>
              <a:t>“</a:t>
            </a:r>
            <a:r>
              <a:rPr lang="en-US" i="1" dirty="0" smtClean="0"/>
              <a:t>);</a:t>
            </a:r>
          </a:p>
          <a:p>
            <a:pPr marL="514350" indent="-514350">
              <a:buAutoNum type="arabicPeriod"/>
            </a:pPr>
            <a:r>
              <a:rPr lang="id-ID" i="1" dirty="0" smtClean="0"/>
              <a:t>Ratio </a:t>
            </a:r>
            <a:r>
              <a:rPr lang="id-ID" i="1" dirty="0" smtClean="0"/>
              <a:t>Working Capital to Total </a:t>
            </a:r>
            <a:r>
              <a:rPr lang="id-ID" i="1" dirty="0" smtClean="0"/>
              <a:t>Assets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Ratio Retained Earning to Total </a:t>
            </a:r>
            <a:r>
              <a:rPr lang="id-ID" i="1" dirty="0" smtClean="0"/>
              <a:t>Assets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Ratio EBIT to Total </a:t>
            </a:r>
            <a:r>
              <a:rPr lang="id-ID" i="1" dirty="0" smtClean="0"/>
              <a:t>Assets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Ratio Market Value of Equity to Book Value of  Total Debt</a:t>
            </a:r>
            <a:r>
              <a:rPr lang="id-ID" dirty="0" smtClean="0"/>
              <a:t>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i="1" dirty="0" smtClean="0"/>
              <a:t>Ratio Sales to Total Assets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Restrukturisasi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, Reorganisasi &amp; Likuidasi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Rumus</a:t>
            </a:r>
            <a:r>
              <a:rPr lang="en-US" dirty="0" smtClean="0"/>
              <a:t> </a:t>
            </a:r>
            <a:r>
              <a:rPr lang="id-ID" dirty="0" smtClean="0"/>
              <a:t>model </a:t>
            </a:r>
            <a:r>
              <a:rPr lang="id-ID" dirty="0" smtClean="0"/>
              <a:t>prediksi </a:t>
            </a:r>
            <a:r>
              <a:rPr lang="id-ID" i="1" dirty="0" smtClean="0"/>
              <a:t>“Multiple </a:t>
            </a:r>
            <a:r>
              <a:rPr lang="id-ID" i="1" dirty="0" smtClean="0"/>
              <a:t>Discriminant </a:t>
            </a:r>
            <a:r>
              <a:rPr lang="id-ID" i="1" dirty="0" smtClean="0"/>
              <a:t>Analysis“</a:t>
            </a:r>
            <a:r>
              <a:rPr lang="en-US" i="1" dirty="0" smtClean="0"/>
              <a:t> 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id-ID" b="1" dirty="0" smtClean="0"/>
              <a:t>Altman</a:t>
            </a:r>
            <a:r>
              <a:rPr lang="en-US" b="1" dirty="0" smtClean="0"/>
              <a:t>:</a:t>
            </a:r>
          </a:p>
          <a:p>
            <a:r>
              <a:rPr lang="id-ID" b="1" dirty="0" smtClean="0"/>
              <a:t>X</a:t>
            </a:r>
            <a:r>
              <a:rPr lang="en-US" b="1" dirty="0" smtClean="0"/>
              <a:t> </a:t>
            </a:r>
            <a:r>
              <a:rPr lang="id-ID" b="1" dirty="0" smtClean="0"/>
              <a:t>=  </a:t>
            </a:r>
            <a:r>
              <a:rPr lang="id-ID" b="1" dirty="0" smtClean="0"/>
              <a:t>0,012 X1  +  0,014 X2  +  0,033 X3  +  0,006 X4  +  0,99 X5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Dimana :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X1	=  Working Capital / Total Assets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X2	=  Retained Earning / Total Assets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X3	=  EBIT / Total Assets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X4	=  Market Value of Equity / Book Value of Total Debt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X5	=  Sales / Total Assets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	=  Overall Index</a:t>
            </a:r>
            <a:endParaRPr lang="en-US" dirty="0" smtClean="0"/>
          </a:p>
          <a:p>
            <a:r>
              <a:rPr lang="id-ID" dirty="0" smtClean="0"/>
              <a:t>Prosentase rasio ke 1 sampai dengan ke 4 di hitung dengan prosentase penuh, sedangkan rasio ke 5 dihitung dengan prosentase normal.</a:t>
            </a:r>
            <a:endParaRPr lang="en-US" dirty="0" smtClean="0"/>
          </a:p>
          <a:p>
            <a:r>
              <a:rPr lang="id-ID" dirty="0" smtClean="0"/>
              <a:t>Kriteria yang digunakan untuk memprediksi kebangkrutan </a:t>
            </a:r>
            <a:r>
              <a:rPr lang="id-ID" i="1" dirty="0" smtClean="0"/>
              <a:t>(bankcruptcy)</a:t>
            </a:r>
            <a:r>
              <a:rPr lang="id-ID" dirty="0" smtClean="0"/>
              <a:t> perusahaan dengan model ini adalah :</a:t>
            </a:r>
            <a:endParaRPr lang="en-US" dirty="0" smtClean="0"/>
          </a:p>
          <a:p>
            <a:pPr marL="514350" lvl="0" indent="-514350">
              <a:buAutoNum type="alphaLcPeriod"/>
            </a:pPr>
            <a:r>
              <a:rPr lang="id-ID" dirty="0" smtClean="0"/>
              <a:t>Jika </a:t>
            </a:r>
            <a:r>
              <a:rPr lang="id-ID" dirty="0" smtClean="0"/>
              <a:t>nilai index  X &lt; 1,81, perusahaan diprediksi akan bangkrut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Wingdings 2"/>
              <a:buAutoNum type="alphaLcPeriod"/>
            </a:pPr>
            <a:r>
              <a:rPr lang="id-ID" dirty="0" smtClean="0"/>
              <a:t>Jika nilai index  X  &gt; 2,29, perusahaan diprediksi tidak bangkrut</a:t>
            </a:r>
            <a:endParaRPr lang="en-US" dirty="0" smtClean="0"/>
          </a:p>
          <a:p>
            <a:pPr marL="514350" indent="-514350">
              <a:buFont typeface="Wingdings 2"/>
              <a:buAutoNum type="alphaLcPeriod"/>
            </a:pPr>
            <a:r>
              <a:rPr lang="id-ID" dirty="0" smtClean="0"/>
              <a:t>Nilai cutt-off untuk index ini adalah X = 2,675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Restrukturisasi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, Reorganisasi &amp; Likuidasi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b="1" dirty="0" smtClean="0"/>
              <a:t>Contoh :</a:t>
            </a:r>
            <a:endParaRPr lang="en-US" b="1" dirty="0" smtClean="0"/>
          </a:p>
          <a:p>
            <a:r>
              <a:rPr lang="id-ID" dirty="0" smtClean="0"/>
              <a:t>Misalkan dari hasil perhitungan rasio keuangan perusahaan diperoleh nilai rasio sebagai berikut ini :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a.   Working Capital / Total </a:t>
            </a:r>
            <a:r>
              <a:rPr lang="id-ID" dirty="0" smtClean="0"/>
              <a:t>Assets</a:t>
            </a:r>
            <a:r>
              <a:rPr lang="en-US" dirty="0" smtClean="0"/>
              <a:t> </a:t>
            </a:r>
            <a:r>
              <a:rPr lang="id-ID" dirty="0" smtClean="0"/>
              <a:t>			=  19%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b.   Retained Earning / Total </a:t>
            </a:r>
            <a:r>
              <a:rPr lang="id-ID" dirty="0" smtClean="0"/>
              <a:t>Assets</a:t>
            </a:r>
            <a:r>
              <a:rPr lang="en-US" smtClean="0"/>
              <a:t> </a:t>
            </a:r>
            <a:r>
              <a:rPr lang="id-ID" dirty="0" smtClean="0"/>
              <a:t>			=  4,2%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c.   EBIT / Total Assets					=  7,5%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d.   Market Value of Equity / Book Value of Total Debt	=  180%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e.   Sales / Total Assets					=  210%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Indeks X MDA</a:t>
            </a:r>
            <a:r>
              <a:rPr lang="id-ID" dirty="0" smtClean="0"/>
              <a:t>  :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X	=  0,012 </a:t>
            </a:r>
            <a:r>
              <a:rPr lang="id-ID" dirty="0" smtClean="0"/>
              <a:t>(19)  </a:t>
            </a:r>
            <a:r>
              <a:rPr lang="id-ID" dirty="0" smtClean="0"/>
              <a:t>+  0,014 </a:t>
            </a:r>
            <a:r>
              <a:rPr lang="id-ID" dirty="0" smtClean="0"/>
              <a:t>(4,2)  </a:t>
            </a:r>
            <a:r>
              <a:rPr lang="id-ID" dirty="0" smtClean="0"/>
              <a:t>+  0,033 </a:t>
            </a:r>
            <a:r>
              <a:rPr lang="id-ID" dirty="0" smtClean="0"/>
              <a:t>(7,5)  </a:t>
            </a:r>
            <a:r>
              <a:rPr lang="id-ID" dirty="0" smtClean="0"/>
              <a:t>+  0,006 </a:t>
            </a:r>
            <a:r>
              <a:rPr lang="id-ID" dirty="0" smtClean="0"/>
              <a:t>(180)  </a:t>
            </a:r>
            <a:r>
              <a:rPr lang="id-ID" dirty="0" smtClean="0"/>
              <a:t>+  0,99 </a:t>
            </a:r>
            <a:r>
              <a:rPr lang="id-ID" dirty="0" smtClean="0"/>
              <a:t>(210)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id-ID" dirty="0" smtClean="0"/>
              <a:t>=  </a:t>
            </a:r>
            <a:r>
              <a:rPr lang="id-ID" dirty="0" smtClean="0"/>
              <a:t>0,228  +  0,0588  +  0,2475  +  1,08  +  </a:t>
            </a:r>
            <a:r>
              <a:rPr lang="id-ID" dirty="0" smtClean="0"/>
              <a:t>2,079</a:t>
            </a:r>
            <a:r>
              <a:rPr lang="en-US" dirty="0" smtClean="0"/>
              <a:t> </a:t>
            </a:r>
            <a:r>
              <a:rPr lang="id-ID" dirty="0" smtClean="0"/>
              <a:t>=  </a:t>
            </a:r>
            <a:r>
              <a:rPr lang="id-ID" dirty="0" smtClean="0"/>
              <a:t>3,69</a:t>
            </a:r>
            <a:endParaRPr lang="en-US" dirty="0" smtClean="0"/>
          </a:p>
          <a:p>
            <a:r>
              <a:rPr lang="id-ID" dirty="0" smtClean="0"/>
              <a:t>Dari hasil perhitungan </a:t>
            </a:r>
            <a:r>
              <a:rPr lang="id-ID" b="1" dirty="0" smtClean="0"/>
              <a:t>Index X MDA</a:t>
            </a:r>
            <a:r>
              <a:rPr lang="id-ID" dirty="0" smtClean="0"/>
              <a:t> tersebut diperoleh </a:t>
            </a:r>
            <a:r>
              <a:rPr lang="id-ID" i="1" dirty="0" smtClean="0"/>
              <a:t>nilai overall</a:t>
            </a:r>
            <a:r>
              <a:rPr lang="id-ID" dirty="0" smtClean="0"/>
              <a:t> adalah    </a:t>
            </a:r>
            <a:r>
              <a:rPr lang="id-ID" b="1" dirty="0" smtClean="0"/>
              <a:t>&gt; 2,99</a:t>
            </a:r>
            <a:r>
              <a:rPr lang="id-ID" dirty="0" smtClean="0"/>
              <a:t>, maka hal ini berarti bahwa perusahaan diprediksikan tidak akan mengalami kebangkrutan </a:t>
            </a:r>
            <a:r>
              <a:rPr lang="id-ID" i="1" dirty="0" smtClean="0"/>
              <a:t>(bankcruptc</a:t>
            </a:r>
            <a:r>
              <a:rPr lang="en-US" i="1" dirty="0" smtClean="0"/>
              <a:t>y</a:t>
            </a:r>
            <a:r>
              <a:rPr lang="id-ID" i="1" dirty="0" smtClean="0"/>
              <a:t>)</a:t>
            </a:r>
            <a:r>
              <a:rPr lang="id-ID" dirty="0" smtClean="0"/>
              <a:t>.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Restrukturisasi</a:t>
            </a:r>
            <a:r>
              <a:rPr lang="id-ID" sz="4000" b="1" dirty="0" smtClean="0">
                <a:solidFill>
                  <a:schemeClr val="tx1"/>
                </a:solidFill>
                <a:hlinkClick r:id="rId2"/>
              </a:rPr>
              <a:t>, Reorganisasi &amp; Likuidasi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525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Kuliah XIV: Merger Dan Akuisisi, Restrukturisasi, Reorganisasi &amp; Likuidasi</vt:lpstr>
      <vt:lpstr>Reorganisasi &amp; Likuidasi</vt:lpstr>
      <vt:lpstr>Reorganisasi &amp; Likuidasi</vt:lpstr>
      <vt:lpstr>Merger Dan Akuisisi</vt:lpstr>
      <vt:lpstr>Restrukturisasi, Reorganisasi &amp; Likuidasi</vt:lpstr>
      <vt:lpstr>Restrukturisasi, Reorganisasi &amp; Likuidasi</vt:lpstr>
      <vt:lpstr>Restrukturisasi, Reorganisasi &amp; Likuidasi</vt:lpstr>
      <vt:lpstr>Restrukturisasi, Reorganisasi &amp; Likuidasi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XIV: Merger Dan Akuisisi, Restrukturisasi, Reorganisasi &amp; Likuidasi</dc:title>
  <dc:creator>Toshiba</dc:creator>
  <cp:lastModifiedBy>Toshiba</cp:lastModifiedBy>
  <cp:revision>7</cp:revision>
  <dcterms:created xsi:type="dcterms:W3CDTF">2014-12-17T01:37:43Z</dcterms:created>
  <dcterms:modified xsi:type="dcterms:W3CDTF">2014-12-17T02:29:15Z</dcterms:modified>
</cp:coreProperties>
</file>