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06B352B-A78E-4EB0-8610-91CBEE8A2933}" type="datetimeFigureOut">
              <a:rPr lang="id-ID" smtClean="0"/>
              <a:t>14/12/2016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767497-23B7-4B6F-A7FA-C6DFC55968D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KULIAH XV MANAJEMEN KEUANGAN</a:t>
            </a:r>
            <a:br>
              <a:rPr lang="id-ID" dirty="0" smtClean="0"/>
            </a:br>
            <a:r>
              <a:rPr lang="id-ID" dirty="0" smtClean="0">
                <a:solidFill>
                  <a:schemeClr val="tx1"/>
                </a:solidFill>
              </a:rPr>
              <a:t>Keuangan Internasional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Lembaga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id-ID" dirty="0" smtClean="0"/>
          </a:p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internasinal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 smtClean="0"/>
              <a:t>Lembaga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id-ID" dirty="0" smtClean="0"/>
          </a:p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perantara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modal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penyaluran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investor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/>
              <a:t>Pasar</a:t>
            </a:r>
            <a:r>
              <a:rPr lang="en-US" b="1" dirty="0" smtClean="0"/>
              <a:t> </a:t>
            </a:r>
            <a:r>
              <a:rPr lang="en-US" b="1" dirty="0" err="1" smtClean="0"/>
              <a:t>Valuta</a:t>
            </a:r>
            <a:r>
              <a:rPr lang="en-US" b="1" dirty="0" smtClean="0"/>
              <a:t> </a:t>
            </a:r>
            <a:r>
              <a:rPr lang="en-US" b="1" dirty="0" err="1" smtClean="0"/>
              <a:t>Asing</a:t>
            </a:r>
            <a:r>
              <a:rPr lang="en-US" b="1" dirty="0" smtClean="0"/>
              <a:t> (</a:t>
            </a:r>
            <a:r>
              <a:rPr lang="en-US" b="1" dirty="0" err="1" smtClean="0"/>
              <a:t>Valas</a:t>
            </a:r>
            <a:r>
              <a:rPr lang="en-US" b="1" dirty="0" smtClean="0"/>
              <a:t>)</a:t>
            </a:r>
            <a:endParaRPr lang="id-ID" b="1" dirty="0" smtClean="0"/>
          </a:p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computer,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berfluktuasi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jam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spekulasi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“</a:t>
            </a:r>
            <a:r>
              <a:rPr lang="en-US" dirty="0" err="1" smtClean="0"/>
              <a:t>judi</a:t>
            </a:r>
            <a:r>
              <a:rPr lang="en-US" dirty="0" smtClean="0"/>
              <a:t>”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 smtClean="0"/>
              <a:t>pasar</a:t>
            </a:r>
            <a:r>
              <a:rPr lang="en-US" b="1" dirty="0" smtClean="0"/>
              <a:t> </a:t>
            </a:r>
            <a:r>
              <a:rPr lang="en-US" b="1" dirty="0" err="1" smtClean="0"/>
              <a:t>valas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(1) transfer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penyediaan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: L/C </a:t>
            </a:r>
            <a:r>
              <a:rPr lang="en-US" dirty="0" err="1" smtClean="0"/>
              <a:t>dan</a:t>
            </a:r>
            <a:r>
              <a:rPr lang="en-US" dirty="0" smtClean="0"/>
              <a:t> banker’s acceptance,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(3) </a:t>
            </a:r>
            <a:r>
              <a:rPr lang="en-US" dirty="0" err="1" smtClean="0"/>
              <a:t>minimalisasi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: hedging (</a:t>
            </a:r>
            <a:r>
              <a:rPr lang="en-US" dirty="0" err="1" smtClean="0"/>
              <a:t>pengamanan</a:t>
            </a:r>
            <a:r>
              <a:rPr lang="en-US" dirty="0" smtClean="0"/>
              <a:t>), forward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Paritas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 (Purchasing Power Parity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en-US" dirty="0" err="1" smtClean="0"/>
              <a:t>lazim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(1) law of one price,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komoditas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komoditas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pula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,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9416"/>
            <a:ext cx="7786742" cy="51057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b="1" dirty="0" smtClean="0"/>
              <a:t>P</a:t>
            </a:r>
            <a:r>
              <a:rPr lang="en-US" b="1" dirty="0" err="1" smtClean="0"/>
              <a:t>artisipan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pasar</a:t>
            </a:r>
            <a:r>
              <a:rPr lang="en-US" b="1" dirty="0" smtClean="0"/>
              <a:t> </a:t>
            </a:r>
            <a:r>
              <a:rPr lang="en-US" b="1" dirty="0" err="1" smtClean="0"/>
              <a:t>valas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(1) bank </a:t>
            </a:r>
            <a:r>
              <a:rPr lang="en-US" dirty="0" err="1" smtClean="0"/>
              <a:t>dan</a:t>
            </a:r>
            <a:r>
              <a:rPr lang="en-US" dirty="0" smtClean="0"/>
              <a:t> non-bank yang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dealer,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(3) </a:t>
            </a:r>
            <a:r>
              <a:rPr lang="en-US" dirty="0" err="1" smtClean="0"/>
              <a:t>spekulan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arbiter,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(4) bank </a:t>
            </a:r>
            <a:r>
              <a:rPr lang="en-US" dirty="0" err="1" smtClean="0"/>
              <a:t>sentral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(5) </a:t>
            </a:r>
            <a:r>
              <a:rPr lang="en-US" dirty="0" err="1" smtClean="0"/>
              <a:t>pialang</a:t>
            </a:r>
            <a:r>
              <a:rPr lang="en-US" dirty="0" smtClean="0"/>
              <a:t> </a:t>
            </a:r>
            <a:r>
              <a:rPr lang="en-US" dirty="0" err="1" smtClean="0"/>
              <a:t>valas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valas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(1)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smtClean="0"/>
              <a:t>spot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smtClean="0"/>
              <a:t>forward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(3)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smtClean="0"/>
              <a:t>swap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valas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kurs</a:t>
            </a:r>
            <a:r>
              <a:rPr lang="en-US" dirty="0" smtClean="0"/>
              <a:t>, </a:t>
            </a:r>
            <a:r>
              <a:rPr lang="en-US" dirty="0" err="1" smtClean="0"/>
              <a:t>kuotasi</a:t>
            </a:r>
            <a:r>
              <a:rPr lang="en-US" dirty="0" smtClean="0"/>
              <a:t>, </a:t>
            </a:r>
            <a:r>
              <a:rPr lang="en-US" dirty="0" err="1" smtClean="0"/>
              <a:t>pasar</a:t>
            </a:r>
            <a:r>
              <a:rPr lang="en-US" dirty="0" smtClean="0"/>
              <a:t> sport, </a:t>
            </a:r>
            <a:r>
              <a:rPr lang="en-US" dirty="0" err="1" smtClean="0"/>
              <a:t>pasar</a:t>
            </a:r>
            <a:r>
              <a:rPr lang="en-US" dirty="0" smtClean="0"/>
              <a:t> forward, </a:t>
            </a:r>
            <a:r>
              <a:rPr lang="en-US" dirty="0" err="1" smtClean="0"/>
              <a:t>pasar</a:t>
            </a:r>
            <a:r>
              <a:rPr lang="en-US" dirty="0" smtClean="0"/>
              <a:t> future,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opsi</a:t>
            </a:r>
            <a:r>
              <a:rPr lang="en-US" dirty="0" smtClean="0"/>
              <a:t>. 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valas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lain. </a:t>
            </a:r>
            <a:r>
              <a:rPr lang="en-US" dirty="0" err="1" smtClean="0"/>
              <a:t>Kuotasi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kesediaan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valas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kuotasi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err="1" smtClean="0"/>
              <a:t>Kuotasi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2. </a:t>
            </a:r>
            <a:r>
              <a:rPr lang="en-US" dirty="0" smtClean="0"/>
              <a:t>Cara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3. </a:t>
            </a:r>
            <a:r>
              <a:rPr lang="en-US" dirty="0" err="1" smtClean="0"/>
              <a:t>Kuotasi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(bid and offer quotations)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4. 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kuotasi</a:t>
            </a:r>
            <a:r>
              <a:rPr lang="en-US" dirty="0" smtClean="0"/>
              <a:t> forward </a:t>
            </a:r>
            <a:r>
              <a:rPr lang="en-US" dirty="0" err="1" smtClean="0"/>
              <a:t>dengan</a:t>
            </a:r>
            <a:r>
              <a:rPr lang="en-US" dirty="0" smtClean="0"/>
              <a:t> basis </a:t>
            </a:r>
            <a:r>
              <a:rPr lang="en-US" dirty="0" err="1" smtClean="0"/>
              <a:t>poin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5. </a:t>
            </a:r>
            <a:r>
              <a:rPr lang="en-US" dirty="0" err="1" smtClean="0"/>
              <a:t>Kuotasi</a:t>
            </a:r>
            <a:r>
              <a:rPr lang="en-US" dirty="0" smtClean="0"/>
              <a:t> </a:t>
            </a:r>
            <a:r>
              <a:rPr lang="en-US" dirty="0" smtClean="0"/>
              <a:t>forward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presentase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6. 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r>
              <a:rPr lang="en-US" dirty="0" err="1" smtClean="0"/>
              <a:t>silang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Keuangan Internasional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9416"/>
            <a:ext cx="7572428" cy="48463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Lembaga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1.  Bank </a:t>
            </a:r>
            <a:r>
              <a:rPr lang="en-US" dirty="0" err="1" smtClean="0"/>
              <a:t>Dunia</a:t>
            </a:r>
            <a:r>
              <a:rPr lang="id-ID" dirty="0" smtClean="0"/>
              <a:t> </a:t>
            </a:r>
            <a:r>
              <a:rPr lang="en-US" dirty="0" smtClean="0"/>
              <a:t> </a:t>
            </a:r>
            <a:r>
              <a:rPr lang="en-US" dirty="0" smtClean="0"/>
              <a:t>international </a:t>
            </a:r>
            <a:r>
              <a:rPr lang="en-US" dirty="0" smtClean="0"/>
              <a:t>bank for reconstruction and development), 1944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 smtClean="0"/>
              <a:t>.  International Monetary Fund (IMF)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3. Islamic Development Bank (IDB)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4.  Asian Development Bank (ADB</a:t>
            </a:r>
            <a:r>
              <a:rPr lang="en-US" dirty="0" smtClean="0"/>
              <a:t>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5</a:t>
            </a:r>
            <a:r>
              <a:rPr lang="en-US" dirty="0" smtClean="0"/>
              <a:t>. </a:t>
            </a:r>
            <a:r>
              <a:rPr lang="id-ID" dirty="0" smtClean="0"/>
              <a:t> </a:t>
            </a:r>
            <a:r>
              <a:rPr lang="en-US" dirty="0" smtClean="0"/>
              <a:t>IFC </a:t>
            </a:r>
            <a:r>
              <a:rPr lang="en-US" dirty="0" smtClean="0"/>
              <a:t>(International Finance Corporation),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6</a:t>
            </a:r>
            <a:r>
              <a:rPr lang="en-US" dirty="0" smtClean="0"/>
              <a:t>.</a:t>
            </a:r>
            <a:r>
              <a:rPr lang="en-US" dirty="0" smtClean="0"/>
              <a:t>  IDA (International Development association)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7</a:t>
            </a:r>
            <a:r>
              <a:rPr lang="en-US" dirty="0" smtClean="0"/>
              <a:t>.</a:t>
            </a:r>
            <a:r>
              <a:rPr lang="en-US" dirty="0" smtClean="0"/>
              <a:t>  BIS (Bank for International Settlement), </a:t>
            </a:r>
            <a:r>
              <a:rPr lang="en-US" dirty="0" err="1" smtClean="0"/>
              <a:t>krisis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8</a:t>
            </a:r>
            <a:r>
              <a:rPr lang="en-US" dirty="0" smtClean="0"/>
              <a:t>.</a:t>
            </a:r>
            <a:r>
              <a:rPr lang="en-US" dirty="0" smtClean="0"/>
              <a:t>  RDA (Regional Development Agencies),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regional (Asia, </a:t>
            </a:r>
            <a:r>
              <a:rPr lang="en-US" dirty="0" err="1" smtClean="0"/>
              <a:t>Afrika</a:t>
            </a:r>
            <a:r>
              <a:rPr lang="en-US" dirty="0" smtClean="0"/>
              <a:t>, </a:t>
            </a:r>
            <a:r>
              <a:rPr lang="en-US" dirty="0" err="1" smtClean="0"/>
              <a:t>Amerika</a:t>
            </a:r>
            <a:r>
              <a:rPr lang="en-US" dirty="0" smtClean="0"/>
              <a:t> Latin).</a:t>
            </a:r>
            <a:endParaRPr lang="id-ID" dirty="0" smtClean="0"/>
          </a:p>
          <a:p>
            <a:r>
              <a:rPr lang="en-US" dirty="0" smtClean="0"/>
              <a:t>MANAJEMEN </a:t>
            </a:r>
            <a:r>
              <a:rPr lang="en-US" dirty="0" smtClean="0"/>
              <a:t>KEUANGAN </a:t>
            </a:r>
            <a:r>
              <a:rPr lang="en-US" dirty="0" smtClean="0"/>
              <a:t>INTERNASIONAL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id-ID" dirty="0" smtClean="0"/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, </a:t>
            </a:r>
            <a:r>
              <a:rPr lang="en-US" dirty="0" err="1" smtClean="0"/>
              <a:t>pengorganisasian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Perusahaan </a:t>
            </a:r>
            <a:r>
              <a:rPr lang="en-US" dirty="0" err="1" smtClean="0"/>
              <a:t>Multinasional</a:t>
            </a:r>
            <a:r>
              <a:rPr lang="en-US" dirty="0" smtClean="0"/>
              <a:t> (Multinational Corporation yang </a:t>
            </a:r>
            <a:r>
              <a:rPr lang="en-US" dirty="0" err="1" smtClean="0"/>
              <a:t>lazim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MNC).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</a:t>
            </a:r>
            <a:r>
              <a:rPr lang="en-US" dirty="0" smtClean="0"/>
              <a:t>INTERNASIONAL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9416"/>
            <a:ext cx="7786742" cy="5248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en-US" b="1" dirty="0" smtClean="0"/>
              <a:t> </a:t>
            </a:r>
            <a:r>
              <a:rPr lang="en-US" b="1" dirty="0" err="1" smtClean="0"/>
              <a:t>penting</a:t>
            </a:r>
            <a:r>
              <a:rPr lang="en-US" b="1" dirty="0" smtClean="0"/>
              <a:t> </a:t>
            </a:r>
            <a:r>
              <a:rPr lang="en-US" b="1" dirty="0" err="1" smtClean="0"/>
              <a:t>bagi</a:t>
            </a:r>
            <a:r>
              <a:rPr lang="en-US" b="1" dirty="0" smtClean="0"/>
              <a:t>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(1) </a:t>
            </a:r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multinasional</a:t>
            </a:r>
            <a:r>
              <a:rPr lang="en-US" dirty="0" smtClean="0"/>
              <a:t> (Multi</a:t>
            </a:r>
            <a:r>
              <a:rPr lang="id-ID" dirty="0" smtClean="0"/>
              <a:t>n</a:t>
            </a:r>
            <a:r>
              <a:rPr lang="en-US" dirty="0" err="1" smtClean="0"/>
              <a:t>ational</a:t>
            </a:r>
            <a:r>
              <a:rPr lang="en-US" dirty="0" smtClean="0"/>
              <a:t> Corporation </a:t>
            </a:r>
            <a:r>
              <a:rPr lang="en-US" dirty="0" err="1" smtClean="0"/>
              <a:t>atau</a:t>
            </a:r>
            <a:r>
              <a:rPr lang="en-US" dirty="0" smtClean="0"/>
              <a:t> MNC) </a:t>
            </a:r>
            <a:r>
              <a:rPr lang="en-US" dirty="0" err="1" smtClean="0"/>
              <a:t>ke</a:t>
            </a:r>
            <a:r>
              <a:rPr lang="en-US" dirty="0" smtClean="0"/>
              <a:t> Negara-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(NSB),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(</a:t>
            </a:r>
            <a:r>
              <a:rPr lang="en-US" dirty="0" smtClean="0"/>
              <a:t>2</a:t>
            </a:r>
            <a:r>
              <a:rPr lang="en-US" dirty="0" smtClean="0"/>
              <a:t>) </a:t>
            </a:r>
            <a:r>
              <a:rPr lang="en-US" dirty="0" err="1" smtClean="0"/>
              <a:t>ekspansi</a:t>
            </a:r>
            <a:r>
              <a:rPr lang="en-US" dirty="0" smtClean="0"/>
              <a:t> ideology </a:t>
            </a:r>
            <a:r>
              <a:rPr lang="en-US" dirty="0" err="1" smtClean="0"/>
              <a:t>globalisasi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/>
              <a:t>3)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internasiolan</a:t>
            </a:r>
            <a:r>
              <a:rPr lang="en-US" dirty="0" smtClean="0"/>
              <a:t> (</a:t>
            </a:r>
            <a:r>
              <a:rPr lang="en-US" dirty="0" err="1" smtClean="0"/>
              <a:t>Ekspor-impor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rasional</a:t>
            </a:r>
            <a:r>
              <a:rPr lang="en-US" b="1" dirty="0" smtClean="0"/>
              <a:t>, </a:t>
            </a:r>
            <a:r>
              <a:rPr lang="en-US" b="1" dirty="0" err="1" smtClean="0"/>
              <a:t>ekspansi</a:t>
            </a:r>
            <a:r>
              <a:rPr lang="en-US" b="1" dirty="0" smtClean="0"/>
              <a:t> MNC </a:t>
            </a:r>
            <a:r>
              <a:rPr lang="en-US" b="1" dirty="0" err="1" smtClean="0"/>
              <a:t>ke</a:t>
            </a:r>
            <a:r>
              <a:rPr lang="en-US" b="1" dirty="0" smtClean="0"/>
              <a:t> NSB </a:t>
            </a:r>
            <a:r>
              <a:rPr lang="en-US" b="1" dirty="0" err="1" smtClean="0"/>
              <a:t>disebabkan</a:t>
            </a:r>
            <a:r>
              <a:rPr lang="en-US" b="1" dirty="0" smtClean="0"/>
              <a:t> </a:t>
            </a:r>
            <a:r>
              <a:rPr lang="en-US" b="1" dirty="0" err="1" smtClean="0"/>
              <a:t>karena</a:t>
            </a:r>
            <a:r>
              <a:rPr lang="en-US" b="1" dirty="0" smtClean="0"/>
              <a:t>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(1)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jenuh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MNC,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melimpah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(3)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(4)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kapitalis-birokrat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subur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(5)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komprador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loyal </a:t>
            </a:r>
            <a:r>
              <a:rPr lang="en-US" dirty="0" err="1" smtClean="0"/>
              <a:t>kepada</a:t>
            </a:r>
            <a:r>
              <a:rPr lang="en-US" dirty="0" smtClean="0"/>
              <a:t> MNC,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(6)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global,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(7) </a:t>
            </a:r>
            <a:r>
              <a:rPr lang="en-US" dirty="0" err="1" smtClean="0"/>
              <a:t>di</a:t>
            </a:r>
            <a:r>
              <a:rPr lang="en-US" dirty="0" smtClean="0"/>
              <a:t> NSB system </a:t>
            </a:r>
            <a:r>
              <a:rPr lang="en-US" dirty="0" err="1" smtClean="0"/>
              <a:t>perpajakan</a:t>
            </a:r>
            <a:r>
              <a:rPr lang="en-US" dirty="0" smtClean="0"/>
              <a:t> </a:t>
            </a:r>
            <a:r>
              <a:rPr lang="en-US" dirty="0" err="1" smtClean="0"/>
              <a:t>fleksibel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(8)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bea-cukai</a:t>
            </a:r>
            <a:r>
              <a:rPr lang="en-US" dirty="0" smtClean="0"/>
              <a:t> (</a:t>
            </a:r>
            <a:r>
              <a:rPr lang="en-US" dirty="0" err="1" smtClean="0"/>
              <a:t>pelabuhan</a:t>
            </a:r>
            <a:r>
              <a:rPr lang="en-US" dirty="0" smtClean="0"/>
              <a:t>) </a:t>
            </a:r>
            <a:r>
              <a:rPr lang="en-US" dirty="0" err="1" smtClean="0"/>
              <a:t>fleksibel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(9)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Perburuhan</a:t>
            </a:r>
            <a:r>
              <a:rPr lang="en-US" dirty="0" smtClean="0"/>
              <a:t> </a:t>
            </a:r>
            <a:r>
              <a:rPr lang="en-US" dirty="0" err="1" smtClean="0"/>
              <a:t>memihak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(10)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pemerintahnya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(11) </a:t>
            </a:r>
            <a:r>
              <a:rPr lang="en-US" dirty="0" err="1" smtClean="0"/>
              <a:t>di</a:t>
            </a:r>
            <a:r>
              <a:rPr lang="en-US" dirty="0" smtClean="0"/>
              <a:t> NSB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transfer modal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global,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(12) </a:t>
            </a:r>
            <a:r>
              <a:rPr lang="en-US" dirty="0" err="1" smtClean="0"/>
              <a:t>di</a:t>
            </a:r>
            <a:r>
              <a:rPr lang="en-US" dirty="0" smtClean="0"/>
              <a:t> NSB system </a:t>
            </a:r>
            <a:r>
              <a:rPr lang="en-US" dirty="0" err="1" smtClean="0"/>
              <a:t>perbankan</a:t>
            </a:r>
            <a:r>
              <a:rPr lang="en-US" dirty="0" smtClean="0"/>
              <a:t> </a:t>
            </a:r>
            <a:r>
              <a:rPr lang="en-US" dirty="0" err="1" smtClean="0"/>
              <a:t>fleksibel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9416"/>
            <a:ext cx="7786742" cy="484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(1) </a:t>
            </a:r>
            <a:r>
              <a:rPr lang="en-US" dirty="0" err="1" smtClean="0"/>
              <a:t>aliran</a:t>
            </a:r>
            <a:r>
              <a:rPr lang="en-US" dirty="0" smtClean="0"/>
              <a:t> financial,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modal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riil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(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,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(3)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. </a:t>
            </a:r>
            <a:r>
              <a:rPr lang="en-US" dirty="0" err="1" smtClean="0"/>
              <a:t>Hakikatnya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eksport</a:t>
            </a:r>
            <a:r>
              <a:rPr lang="en-US" dirty="0" smtClean="0"/>
              <a:t> capital,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b="1" dirty="0" smtClean="0"/>
              <a:t>   </a:t>
            </a:r>
            <a:r>
              <a:rPr lang="en-US" b="1" dirty="0" err="1" smtClean="0"/>
              <a:t>Bagi</a:t>
            </a:r>
            <a:r>
              <a:rPr lang="en-US" b="1" dirty="0" smtClean="0"/>
              <a:t> </a:t>
            </a:r>
            <a:r>
              <a:rPr lang="en-US" b="1" dirty="0" smtClean="0"/>
              <a:t>Negara </a:t>
            </a:r>
            <a:r>
              <a:rPr lang="en-US" b="1" dirty="0" err="1" smtClean="0"/>
              <a:t>sedang</a:t>
            </a:r>
            <a:r>
              <a:rPr lang="en-US" b="1" dirty="0" smtClean="0"/>
              <a:t> </a:t>
            </a:r>
            <a:r>
              <a:rPr lang="en-US" b="1" dirty="0" err="1" smtClean="0"/>
              <a:t>berkembang</a:t>
            </a:r>
            <a:r>
              <a:rPr lang="en-US" b="1" dirty="0" smtClean="0"/>
              <a:t> (NSB) </a:t>
            </a:r>
            <a:r>
              <a:rPr lang="en-US" b="1" dirty="0" err="1" smtClean="0"/>
              <a:t>hadirnya</a:t>
            </a:r>
            <a:r>
              <a:rPr lang="en-US" b="1" dirty="0" smtClean="0"/>
              <a:t> MNC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merupakan</a:t>
            </a:r>
            <a:r>
              <a:rPr lang="en-US" b="1" dirty="0" smtClean="0"/>
              <a:t> </a:t>
            </a:r>
            <a:r>
              <a:rPr lang="en-US" b="1" dirty="0" err="1" smtClean="0"/>
              <a:t>bentuk</a:t>
            </a:r>
            <a:r>
              <a:rPr lang="en-US" b="1" dirty="0" smtClean="0"/>
              <a:t> “</a:t>
            </a:r>
            <a:r>
              <a:rPr lang="en-US" b="1" dirty="0" err="1" smtClean="0"/>
              <a:t>kolonisasi</a:t>
            </a:r>
            <a:r>
              <a:rPr lang="en-US" b="1" dirty="0" smtClean="0"/>
              <a:t> modern” yang </a:t>
            </a:r>
            <a:r>
              <a:rPr lang="en-US" b="1" dirty="0" err="1" smtClean="0"/>
              <a:t>dibawa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proses</a:t>
            </a:r>
            <a:r>
              <a:rPr lang="en-US" b="1" dirty="0" smtClean="0"/>
              <a:t> </a:t>
            </a:r>
            <a:r>
              <a:rPr lang="en-US" b="1" dirty="0" err="1" smtClean="0"/>
              <a:t>globalisasi</a:t>
            </a:r>
            <a:r>
              <a:rPr lang="en-US" b="1" dirty="0" smtClean="0"/>
              <a:t>. </a:t>
            </a:r>
            <a:endParaRPr lang="id-ID" b="1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9416"/>
            <a:ext cx="7786742" cy="51057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Risiko</a:t>
            </a:r>
            <a:r>
              <a:rPr lang="en-US" b="1" dirty="0" smtClean="0"/>
              <a:t> yang </a:t>
            </a:r>
            <a:r>
              <a:rPr lang="en-US" b="1" dirty="0" err="1" smtClean="0"/>
              <a:t>dihadapi</a:t>
            </a:r>
            <a:r>
              <a:rPr lang="en-US" b="1" dirty="0" smtClean="0"/>
              <a:t> NSB </a:t>
            </a:r>
            <a:r>
              <a:rPr lang="en-US" b="1" dirty="0" err="1" smtClean="0"/>
              <a:t>adalah</a:t>
            </a:r>
            <a:r>
              <a:rPr lang="en-US" b="1" dirty="0" smtClean="0"/>
              <a:t>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(1) </a:t>
            </a:r>
            <a:r>
              <a:rPr lang="en-US" dirty="0" err="1" smtClean="0"/>
              <a:t>ketidakpastian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dipermainkan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global,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(country risk) yang </a:t>
            </a:r>
            <a:r>
              <a:rPr lang="en-US" dirty="0" err="1" smtClean="0"/>
              <a:t>tinggi</a:t>
            </a:r>
            <a:r>
              <a:rPr lang="en-US" dirty="0" smtClean="0"/>
              <a:t>, MNC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NSB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ekonominya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dihegemoni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dominasi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Bagaimanapun</a:t>
            </a:r>
            <a:r>
              <a:rPr lang="en-US" b="1" dirty="0" smtClean="0"/>
              <a:t> </a:t>
            </a:r>
            <a:r>
              <a:rPr lang="en-US" b="1" dirty="0" err="1" smtClean="0"/>
              <a:t>juga</a:t>
            </a:r>
            <a:r>
              <a:rPr lang="en-US" b="1" dirty="0" smtClean="0"/>
              <a:t>, 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penting</a:t>
            </a:r>
            <a:r>
              <a:rPr lang="en-US" b="1" dirty="0" smtClean="0"/>
              <a:t> </a:t>
            </a:r>
            <a:r>
              <a:rPr lang="en-US" b="1" dirty="0" err="1" smtClean="0"/>
              <a:t>dipelajari</a:t>
            </a:r>
            <a:r>
              <a:rPr lang="en-US" b="1" dirty="0" smtClean="0"/>
              <a:t> </a:t>
            </a:r>
            <a:r>
              <a:rPr lang="en-US" b="1" dirty="0" err="1" smtClean="0"/>
              <a:t>karena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(1)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memprediksi</a:t>
            </a:r>
            <a:r>
              <a:rPr lang="en-US" dirty="0" smtClean="0"/>
              <a:t> </a:t>
            </a:r>
            <a:r>
              <a:rPr lang="en-US" dirty="0" err="1" smtClean="0"/>
              <a:t>kejadian-kejadian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kejadian-kejadian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(</a:t>
            </a:r>
            <a:r>
              <a:rPr lang="en-US" dirty="0" err="1" smtClean="0"/>
              <a:t>tumbuh</a:t>
            </a:r>
            <a:r>
              <a:rPr lang="en-US" dirty="0" smtClean="0"/>
              <a:t>, </a:t>
            </a:r>
            <a:r>
              <a:rPr lang="en-US" dirty="0" err="1" smtClean="0"/>
              <a:t>krisi</a:t>
            </a:r>
            <a:r>
              <a:rPr lang="en-US" dirty="0" smtClean="0"/>
              <a:t>, recovery),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(3)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MNC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memberdayakan</a:t>
            </a:r>
            <a:r>
              <a:rPr lang="en-US" dirty="0" smtClean="0"/>
              <a:t> NSB </a:t>
            </a:r>
            <a:r>
              <a:rPr lang="en-US" dirty="0" err="1" smtClean="0"/>
              <a:t>sehingga</a:t>
            </a:r>
            <a:r>
              <a:rPr lang="en-US" dirty="0" smtClean="0"/>
              <a:t> NSB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kepadanya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(4) </a:t>
            </a:r>
            <a:r>
              <a:rPr lang="en-US" dirty="0" err="1" smtClean="0"/>
              <a:t>mengetahui</a:t>
            </a:r>
            <a:r>
              <a:rPr lang="en-US" dirty="0" smtClean="0"/>
              <a:t> moral </a:t>
            </a:r>
            <a:r>
              <a:rPr lang="en-US" dirty="0" err="1" smtClean="0"/>
              <a:t>bangsa</a:t>
            </a:r>
            <a:r>
              <a:rPr lang="en-US" dirty="0" smtClean="0"/>
              <a:t> (patriot,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birokrat</a:t>
            </a:r>
            <a:r>
              <a:rPr lang="en-US" dirty="0" smtClean="0"/>
              <a:t>,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komprador</a:t>
            </a:r>
            <a:r>
              <a:rPr lang="en-US" dirty="0" smtClean="0"/>
              <a:t>),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(5)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MNC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peduli</a:t>
            </a:r>
            <a:r>
              <a:rPr lang="en-US" dirty="0" smtClean="0"/>
              <a:t> </a:t>
            </a:r>
            <a:r>
              <a:rPr lang="en-US" dirty="0" err="1" smtClean="0"/>
              <a:t>nasib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yang </a:t>
            </a:r>
            <a:r>
              <a:rPr lang="en-US" dirty="0" err="1" smtClean="0"/>
              <a:t>dikuasainya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(6)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NSB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NSB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9416"/>
            <a:ext cx="7929618" cy="484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err="1" smtClean="0"/>
              <a:t>Teori-teori</a:t>
            </a:r>
            <a:r>
              <a:rPr lang="en-US" b="1" dirty="0" smtClean="0"/>
              <a:t> </a:t>
            </a:r>
            <a:r>
              <a:rPr lang="en-US" b="1" dirty="0" err="1" smtClean="0"/>
              <a:t>Keberadaan</a:t>
            </a:r>
            <a:r>
              <a:rPr lang="en-US" b="1" dirty="0" smtClean="0"/>
              <a:t> </a:t>
            </a:r>
            <a:r>
              <a:rPr lang="en-US" b="1" dirty="0" err="1" smtClean="0"/>
              <a:t>Bisnis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en-US" b="1" dirty="0" smtClean="0"/>
              <a:t>, </a:t>
            </a:r>
            <a:r>
              <a:rPr lang="en-US" b="1" dirty="0" err="1" smtClean="0"/>
              <a:t>yaitu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a.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Komparatif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b.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Ketidaksempurnaan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c.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Keuntungan</a:t>
            </a:r>
            <a:r>
              <a:rPr lang="en-US" b="1" dirty="0" smtClean="0"/>
              <a:t> </a:t>
            </a:r>
            <a:r>
              <a:rPr lang="en-US" b="1" dirty="0" err="1" smtClean="0"/>
              <a:t>Perdagangan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id-ID" dirty="0" smtClean="0"/>
          </a:p>
          <a:p>
            <a:r>
              <a:rPr lang="en-US" dirty="0" smtClean="0"/>
              <a:t>K</a:t>
            </a:r>
            <a:r>
              <a:rPr lang="id-ID" dirty="0" smtClean="0"/>
              <a:t>e</a:t>
            </a:r>
            <a:r>
              <a:rPr lang="en-US" dirty="0" err="1" smtClean="0"/>
              <a:t>untungan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diraih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Resiko</a:t>
            </a:r>
            <a:r>
              <a:rPr lang="en-US" b="1" dirty="0" smtClean="0"/>
              <a:t> </a:t>
            </a:r>
            <a:r>
              <a:rPr lang="en-US" b="1" dirty="0" err="1" smtClean="0"/>
              <a:t>Perdagangan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1. </a:t>
            </a:r>
            <a:r>
              <a:rPr lang="en-US" dirty="0" err="1" smtClean="0"/>
              <a:t>Ketidakpastian</a:t>
            </a:r>
            <a:r>
              <a:rPr lang="en-US" dirty="0" smtClean="0"/>
              <a:t> 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2.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(country risk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3. </a:t>
            </a:r>
            <a:r>
              <a:rPr lang="en-US" dirty="0" err="1" smtClean="0"/>
              <a:t>Ketidakpastian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Pentingnya</a:t>
            </a:r>
            <a:r>
              <a:rPr lang="en-US" b="1" dirty="0" smtClean="0"/>
              <a:t> 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id-ID" b="1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a</a:t>
            </a:r>
            <a:r>
              <a:rPr lang="en-US" dirty="0" smtClean="0"/>
              <a:t>.   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kejadian-kejadian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b.  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mengantisipasi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membuatnya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menguntungkan</a:t>
            </a:r>
            <a:r>
              <a:rPr lang="en-US" dirty="0" smtClean="0"/>
              <a:t>, 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Pengaruh</a:t>
            </a:r>
            <a:r>
              <a:rPr lang="en-US" b="1" dirty="0" smtClean="0"/>
              <a:t> / </a:t>
            </a:r>
            <a:r>
              <a:rPr lang="en-US" b="1" dirty="0" err="1" smtClean="0"/>
              <a:t>Peranan</a:t>
            </a:r>
            <a:r>
              <a:rPr lang="en-US" b="1" dirty="0" smtClean="0"/>
              <a:t>  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en-US" b="1" dirty="0" smtClean="0"/>
              <a:t> (Macro Economic</a:t>
            </a:r>
            <a:r>
              <a:rPr lang="en-US" b="1" dirty="0" smtClean="0"/>
              <a:t>)</a:t>
            </a:r>
            <a:r>
              <a:rPr lang="id-ID" b="1" dirty="0" smtClean="0"/>
              <a:t> </a:t>
            </a:r>
            <a:r>
              <a:rPr lang="en-US" dirty="0" smtClean="0"/>
              <a:t>Dari </a:t>
            </a:r>
            <a:r>
              <a:rPr lang="en-US" dirty="0" err="1" smtClean="0"/>
              <a:t>aspek</a:t>
            </a:r>
            <a:r>
              <a:rPr lang="en-US" dirty="0" smtClean="0"/>
              <a:t> Supply (S) </a:t>
            </a:r>
            <a:r>
              <a:rPr lang="en-US" dirty="0" err="1" smtClean="0"/>
              <a:t>dan</a:t>
            </a:r>
            <a:r>
              <a:rPr lang="en-US" dirty="0" smtClean="0"/>
              <a:t> Demand (D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/ </a:t>
            </a:r>
            <a:r>
              <a:rPr lang="en-US" dirty="0" err="1" smtClean="0"/>
              <a:t>Nasional</a:t>
            </a:r>
            <a:r>
              <a:rPr lang="en-US" dirty="0" smtClean="0"/>
              <a:t> Income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a.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id-ID" b="1" dirty="0" smtClean="0"/>
              <a:t>Gross domestic product</a:t>
            </a:r>
            <a:r>
              <a:rPr lang="id-ID" dirty="0" smtClean="0"/>
              <a:t> </a:t>
            </a:r>
            <a:r>
              <a:rPr lang="en-US" dirty="0" smtClean="0"/>
              <a:t>/GDP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Teritorial</a:t>
            </a:r>
            <a:r>
              <a:rPr lang="en-US" dirty="0" smtClean="0"/>
              <a:t>: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   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/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/</a:t>
            </a:r>
            <a:r>
              <a:rPr lang="en-US" dirty="0" err="1" smtClean="0"/>
              <a:t>asing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b.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id-ID" b="1" dirty="0" smtClean="0"/>
              <a:t>Gross </a:t>
            </a:r>
            <a:r>
              <a:rPr lang="en-US" b="1" dirty="0" smtClean="0"/>
              <a:t>national </a:t>
            </a:r>
            <a:r>
              <a:rPr lang="id-ID" b="1" dirty="0" smtClean="0"/>
              <a:t>product</a:t>
            </a:r>
            <a:r>
              <a:rPr lang="id-ID" dirty="0" smtClean="0"/>
              <a:t> </a:t>
            </a:r>
            <a:r>
              <a:rPr lang="en-US" dirty="0" smtClean="0"/>
              <a:t>/GNP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Nationality. </a:t>
            </a:r>
            <a:r>
              <a:rPr lang="en-US" dirty="0" err="1" smtClean="0"/>
              <a:t>Kebangsaan</a:t>
            </a:r>
            <a:r>
              <a:rPr lang="en-US" dirty="0" smtClean="0"/>
              <a:t>: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factor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/ </a:t>
            </a:r>
            <a:r>
              <a:rPr lang="en-US" dirty="0" err="1" smtClean="0"/>
              <a:t>luar</a:t>
            </a:r>
            <a:r>
              <a:rPr lang="en-US" dirty="0" smtClean="0"/>
              <a:t> territorial </a:t>
            </a:r>
            <a:r>
              <a:rPr lang="en-US" dirty="0" err="1" smtClean="0"/>
              <a:t>suatu</a:t>
            </a:r>
            <a:r>
              <a:rPr lang="en-US" dirty="0" smtClean="0"/>
              <a:t> Negara.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Perbedaan</a:t>
            </a:r>
            <a:r>
              <a:rPr lang="en-US" b="1" dirty="0" smtClean="0"/>
              <a:t> 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id-ID" dirty="0" smtClean="0"/>
          </a:p>
          <a:p>
            <a:r>
              <a:rPr lang="en-US" dirty="0" err="1" smtClean="0"/>
              <a:t>Persamaan</a:t>
            </a:r>
            <a:r>
              <a:rPr lang="en-US" dirty="0" smtClean="0"/>
              <a:t> 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,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pendanaan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deviden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memaksimalkan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memaksimalkan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Perbedaan</a:t>
            </a:r>
            <a:r>
              <a:rPr lang="en-US" dirty="0" smtClean="0"/>
              <a:t> 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smtClean="0"/>
              <a:t>MK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)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(foreign exchange rate), </a:t>
            </a:r>
            <a:r>
              <a:rPr lang="en-US" dirty="0" err="1" smtClean="0"/>
              <a:t>perpajakan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rekonsiliasi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9416"/>
            <a:ext cx="7643866" cy="48463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MK </a:t>
            </a:r>
            <a:r>
              <a:rPr lang="en-US" b="1" dirty="0" err="1" smtClean="0"/>
              <a:t>Internasional</a:t>
            </a:r>
            <a:r>
              <a:rPr lang="en-US" b="1" dirty="0" smtClean="0"/>
              <a:t> 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1.  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implikasinya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2.  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(foreign exchange market)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valas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3.  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ekposur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4.  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5.  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multinasional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6.  </a:t>
            </a:r>
            <a:r>
              <a:rPr lang="en-US" dirty="0" err="1" smtClean="0"/>
              <a:t>Perbankan</a:t>
            </a:r>
            <a:r>
              <a:rPr lang="en-US" dirty="0" smtClean="0"/>
              <a:t> intern</a:t>
            </a:r>
            <a:r>
              <a:rPr lang="id-ID" dirty="0" smtClean="0"/>
              <a:t>a</a:t>
            </a:r>
            <a:r>
              <a:rPr lang="en-US" dirty="0" err="1" smtClean="0"/>
              <a:t>sional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Aliran</a:t>
            </a:r>
            <a:r>
              <a:rPr lang="en-US" b="1" dirty="0" smtClean="0"/>
              <a:t> </a:t>
            </a:r>
            <a:r>
              <a:rPr lang="en-US" b="1" dirty="0" err="1" smtClean="0"/>
              <a:t>barang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Jasa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r>
              <a:rPr lang="id-ID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dijelaskan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berikut</a:t>
            </a:r>
            <a:r>
              <a:rPr lang="en-US" b="1" dirty="0" smtClean="0"/>
              <a:t>: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1.  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= </a:t>
            </a:r>
            <a:r>
              <a:rPr lang="en-US" dirty="0" err="1" smtClean="0"/>
              <a:t>konsumsi</a:t>
            </a:r>
            <a:r>
              <a:rPr lang="en-US" dirty="0" smtClean="0"/>
              <a:t> + </a:t>
            </a:r>
            <a:r>
              <a:rPr lang="en-US" dirty="0" err="1" smtClean="0"/>
              <a:t>tabungan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2.  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= </a:t>
            </a:r>
            <a:r>
              <a:rPr lang="en-US" dirty="0" err="1" smtClean="0"/>
              <a:t>konsumsi</a:t>
            </a:r>
            <a:r>
              <a:rPr lang="en-US" dirty="0" smtClean="0"/>
              <a:t> + </a:t>
            </a:r>
            <a:r>
              <a:rPr lang="en-US" dirty="0" err="1" smtClean="0"/>
              <a:t>investasi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3.  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–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= </a:t>
            </a:r>
            <a:r>
              <a:rPr lang="en-US" dirty="0" err="1" smtClean="0"/>
              <a:t>tabungan</a:t>
            </a:r>
            <a:r>
              <a:rPr lang="en-US" dirty="0" smtClean="0"/>
              <a:t> – </a:t>
            </a:r>
            <a:r>
              <a:rPr lang="en-US" dirty="0" err="1" smtClean="0"/>
              <a:t>investasi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4.  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&gt;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= Surplus capital –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,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global </a:t>
            </a:r>
            <a:r>
              <a:rPr lang="en-US" dirty="0" err="1" smtClean="0"/>
              <a:t>atau</a:t>
            </a:r>
            <a:r>
              <a:rPr lang="en-US" dirty="0" smtClean="0"/>
              <a:t> multinational corporation (MNC)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“</a:t>
            </a:r>
            <a:r>
              <a:rPr lang="en-US" dirty="0" err="1" smtClean="0"/>
              <a:t>kolonialisme</a:t>
            </a:r>
            <a:r>
              <a:rPr lang="en-US" dirty="0" smtClean="0"/>
              <a:t> modern”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5.  Tabungan = </a:t>
            </a:r>
            <a:r>
              <a:rPr lang="en-US" dirty="0" err="1" smtClean="0"/>
              <a:t>investasi</a:t>
            </a:r>
            <a:r>
              <a:rPr lang="en-US" dirty="0" smtClean="0"/>
              <a:t> domestic +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MANAJEMEN KEUANGAN INTERNASIONAL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</TotalTime>
  <Words>973</Words>
  <Application>Microsoft Office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KULIAH XV MANAJEMEN KEUANGAN Keuangan Internasional</vt:lpstr>
      <vt:lpstr>Keuangan Internasional</vt:lpstr>
      <vt:lpstr>MANAJEMEN KEUANGAN INTERNASIONAL</vt:lpstr>
      <vt:lpstr>MANAJEMEN KEUANGAN INTERNASIONAL</vt:lpstr>
      <vt:lpstr>MANAJEMEN KEUANGAN INTERNASIONAL</vt:lpstr>
      <vt:lpstr>MANAJEMEN KEUANGAN INTERNASIONAL</vt:lpstr>
      <vt:lpstr>MANAJEMEN KEUANGAN INTERNASIONAL</vt:lpstr>
      <vt:lpstr>MANAJEMEN KEUANGAN INTERNASIONAL</vt:lpstr>
      <vt:lpstr>MANAJEMEN KEUANGAN INTERNASIONAL</vt:lpstr>
      <vt:lpstr>MANAJEMEN KEUANGAN INTERNASIONAL</vt:lpstr>
      <vt:lpstr>MANAJEMEN KEUANGAN INTERNASIONAL</vt:lpstr>
      <vt:lpstr>MANAJEMEN KEUANGAN INTERNASIONAL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XV MANAJEMEN KEUANGAN Keuangan Internasional</dc:title>
  <dc:creator>ACER</dc:creator>
  <cp:lastModifiedBy>ACER</cp:lastModifiedBy>
  <cp:revision>9</cp:revision>
  <dcterms:created xsi:type="dcterms:W3CDTF">2016-12-14T12:48:42Z</dcterms:created>
  <dcterms:modified xsi:type="dcterms:W3CDTF">2016-12-14T13:57:45Z</dcterms:modified>
</cp:coreProperties>
</file>