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6B352B-A78E-4EB0-8610-91CBEE8A2933}" type="datetimeFigureOut">
              <a:rPr lang="id-ID" smtClean="0"/>
              <a:t>14/12/2016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767497-23B7-4B6F-A7FA-C6DFC55968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KULIAH XV MANAJEMEN KEUANGAN</a:t>
            </a:r>
            <a:br>
              <a:rPr lang="id-ID" dirty="0" smtClean="0"/>
            </a:br>
            <a:r>
              <a:rPr lang="id-ID" dirty="0" smtClean="0">
                <a:solidFill>
                  <a:schemeClr val="tx1"/>
                </a:solidFill>
              </a:rPr>
              <a:t>Keuangan Internasional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internasinal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investor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Valuta</a:t>
            </a:r>
            <a:r>
              <a:rPr lang="en-US" b="1" dirty="0" smtClean="0"/>
              <a:t> </a:t>
            </a:r>
            <a:r>
              <a:rPr lang="en-US" b="1" dirty="0" err="1" smtClean="0"/>
              <a:t>Asing</a:t>
            </a:r>
            <a:r>
              <a:rPr lang="en-US" b="1" dirty="0" smtClean="0"/>
              <a:t> (</a:t>
            </a:r>
            <a:r>
              <a:rPr lang="en-US" b="1" dirty="0" err="1" smtClean="0"/>
              <a:t>Valas</a:t>
            </a:r>
            <a:r>
              <a:rPr lang="en-US" b="1" dirty="0" smtClean="0"/>
              <a:t>)</a:t>
            </a:r>
            <a:endParaRPr lang="id-ID" b="1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computer,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berfluktuasi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jam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judi</a:t>
            </a:r>
            <a:r>
              <a:rPr lang="en-US" dirty="0" smtClean="0"/>
              <a:t>”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valas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transfer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: L/C </a:t>
            </a:r>
            <a:r>
              <a:rPr lang="en-US" dirty="0" err="1" smtClean="0"/>
              <a:t>dan</a:t>
            </a:r>
            <a:r>
              <a:rPr lang="en-US" dirty="0" smtClean="0"/>
              <a:t> banker’s acceptance,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minimalisasi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: hedging (</a:t>
            </a:r>
            <a:r>
              <a:rPr lang="en-US" dirty="0" err="1" smtClean="0"/>
              <a:t>pengamanan</a:t>
            </a:r>
            <a:r>
              <a:rPr lang="en-US" dirty="0" smtClean="0"/>
              <a:t>), forward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Paritas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(Purchasing Power Parity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(1) law of one price,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komoditas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pula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51057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 smtClean="0"/>
              <a:t>P</a:t>
            </a:r>
            <a:r>
              <a:rPr lang="en-US" b="1" dirty="0" err="1" smtClean="0"/>
              <a:t>artisipan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</a:t>
            </a:r>
            <a:r>
              <a:rPr lang="en-US" b="1" dirty="0" err="1" smtClean="0"/>
              <a:t>valas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bank </a:t>
            </a:r>
            <a:r>
              <a:rPr lang="en-US" dirty="0" err="1" smtClean="0"/>
              <a:t>dan</a:t>
            </a:r>
            <a:r>
              <a:rPr lang="en-US" dirty="0" smtClean="0"/>
              <a:t> non-bank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dealer,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spekulan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arbiter,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(4) bank </a:t>
            </a:r>
            <a:r>
              <a:rPr lang="en-US" dirty="0" err="1" smtClean="0"/>
              <a:t>sentral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(5) </a:t>
            </a:r>
            <a:r>
              <a:rPr lang="en-US" dirty="0" err="1" smtClean="0"/>
              <a:t>pialang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smtClean="0"/>
              <a:t>spot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smtClean="0"/>
              <a:t>forward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smtClean="0"/>
              <a:t>swap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, </a:t>
            </a:r>
            <a:r>
              <a:rPr lang="en-US" dirty="0" err="1" smtClean="0"/>
              <a:t>kuotasi</a:t>
            </a:r>
            <a:r>
              <a:rPr lang="en-US" dirty="0" smtClean="0"/>
              <a:t>, </a:t>
            </a:r>
            <a:r>
              <a:rPr lang="en-US" dirty="0" err="1" smtClean="0"/>
              <a:t>pasar</a:t>
            </a:r>
            <a:r>
              <a:rPr lang="en-US" dirty="0" smtClean="0"/>
              <a:t> sport, </a:t>
            </a:r>
            <a:r>
              <a:rPr lang="en-US" dirty="0" err="1" smtClean="0"/>
              <a:t>pasar</a:t>
            </a:r>
            <a:r>
              <a:rPr lang="en-US" dirty="0" smtClean="0"/>
              <a:t> forward, </a:t>
            </a:r>
            <a:r>
              <a:rPr lang="en-US" dirty="0" err="1" smtClean="0"/>
              <a:t>pasar</a:t>
            </a:r>
            <a:r>
              <a:rPr lang="en-US" dirty="0" smtClean="0"/>
              <a:t> future,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.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lain. </a:t>
            </a:r>
            <a:r>
              <a:rPr lang="en-US" dirty="0" err="1" smtClean="0"/>
              <a:t>Kuotasi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kuotasi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Kuotasi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2. </a:t>
            </a:r>
            <a:r>
              <a:rPr lang="en-US" dirty="0" smtClean="0"/>
              <a:t>Cara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3. </a:t>
            </a:r>
            <a:r>
              <a:rPr lang="en-US" dirty="0" err="1" smtClean="0"/>
              <a:t>Kuotasi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(bid and offer quotations)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4. 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kuotasi</a:t>
            </a:r>
            <a:r>
              <a:rPr lang="en-US" dirty="0" smtClean="0"/>
              <a:t> forward </a:t>
            </a:r>
            <a:r>
              <a:rPr lang="en-US" dirty="0" err="1" smtClean="0"/>
              <a:t>dengan</a:t>
            </a:r>
            <a:r>
              <a:rPr lang="en-US" dirty="0" smtClean="0"/>
              <a:t> basis </a:t>
            </a:r>
            <a:r>
              <a:rPr lang="en-US" dirty="0" err="1" smtClean="0"/>
              <a:t>poin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5. </a:t>
            </a:r>
            <a:r>
              <a:rPr lang="en-US" dirty="0" err="1" smtClean="0"/>
              <a:t>Kuotasi</a:t>
            </a:r>
            <a:r>
              <a:rPr lang="en-US" dirty="0" smtClean="0"/>
              <a:t> </a:t>
            </a:r>
            <a:r>
              <a:rPr lang="en-US" dirty="0" smtClean="0"/>
              <a:t>forward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presentase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6. 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Keuangan Internasional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9416"/>
            <a:ext cx="7572428" cy="4846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1.  Bank </a:t>
            </a:r>
            <a:r>
              <a:rPr lang="en-US" dirty="0" err="1" smtClean="0"/>
              <a:t>Dunia</a:t>
            </a:r>
            <a:r>
              <a:rPr lang="id-ID" dirty="0" smtClean="0"/>
              <a:t> </a:t>
            </a:r>
            <a:r>
              <a:rPr lang="en-US" dirty="0" smtClean="0"/>
              <a:t> </a:t>
            </a:r>
            <a:r>
              <a:rPr lang="en-US" dirty="0" smtClean="0"/>
              <a:t>international </a:t>
            </a:r>
            <a:r>
              <a:rPr lang="en-US" dirty="0" smtClean="0"/>
              <a:t>bank for reconstruction and development), 1944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  International Monetary Fund (IMF)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3. Islamic Development Bank (IDB)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4.  Asian Development Bank (ADB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5</a:t>
            </a:r>
            <a:r>
              <a:rPr lang="en-US" dirty="0" smtClean="0"/>
              <a:t>. </a:t>
            </a:r>
            <a:r>
              <a:rPr lang="id-ID" dirty="0" smtClean="0"/>
              <a:t> </a:t>
            </a:r>
            <a:r>
              <a:rPr lang="en-US" dirty="0" smtClean="0"/>
              <a:t>IFC </a:t>
            </a:r>
            <a:r>
              <a:rPr lang="en-US" dirty="0" smtClean="0"/>
              <a:t>(International Finance Corporation),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6</a:t>
            </a:r>
            <a:r>
              <a:rPr lang="en-US" dirty="0" smtClean="0"/>
              <a:t>.</a:t>
            </a:r>
            <a:r>
              <a:rPr lang="en-US" dirty="0" smtClean="0"/>
              <a:t>  IDA (International Development association)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7</a:t>
            </a:r>
            <a:r>
              <a:rPr lang="en-US" dirty="0" smtClean="0"/>
              <a:t>.</a:t>
            </a:r>
            <a:r>
              <a:rPr lang="en-US" dirty="0" smtClean="0"/>
              <a:t>  BIS (Bank for International Settlement),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8</a:t>
            </a:r>
            <a:r>
              <a:rPr lang="en-US" dirty="0" smtClean="0"/>
              <a:t>.</a:t>
            </a:r>
            <a:r>
              <a:rPr lang="en-US" dirty="0" smtClean="0"/>
              <a:t>  RDA (Regional Development Agencies),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regional (Asia, </a:t>
            </a:r>
            <a:r>
              <a:rPr lang="en-US" dirty="0" err="1" smtClean="0"/>
              <a:t>Afrika</a:t>
            </a:r>
            <a:r>
              <a:rPr lang="en-US" dirty="0" smtClean="0"/>
              <a:t>, </a:t>
            </a:r>
            <a:r>
              <a:rPr lang="en-US" dirty="0" err="1" smtClean="0"/>
              <a:t>Amerika</a:t>
            </a:r>
            <a:r>
              <a:rPr lang="en-US" dirty="0" smtClean="0"/>
              <a:t> Latin).</a:t>
            </a:r>
            <a:endParaRPr lang="id-ID" dirty="0" smtClean="0"/>
          </a:p>
          <a:p>
            <a:r>
              <a:rPr lang="en-US" dirty="0" smtClean="0"/>
              <a:t>MANAJEMEN </a:t>
            </a:r>
            <a:r>
              <a:rPr lang="en-US" dirty="0" smtClean="0"/>
              <a:t>KEUANGAN </a:t>
            </a:r>
            <a:r>
              <a:rPr lang="en-US" dirty="0" smtClean="0"/>
              <a:t>INTERNASIONAL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pengorganisasian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Perusahaan </a:t>
            </a:r>
            <a:r>
              <a:rPr lang="en-US" dirty="0" err="1" smtClean="0"/>
              <a:t>Multinasional</a:t>
            </a:r>
            <a:r>
              <a:rPr lang="en-US" dirty="0" smtClean="0"/>
              <a:t> (Multinational Corporation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MNC).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</a:t>
            </a:r>
            <a:r>
              <a:rPr lang="en-US" dirty="0" smtClean="0"/>
              <a:t>INTERNASIONAL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5248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(Multi</a:t>
            </a:r>
            <a:r>
              <a:rPr lang="id-ID" dirty="0" smtClean="0"/>
              <a:t>n</a:t>
            </a:r>
            <a:r>
              <a:rPr lang="en-US" dirty="0" err="1" smtClean="0"/>
              <a:t>ational</a:t>
            </a:r>
            <a:r>
              <a:rPr lang="en-US" dirty="0" smtClean="0"/>
              <a:t> Corporation </a:t>
            </a:r>
            <a:r>
              <a:rPr lang="en-US" dirty="0" err="1" smtClean="0"/>
              <a:t>atau</a:t>
            </a:r>
            <a:r>
              <a:rPr lang="en-US" dirty="0" smtClean="0"/>
              <a:t> MNC) </a:t>
            </a:r>
            <a:r>
              <a:rPr lang="en-US" dirty="0" err="1" smtClean="0"/>
              <a:t>ke</a:t>
            </a:r>
            <a:r>
              <a:rPr lang="en-US" dirty="0" smtClean="0"/>
              <a:t> Negara-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(NSB),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(</a:t>
            </a:r>
            <a:r>
              <a:rPr lang="en-US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ekspansi</a:t>
            </a:r>
            <a:r>
              <a:rPr lang="en-US" dirty="0" smtClean="0"/>
              <a:t> ideology </a:t>
            </a:r>
            <a:r>
              <a:rPr lang="en-US" dirty="0" err="1" smtClean="0"/>
              <a:t>globalisasi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internasiolan</a:t>
            </a:r>
            <a:r>
              <a:rPr lang="en-US" dirty="0" smtClean="0"/>
              <a:t> (</a:t>
            </a:r>
            <a:r>
              <a:rPr lang="en-US" dirty="0" err="1" smtClean="0"/>
              <a:t>Ekspor-impor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rasional</a:t>
            </a:r>
            <a:r>
              <a:rPr lang="en-US" b="1" dirty="0" smtClean="0"/>
              <a:t>, </a:t>
            </a:r>
            <a:r>
              <a:rPr lang="en-US" b="1" dirty="0" err="1" smtClean="0"/>
              <a:t>ekspansi</a:t>
            </a:r>
            <a:r>
              <a:rPr lang="en-US" b="1" dirty="0" smtClean="0"/>
              <a:t> MNC </a:t>
            </a:r>
            <a:r>
              <a:rPr lang="en-US" b="1" dirty="0" err="1" smtClean="0"/>
              <a:t>ke</a:t>
            </a:r>
            <a:r>
              <a:rPr lang="en-US" b="1" dirty="0" smtClean="0"/>
              <a:t> NSB </a:t>
            </a:r>
            <a:r>
              <a:rPr lang="en-US" b="1" dirty="0" err="1" smtClean="0"/>
              <a:t>disebabkan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MNC,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melimpah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kapitalis-birokrat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(5)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komprador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loyal </a:t>
            </a:r>
            <a:r>
              <a:rPr lang="en-US" dirty="0" err="1" smtClean="0"/>
              <a:t>kepada</a:t>
            </a:r>
            <a:r>
              <a:rPr lang="en-US" dirty="0" smtClean="0"/>
              <a:t> MNC,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(6)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global,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(7) </a:t>
            </a:r>
            <a:r>
              <a:rPr lang="en-US" dirty="0" err="1" smtClean="0"/>
              <a:t>di</a:t>
            </a:r>
            <a:r>
              <a:rPr lang="en-US" dirty="0" smtClean="0"/>
              <a:t> NSB system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(8)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bea-cukai</a:t>
            </a:r>
            <a:r>
              <a:rPr lang="en-US" dirty="0" smtClean="0"/>
              <a:t> (</a:t>
            </a:r>
            <a:r>
              <a:rPr lang="en-US" dirty="0" err="1" smtClean="0"/>
              <a:t>pelabuhan</a:t>
            </a:r>
            <a:r>
              <a:rPr lang="en-US" dirty="0" smtClean="0"/>
              <a:t>) </a:t>
            </a:r>
            <a:r>
              <a:rPr lang="en-US" dirty="0" err="1" smtClean="0"/>
              <a:t>fleksibel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(9)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(10)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pemerintahnya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(11) </a:t>
            </a:r>
            <a:r>
              <a:rPr lang="en-US" dirty="0" err="1" smtClean="0"/>
              <a:t>di</a:t>
            </a:r>
            <a:r>
              <a:rPr lang="en-US" dirty="0" smtClean="0"/>
              <a:t> NSB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transfer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global,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(12) </a:t>
            </a:r>
            <a:r>
              <a:rPr lang="en-US" dirty="0" err="1" smtClean="0"/>
              <a:t>di</a:t>
            </a:r>
            <a:r>
              <a:rPr lang="en-US" dirty="0" smtClean="0"/>
              <a:t> NSB system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7786742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aliran</a:t>
            </a:r>
            <a:r>
              <a:rPr lang="en-US" dirty="0" smtClean="0"/>
              <a:t> financial,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eksport</a:t>
            </a:r>
            <a:r>
              <a:rPr lang="en-US" dirty="0" smtClean="0"/>
              <a:t> capital,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smtClean="0"/>
              <a:t>Negara </a:t>
            </a:r>
            <a:r>
              <a:rPr lang="en-US" b="1" dirty="0" err="1" smtClean="0"/>
              <a:t>sedang</a:t>
            </a:r>
            <a:r>
              <a:rPr lang="en-US" b="1" dirty="0" smtClean="0"/>
              <a:t> </a:t>
            </a:r>
            <a:r>
              <a:rPr lang="en-US" b="1" dirty="0" err="1" smtClean="0"/>
              <a:t>berkembang</a:t>
            </a:r>
            <a:r>
              <a:rPr lang="en-US" b="1" dirty="0" smtClean="0"/>
              <a:t> (NSB) </a:t>
            </a:r>
            <a:r>
              <a:rPr lang="en-US" b="1" dirty="0" err="1" smtClean="0"/>
              <a:t>hadirnya</a:t>
            </a:r>
            <a:r>
              <a:rPr lang="en-US" b="1" dirty="0" smtClean="0"/>
              <a:t> MNC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“</a:t>
            </a:r>
            <a:r>
              <a:rPr lang="en-US" b="1" dirty="0" err="1" smtClean="0"/>
              <a:t>kolonisasi</a:t>
            </a:r>
            <a:r>
              <a:rPr lang="en-US" b="1" dirty="0" smtClean="0"/>
              <a:t> modern” yang </a:t>
            </a:r>
            <a:r>
              <a:rPr lang="en-US" b="1" dirty="0" err="1" smtClean="0"/>
              <a:t>dibawa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globalisasi</a:t>
            </a:r>
            <a:r>
              <a:rPr lang="en-US" b="1" dirty="0" smtClean="0"/>
              <a:t>. </a:t>
            </a:r>
            <a:endParaRPr lang="id-ID" b="1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51057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Risiko</a:t>
            </a:r>
            <a:r>
              <a:rPr lang="en-US" b="1" dirty="0" smtClean="0"/>
              <a:t> yang </a:t>
            </a:r>
            <a:r>
              <a:rPr lang="en-US" b="1" dirty="0" err="1" smtClean="0"/>
              <a:t>dihadapi</a:t>
            </a:r>
            <a:r>
              <a:rPr lang="en-US" b="1" dirty="0" smtClean="0"/>
              <a:t> NSB </a:t>
            </a:r>
            <a:r>
              <a:rPr lang="en-US" b="1" dirty="0" err="1" smtClean="0"/>
              <a:t>adalah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dipermainkan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global,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(country risk) yang </a:t>
            </a:r>
            <a:r>
              <a:rPr lang="en-US" dirty="0" err="1" smtClean="0"/>
              <a:t>tinggi</a:t>
            </a:r>
            <a:r>
              <a:rPr lang="en-US" dirty="0" smtClean="0"/>
              <a:t>, MNC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NSB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ekonominya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dihegemoni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Bagaimanapun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,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dipelajari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(1)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tumbuh</a:t>
            </a:r>
            <a:r>
              <a:rPr lang="en-US" dirty="0" smtClean="0"/>
              <a:t>, </a:t>
            </a:r>
            <a:r>
              <a:rPr lang="en-US" dirty="0" err="1" smtClean="0"/>
              <a:t>krisi</a:t>
            </a:r>
            <a:r>
              <a:rPr lang="en-US" dirty="0" smtClean="0"/>
              <a:t>, recovery),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MNC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memberdayakan</a:t>
            </a:r>
            <a:r>
              <a:rPr lang="en-US" dirty="0" smtClean="0"/>
              <a:t> NSB </a:t>
            </a:r>
            <a:r>
              <a:rPr lang="en-US" dirty="0" err="1" smtClean="0"/>
              <a:t>sehingga</a:t>
            </a:r>
            <a:r>
              <a:rPr lang="en-US" dirty="0" smtClean="0"/>
              <a:t> NSB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dirty="0" err="1" smtClean="0"/>
              <a:t>mengetahui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(patriot,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,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komprador</a:t>
            </a:r>
            <a:r>
              <a:rPr lang="en-US" dirty="0" smtClean="0"/>
              <a:t>),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(5)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MNC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dikuasainya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(6)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NSB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NSB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7929618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Teori-teori</a:t>
            </a:r>
            <a:r>
              <a:rPr lang="en-US" b="1" dirty="0" smtClean="0"/>
              <a:t> </a:t>
            </a:r>
            <a:r>
              <a:rPr lang="en-US" b="1" dirty="0" err="1" smtClean="0"/>
              <a:t>Keberadaan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Ketidaksempurnaan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r>
              <a:rPr lang="en-US" dirty="0" smtClean="0"/>
              <a:t>K</a:t>
            </a:r>
            <a:r>
              <a:rPr lang="id-ID" dirty="0" smtClean="0"/>
              <a:t>e</a:t>
            </a:r>
            <a:r>
              <a:rPr lang="en-US" dirty="0" err="1" smtClean="0"/>
              <a:t>untungan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1.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(country risk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3.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id-ID" b="1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.   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b.  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, 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Pengaruh</a:t>
            </a:r>
            <a:r>
              <a:rPr lang="en-US" b="1" dirty="0" smtClean="0"/>
              <a:t> / </a:t>
            </a:r>
            <a:r>
              <a:rPr lang="en-US" b="1" dirty="0" err="1" smtClean="0"/>
              <a:t>Peranan</a:t>
            </a:r>
            <a:r>
              <a:rPr lang="en-US" b="1" dirty="0" smtClean="0"/>
              <a:t>  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 (Macro Economic</a:t>
            </a:r>
            <a:r>
              <a:rPr lang="en-US" b="1" dirty="0" smtClean="0"/>
              <a:t>)</a:t>
            </a:r>
            <a:r>
              <a:rPr lang="id-ID" b="1" dirty="0" smtClean="0"/>
              <a:t> </a:t>
            </a:r>
            <a:r>
              <a:rPr lang="en-US" dirty="0" smtClean="0"/>
              <a:t>Dari </a:t>
            </a:r>
            <a:r>
              <a:rPr lang="en-US" dirty="0" err="1" smtClean="0"/>
              <a:t>aspek</a:t>
            </a:r>
            <a:r>
              <a:rPr lang="en-US" dirty="0" smtClean="0"/>
              <a:t> Supply (S) </a:t>
            </a:r>
            <a:r>
              <a:rPr lang="en-US" dirty="0" err="1" smtClean="0"/>
              <a:t>dan</a:t>
            </a:r>
            <a:r>
              <a:rPr lang="en-US" dirty="0" smtClean="0"/>
              <a:t> Demand (D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/ </a:t>
            </a:r>
            <a:r>
              <a:rPr lang="en-US" dirty="0" err="1" smtClean="0"/>
              <a:t>Nasional</a:t>
            </a:r>
            <a:r>
              <a:rPr lang="en-US" dirty="0" smtClean="0"/>
              <a:t> Income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id-ID" b="1" dirty="0" smtClean="0"/>
              <a:t>Gross domestic product</a:t>
            </a:r>
            <a:r>
              <a:rPr lang="id-ID" dirty="0" smtClean="0"/>
              <a:t> </a:t>
            </a:r>
            <a:r>
              <a:rPr lang="en-US" dirty="0" smtClean="0"/>
              <a:t>/GDP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: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   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/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/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id-ID" b="1" dirty="0" smtClean="0"/>
              <a:t>Gross </a:t>
            </a:r>
            <a:r>
              <a:rPr lang="en-US" b="1" dirty="0" smtClean="0"/>
              <a:t>national </a:t>
            </a:r>
            <a:r>
              <a:rPr lang="id-ID" b="1" dirty="0" smtClean="0"/>
              <a:t>product</a:t>
            </a:r>
            <a:r>
              <a:rPr lang="id-ID" dirty="0" smtClean="0"/>
              <a:t> </a:t>
            </a:r>
            <a:r>
              <a:rPr lang="en-US" dirty="0" smtClean="0"/>
              <a:t>/GNP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Nationality. </a:t>
            </a:r>
            <a:r>
              <a:rPr lang="en-US" dirty="0" err="1" smtClean="0"/>
              <a:t>Kebangsaan</a:t>
            </a:r>
            <a:r>
              <a:rPr lang="en-US" dirty="0" smtClean="0"/>
              <a:t>: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factor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/ </a:t>
            </a:r>
            <a:r>
              <a:rPr lang="en-US" dirty="0" err="1" smtClean="0"/>
              <a:t>luar</a:t>
            </a:r>
            <a:r>
              <a:rPr lang="en-US" dirty="0" smtClean="0"/>
              <a:t> territorial </a:t>
            </a:r>
            <a:r>
              <a:rPr lang="en-US" dirty="0" err="1" smtClean="0"/>
              <a:t>suatu</a:t>
            </a:r>
            <a:r>
              <a:rPr lang="en-US" dirty="0" smtClean="0"/>
              <a:t> Negara.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Persamaan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Perbedaan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id-ID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deviden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MK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(foreign exchange rate),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rekonsiliasi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9416"/>
            <a:ext cx="7643866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MK </a:t>
            </a:r>
            <a:r>
              <a:rPr lang="en-US" b="1" dirty="0" err="1" smtClean="0"/>
              <a:t>Internasional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1.  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implikasinya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2.  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(foreign exchange market)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3.  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ekposur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4.  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5.  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6.  </a:t>
            </a:r>
            <a:r>
              <a:rPr lang="en-US" dirty="0" err="1" smtClean="0"/>
              <a:t>Perbankan</a:t>
            </a:r>
            <a:r>
              <a:rPr lang="en-US" dirty="0" smtClean="0"/>
              <a:t> intern</a:t>
            </a:r>
            <a:r>
              <a:rPr lang="id-ID" dirty="0" smtClean="0"/>
              <a:t>a</a:t>
            </a:r>
            <a:r>
              <a:rPr lang="en-US" dirty="0" err="1" smtClean="0"/>
              <a:t>sional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id-ID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dijelaskan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en-US" dirty="0" smtClean="0"/>
              <a:t>1.  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= </a:t>
            </a:r>
            <a:r>
              <a:rPr lang="en-US" dirty="0" err="1" smtClean="0"/>
              <a:t>konsumsi</a:t>
            </a:r>
            <a:r>
              <a:rPr lang="en-US" dirty="0" smtClean="0"/>
              <a:t> + </a:t>
            </a:r>
            <a:r>
              <a:rPr lang="en-US" dirty="0" err="1" smtClean="0"/>
              <a:t>tabungan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2.  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= </a:t>
            </a:r>
            <a:r>
              <a:rPr lang="en-US" dirty="0" err="1" smtClean="0"/>
              <a:t>konsumsi</a:t>
            </a:r>
            <a:r>
              <a:rPr lang="en-US" dirty="0" smtClean="0"/>
              <a:t> + </a:t>
            </a:r>
            <a:r>
              <a:rPr lang="en-US" dirty="0" err="1" smtClean="0"/>
              <a:t>investasi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3.  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–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= </a:t>
            </a:r>
            <a:r>
              <a:rPr lang="en-US" dirty="0" err="1" smtClean="0"/>
              <a:t>tabungan</a:t>
            </a:r>
            <a:r>
              <a:rPr lang="en-US" dirty="0" smtClean="0"/>
              <a:t> – </a:t>
            </a:r>
            <a:r>
              <a:rPr lang="en-US" dirty="0" err="1" smtClean="0"/>
              <a:t>investasi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4.  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&gt;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= Surplus capital –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atau</a:t>
            </a:r>
            <a:r>
              <a:rPr lang="en-US" dirty="0" smtClean="0"/>
              <a:t> multinational corporation (MNC)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“</a:t>
            </a:r>
            <a:r>
              <a:rPr lang="en-US" dirty="0" err="1" smtClean="0"/>
              <a:t>kolonialisme</a:t>
            </a:r>
            <a:r>
              <a:rPr lang="en-US" dirty="0" smtClean="0"/>
              <a:t> modern”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5.  Tabungan = </a:t>
            </a:r>
            <a:r>
              <a:rPr lang="en-US" dirty="0" err="1" smtClean="0"/>
              <a:t>investasi</a:t>
            </a:r>
            <a:r>
              <a:rPr lang="en-US" dirty="0" smtClean="0"/>
              <a:t> domestic +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MANAJEMEN KEUANGAN INTERNASIONAL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973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KULIAH XV MANAJEMEN KEUANGAN Keuangan Internasional</vt:lpstr>
      <vt:lpstr>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  <vt:lpstr>MANAJEMEN KEUANGAN INTERNASIONAL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XV MANAJEMEN KEUANGAN Keuangan Internasional</dc:title>
  <dc:creator>ACER</dc:creator>
  <cp:lastModifiedBy>ACER</cp:lastModifiedBy>
  <cp:revision>9</cp:revision>
  <dcterms:created xsi:type="dcterms:W3CDTF">2016-12-14T12:48:42Z</dcterms:created>
  <dcterms:modified xsi:type="dcterms:W3CDTF">2016-12-14T13:57:45Z</dcterms:modified>
</cp:coreProperties>
</file>