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17FD8-3D7F-4A51-8C1D-C0D3A9C61F5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BC52B-DFC8-4465-9C54-CDB30AEE1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4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BC52B-DFC8-4465-9C54-CDB30AEE1F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7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8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6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5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9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7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2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1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7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0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2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1DA1-561B-4E03-A56E-3B5EEF9E568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30C1-2A80-4FE8-ACD0-012FD4CD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81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dirty="0" err="1" smtClean="0"/>
              <a:t>Strategi</a:t>
            </a:r>
            <a:r>
              <a:rPr lang="en-US" dirty="0" smtClean="0"/>
              <a:t>,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Target </a:t>
            </a:r>
            <a:r>
              <a:rPr lang="en-US" dirty="0" err="1" smtClean="0"/>
              <a:t>Kebijaksanaan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>
                <a:solidFill>
                  <a:schemeClr val="tx1"/>
                </a:solidFill>
              </a:rPr>
              <a:t>Pertemuan</a:t>
            </a:r>
            <a:r>
              <a:rPr lang="en-US" dirty="0" smtClean="0">
                <a:solidFill>
                  <a:schemeClr val="tx1"/>
                </a:solidFill>
              </a:rPr>
              <a:t> 6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0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Menentukan</a:t>
            </a:r>
            <a:r>
              <a:rPr lang="en-US" dirty="0" smtClean="0"/>
              <a:t> monetary aggregate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.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i="1" dirty="0" smtClean="0"/>
              <a:t>base money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narrow money</a:t>
            </a:r>
            <a:r>
              <a:rPr lang="en-US" dirty="0" smtClean="0"/>
              <a:t>(M1)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broad money</a:t>
            </a:r>
            <a:r>
              <a:rPr lang="en-US" dirty="0" smtClean="0"/>
              <a:t> (M2)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i="1" dirty="0" smtClean="0"/>
              <a:t>monetary aggregate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3964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Langkah-langkah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err="1" smtClean="0"/>
              <a:t>besarnya</a:t>
            </a:r>
            <a:r>
              <a:rPr lang="en-US" sz="2800" dirty="0" smtClean="0"/>
              <a:t> monetary aggregate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demand for money,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, </a:t>
            </a:r>
            <a:r>
              <a:rPr lang="en-US" dirty="0" err="1" smtClean="0"/>
              <a:t>pendapatan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Memproyeksikan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pertumbuahan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, </a:t>
            </a:r>
            <a:r>
              <a:rPr lang="en-US" dirty="0" err="1" smtClean="0"/>
              <a:t>harga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disubstitusikan</a:t>
            </a:r>
            <a:r>
              <a:rPr lang="en-US" dirty="0" smtClean="0"/>
              <a:t> 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 smtClean="0"/>
              <a:t>demand for money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5091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Target </a:t>
            </a:r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Moneter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Bank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dihadapkan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Target </a:t>
            </a:r>
            <a:r>
              <a:rPr lang="en-US" dirty="0" err="1" smtClean="0">
                <a:solidFill>
                  <a:srgbClr val="FF0000"/>
                </a:solidFill>
              </a:rPr>
              <a:t>kuantitas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atau</a:t>
            </a:r>
            <a:r>
              <a:rPr lang="en-US" dirty="0" smtClean="0">
                <a:solidFill>
                  <a:srgbClr val="FF0000"/>
                </a:solidFill>
              </a:rPr>
              <a:t> target </a:t>
            </a:r>
            <a:r>
              <a:rPr lang="en-US" dirty="0" err="1" smtClean="0">
                <a:solidFill>
                  <a:srgbClr val="FF0000"/>
                </a:solidFill>
              </a:rPr>
              <a:t>Harga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991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Target </a:t>
            </a:r>
            <a:r>
              <a:rPr lang="en-US" sz="3600" dirty="0" err="1" smtClean="0"/>
              <a:t>Kuantitas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agregat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moneter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primer (</a:t>
            </a:r>
            <a:r>
              <a:rPr lang="en-US" i="1" dirty="0" smtClean="0"/>
              <a:t>reserve money </a:t>
            </a:r>
            <a:r>
              <a:rPr lang="en-US" dirty="0" err="1" smtClean="0"/>
              <a:t>atau</a:t>
            </a:r>
            <a:r>
              <a:rPr lang="en-US" dirty="0" smtClean="0"/>
              <a:t> RM) </a:t>
            </a:r>
            <a:r>
              <a:rPr lang="en-US" dirty="0" err="1" smtClean="0"/>
              <a:t>atau</a:t>
            </a:r>
            <a:r>
              <a:rPr lang="en-US" dirty="0" smtClean="0"/>
              <a:t> stock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artian</a:t>
            </a:r>
            <a:r>
              <a:rPr lang="en-US" dirty="0" smtClean="0"/>
              <a:t> </a:t>
            </a:r>
            <a:r>
              <a:rPr lang="en-US" dirty="0" err="1" smtClean="0"/>
              <a:t>sempit</a:t>
            </a:r>
            <a:r>
              <a:rPr lang="en-US" dirty="0" smtClean="0"/>
              <a:t> (</a:t>
            </a:r>
            <a:r>
              <a:rPr lang="en-US" i="1" dirty="0" smtClean="0"/>
              <a:t>narrow money</a:t>
            </a:r>
            <a:r>
              <a:rPr lang="en-US" dirty="0" smtClean="0"/>
              <a:t>)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notasi</a:t>
            </a:r>
            <a:r>
              <a:rPr lang="en-US" dirty="0" smtClean="0"/>
              <a:t> M1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defenisi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(</a:t>
            </a:r>
            <a:r>
              <a:rPr lang="en-US" i="1" dirty="0" smtClean="0"/>
              <a:t>broad money</a:t>
            </a:r>
            <a:r>
              <a:rPr lang="en-US" dirty="0" smtClean="0"/>
              <a:t>)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notasi</a:t>
            </a:r>
            <a:r>
              <a:rPr lang="en-US" dirty="0" smtClean="0"/>
              <a:t> M2.</a:t>
            </a:r>
          </a:p>
          <a:p>
            <a:pPr marL="0" indent="0">
              <a:buNone/>
            </a:pPr>
            <a:r>
              <a:rPr lang="en-US" dirty="0" smtClean="0"/>
              <a:t>Target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(</a:t>
            </a:r>
            <a:r>
              <a:rPr lang="en-US" i="1" dirty="0" smtClean="0"/>
              <a:t>interest rate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kurs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09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Ada 3 </a:t>
            </a:r>
            <a:r>
              <a:rPr lang="en-US" sz="3600" dirty="0" err="1" smtClean="0"/>
              <a:t>pendapat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  (</a:t>
            </a:r>
            <a:r>
              <a:rPr lang="en-US" dirty="0" err="1" smtClean="0"/>
              <a:t>Ms</a:t>
            </a:r>
            <a:r>
              <a:rPr lang="en-US" dirty="0" smtClean="0"/>
              <a:t>) </a:t>
            </a:r>
            <a:r>
              <a:rPr lang="en-US" dirty="0" err="1" smtClean="0"/>
              <a:t>sebagai</a:t>
            </a:r>
            <a:r>
              <a:rPr lang="en-US" dirty="0" smtClean="0"/>
              <a:t> target </a:t>
            </a:r>
            <a:r>
              <a:rPr lang="en-US" dirty="0" err="1" smtClean="0"/>
              <a:t>dibalik</a:t>
            </a:r>
            <a:r>
              <a:rPr lang="en-US" dirty="0" smtClean="0"/>
              <a:t> </a:t>
            </a:r>
            <a:r>
              <a:rPr lang="en-US" dirty="0" err="1" smtClean="0"/>
              <a:t>membiarkan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berfluktuasi</a:t>
            </a:r>
            <a:endParaRPr lang="en-US" dirty="0" smtClean="0"/>
          </a:p>
          <a:p>
            <a:r>
              <a:rPr lang="en-US" dirty="0" err="1" smtClean="0"/>
              <a:t>Ooritas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boom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dibalik</a:t>
            </a:r>
            <a:r>
              <a:rPr lang="en-US" dirty="0" smtClean="0"/>
              <a:t> </a:t>
            </a:r>
            <a:r>
              <a:rPr lang="en-US" dirty="0" err="1" smtClean="0"/>
              <a:t>membiarkan</a:t>
            </a:r>
            <a:r>
              <a:rPr lang="en-US" dirty="0" smtClean="0"/>
              <a:t> </a:t>
            </a:r>
            <a:r>
              <a:rPr lang="en-US" dirty="0" err="1" smtClean="0"/>
              <a:t>agregat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berfluktuasi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233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agregat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.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684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fiskal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moneter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+mj-lt"/>
              <a:buAutoNum type="arabicPeriod"/>
            </a:pPr>
            <a:r>
              <a:rPr lang="en-US" dirty="0" err="1"/>
              <a:t>pertumbuhn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tinggi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err="1"/>
              <a:t>Inflasi</a:t>
            </a:r>
            <a:r>
              <a:rPr lang="en-US" dirty="0"/>
              <a:t> yang </a:t>
            </a:r>
            <a:r>
              <a:rPr lang="en-US" dirty="0" err="1"/>
              <a:t>rendah</a:t>
            </a:r>
            <a:r>
              <a:rPr lang="en-US" dirty="0"/>
              <a:t> </a:t>
            </a:r>
          </a:p>
          <a:p>
            <a:pPr>
              <a:buFont typeface="+mj-lt"/>
              <a:buAutoNum type="arabicPeriod"/>
            </a:pP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pengangguran</a:t>
            </a:r>
            <a:r>
              <a:rPr lang="en-US" dirty="0"/>
              <a:t> </a:t>
            </a:r>
          </a:p>
          <a:p>
            <a:pPr>
              <a:buFont typeface="+mj-lt"/>
              <a:buAutoNum type="arabicPeriod"/>
            </a:pPr>
            <a:r>
              <a:rPr lang="en-US" dirty="0" err="1"/>
              <a:t>Neraca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yang </a:t>
            </a:r>
            <a:r>
              <a:rPr lang="en-US" dirty="0" err="1"/>
              <a:t>seimbang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kontradiktif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sasaran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jika</a:t>
            </a:r>
            <a:r>
              <a:rPr lang="en-US" dirty="0"/>
              <a:t> bank </a:t>
            </a:r>
            <a:r>
              <a:rPr lang="en-US" dirty="0" err="1"/>
              <a:t>sentral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moneter</a:t>
            </a:r>
            <a:r>
              <a:rPr lang="en-US" dirty="0"/>
              <a:t> yang </a:t>
            </a:r>
            <a:r>
              <a:rPr lang="en-US" dirty="0" err="1"/>
              <a:t>ekspansif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JUB,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kestabilan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neraca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	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sebaliknya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441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manipulasi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 (G)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(T) yang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agregat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54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70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Kebijakan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moneter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bank </a:t>
            </a:r>
            <a:r>
              <a:rPr lang="en-US" dirty="0" err="1"/>
              <a:t>sentral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otoritas</a:t>
            </a:r>
            <a:r>
              <a:rPr lang="en-US" dirty="0"/>
              <a:t> </a:t>
            </a:r>
            <a:r>
              <a:rPr lang="en-US" dirty="0" err="1"/>
              <a:t>moneter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beredar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.</a:t>
            </a:r>
          </a:p>
          <a:p>
            <a:pPr marL="0" lvl="0" indent="0">
              <a:buNone/>
            </a:pP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kestabilan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yang </a:t>
            </a:r>
            <a:r>
              <a:rPr lang="en-US" dirty="0" err="1"/>
              <a:t>tercermin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kestabilan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(</a:t>
            </a:r>
            <a:r>
              <a:rPr lang="en-US" dirty="0" err="1"/>
              <a:t>rendahnya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inflasi</a:t>
            </a:r>
            <a:r>
              <a:rPr lang="en-US" dirty="0"/>
              <a:t>), </a:t>
            </a:r>
            <a:r>
              <a:rPr lang="en-US" dirty="0" err="1"/>
              <a:t>membaiknya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out put </a:t>
            </a:r>
            <a:r>
              <a:rPr lang="en-US" dirty="0" err="1"/>
              <a:t>riil</a:t>
            </a:r>
            <a:r>
              <a:rPr lang="en-US" dirty="0"/>
              <a:t> (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)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luasnya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31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siklikal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resesi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boom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bergantian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(</a:t>
            </a:r>
            <a:r>
              <a:rPr lang="en-US" i="1" dirty="0" err="1" smtClean="0"/>
              <a:t>bussiness</a:t>
            </a:r>
            <a:r>
              <a:rPr lang="en-US" i="1" dirty="0" smtClean="0"/>
              <a:t> cycle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resesi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lesunya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boom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yang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ongkos-ongkos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18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447800"/>
            <a:ext cx="34290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287963"/>
          </a:xfrm>
          <a:noFill/>
        </p:spPr>
        <p:txBody>
          <a:bodyPr>
            <a:normAutofit lnSpcReduction="10000"/>
          </a:bodyPr>
          <a:lstStyle/>
          <a:p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lesu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    </a:t>
            </a:r>
            <a:r>
              <a:rPr lang="en-US" i="1" dirty="0" smtClean="0"/>
              <a:t>demand for money    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boom </a:t>
            </a:r>
            <a:r>
              <a:rPr lang="en-US" i="1" dirty="0">
                <a:solidFill>
                  <a:srgbClr val="C00000"/>
                </a:solidFill>
              </a:rPr>
              <a:t>demand for money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i="1" dirty="0" err="1" smtClean="0"/>
              <a:t>meningkat</a:t>
            </a:r>
            <a:endParaRPr lang="en-US" i="1" dirty="0" smtClean="0"/>
          </a:p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ditempuh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bank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memperlunak</a:t>
            </a:r>
            <a:r>
              <a:rPr lang="en-US" dirty="0" smtClean="0"/>
              <a:t> </a:t>
            </a:r>
            <a:r>
              <a:rPr lang="en-US" dirty="0" err="1" smtClean="0"/>
              <a:t>konjungtur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C00000"/>
                </a:solidFill>
              </a:rPr>
              <a:t>counter cyclical monetary policy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98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229600" cy="5364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err="1" smtClean="0"/>
              <a:t>Pendapat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: </a:t>
            </a:r>
            <a:r>
              <a:rPr lang="en-US" sz="2800" dirty="0" err="1" smtClean="0"/>
              <a:t>seharusnya</a:t>
            </a:r>
            <a:r>
              <a:rPr lang="en-US" sz="2800" dirty="0" smtClean="0"/>
              <a:t> bank </a:t>
            </a:r>
            <a:r>
              <a:rPr lang="en-US" sz="2800" dirty="0" err="1" smtClean="0"/>
              <a:t>sentral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pasif</a:t>
            </a:r>
            <a:r>
              <a:rPr lang="en-US" sz="2800" dirty="0" smtClean="0"/>
              <a:t>,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r>
              <a:rPr lang="en-US" sz="2800" dirty="0" smtClean="0"/>
              <a:t> </a:t>
            </a:r>
            <a:r>
              <a:rPr lang="en-US" sz="2800" dirty="0" err="1" smtClean="0"/>
              <a:t>diarahkan</a:t>
            </a:r>
            <a:r>
              <a:rPr lang="en-US" sz="2800" dirty="0" smtClean="0"/>
              <a:t> agar </a:t>
            </a:r>
            <a:r>
              <a:rPr lang="en-US" sz="2800" dirty="0" err="1" smtClean="0"/>
              <a:t>siklus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berjalan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wajar</a:t>
            </a:r>
            <a:r>
              <a:rPr lang="en-US" sz="2800" dirty="0" smtClean="0"/>
              <a:t> (</a:t>
            </a:r>
            <a:r>
              <a:rPr lang="en-US" sz="2800" i="1" dirty="0" err="1" smtClean="0">
                <a:solidFill>
                  <a:srgbClr val="C00000"/>
                </a:solidFill>
              </a:rPr>
              <a:t>accomodative</a:t>
            </a:r>
            <a:r>
              <a:rPr lang="en-US" sz="2800" i="1" dirty="0" smtClean="0">
                <a:solidFill>
                  <a:srgbClr val="C00000"/>
                </a:solidFill>
              </a:rPr>
              <a:t> monetary policy</a:t>
            </a:r>
            <a:r>
              <a:rPr lang="en-US" sz="2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i="1" dirty="0" smtClean="0">
                <a:solidFill>
                  <a:srgbClr val="C00000"/>
                </a:solidFill>
              </a:rPr>
              <a:t>              </a:t>
            </a:r>
            <a:r>
              <a:rPr lang="en-US" sz="2800" i="1" u="sng" dirty="0" smtClean="0">
                <a:solidFill>
                  <a:srgbClr val="C00000"/>
                </a:solidFill>
              </a:rPr>
              <a:t>counter </a:t>
            </a:r>
            <a:r>
              <a:rPr lang="en-US" sz="2800" i="1" u="sng" dirty="0">
                <a:solidFill>
                  <a:srgbClr val="C00000"/>
                </a:solidFill>
              </a:rPr>
              <a:t>cyclical monetary </a:t>
            </a:r>
            <a:r>
              <a:rPr lang="en-US" sz="2800" i="1" u="sng" dirty="0" smtClean="0">
                <a:solidFill>
                  <a:srgbClr val="C00000"/>
                </a:solidFill>
              </a:rPr>
              <a:t>policy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Output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						    b1</a:t>
            </a:r>
            <a:endParaRPr lang="en-US" sz="2400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						   b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                                                                                       </a:t>
            </a:r>
            <a:r>
              <a:rPr lang="en-US" sz="2400" i="1" dirty="0" err="1" smtClean="0">
                <a:solidFill>
                  <a:srgbClr val="C00000"/>
                </a:solidFill>
              </a:rPr>
              <a:t>waktu</a:t>
            </a:r>
            <a:endParaRPr lang="en-US" sz="2400" i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						    b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i="1" dirty="0">
                <a:solidFill>
                  <a:srgbClr val="C00000"/>
                </a:solidFill>
              </a:rPr>
              <a:t>	</a:t>
            </a:r>
            <a:r>
              <a:rPr lang="en-US" sz="2400" i="1" dirty="0" smtClean="0">
                <a:solidFill>
                  <a:srgbClr val="C00000"/>
                </a:solidFill>
              </a:rPr>
              <a:t>								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69319" y="3338945"/>
            <a:ext cx="0" cy="236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148537" y="5791200"/>
            <a:ext cx="502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1413164" y="4038600"/>
            <a:ext cx="4499946" cy="1413189"/>
          </a:xfrm>
          <a:custGeom>
            <a:avLst/>
            <a:gdLst>
              <a:gd name="connsiteX0" fmla="*/ 0 w 4499946"/>
              <a:gd name="connsiteY0" fmla="*/ 1413189 h 1413189"/>
              <a:gd name="connsiteX1" fmla="*/ 484909 w 4499946"/>
              <a:gd name="connsiteY1" fmla="*/ 26 h 1413189"/>
              <a:gd name="connsiteX2" fmla="*/ 1385454 w 4499946"/>
              <a:gd name="connsiteY2" fmla="*/ 1371626 h 1413189"/>
              <a:gd name="connsiteX3" fmla="*/ 2175163 w 4499946"/>
              <a:gd name="connsiteY3" fmla="*/ 13880 h 1413189"/>
              <a:gd name="connsiteX4" fmla="*/ 2867891 w 4499946"/>
              <a:gd name="connsiteY4" fmla="*/ 1288498 h 1413189"/>
              <a:gd name="connsiteX5" fmla="*/ 3685309 w 4499946"/>
              <a:gd name="connsiteY5" fmla="*/ 69298 h 1413189"/>
              <a:gd name="connsiteX6" fmla="*/ 4419600 w 4499946"/>
              <a:gd name="connsiteY6" fmla="*/ 1302353 h 1413189"/>
              <a:gd name="connsiteX7" fmla="*/ 4447309 w 4499946"/>
              <a:gd name="connsiteY7" fmla="*/ 1260789 h 141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99946" h="1413189">
                <a:moveTo>
                  <a:pt x="0" y="1413189"/>
                </a:moveTo>
                <a:cubicBezTo>
                  <a:pt x="127000" y="710071"/>
                  <a:pt x="254000" y="6953"/>
                  <a:pt x="484909" y="26"/>
                </a:cubicBezTo>
                <a:cubicBezTo>
                  <a:pt x="715818" y="-6901"/>
                  <a:pt x="1103745" y="1369317"/>
                  <a:pt x="1385454" y="1371626"/>
                </a:cubicBezTo>
                <a:cubicBezTo>
                  <a:pt x="1667163" y="1373935"/>
                  <a:pt x="1928090" y="27735"/>
                  <a:pt x="2175163" y="13880"/>
                </a:cubicBezTo>
                <a:cubicBezTo>
                  <a:pt x="2422236" y="25"/>
                  <a:pt x="2616200" y="1279262"/>
                  <a:pt x="2867891" y="1288498"/>
                </a:cubicBezTo>
                <a:cubicBezTo>
                  <a:pt x="3119582" y="1297734"/>
                  <a:pt x="3426691" y="66989"/>
                  <a:pt x="3685309" y="69298"/>
                </a:cubicBezTo>
                <a:cubicBezTo>
                  <a:pt x="3943927" y="71607"/>
                  <a:pt x="4292600" y="1103771"/>
                  <a:pt x="4419600" y="1302353"/>
                </a:cubicBezTo>
                <a:cubicBezTo>
                  <a:pt x="4546600" y="1500935"/>
                  <a:pt x="4496954" y="1380862"/>
                  <a:pt x="4447309" y="126078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302327" y="4502234"/>
            <a:ext cx="4610783" cy="445363"/>
          </a:xfrm>
          <a:custGeom>
            <a:avLst/>
            <a:gdLst>
              <a:gd name="connsiteX0" fmla="*/ 0 w 4815293"/>
              <a:gd name="connsiteY0" fmla="*/ 374566 h 445363"/>
              <a:gd name="connsiteX1" fmla="*/ 526473 w 4815293"/>
              <a:gd name="connsiteY1" fmla="*/ 493 h 445363"/>
              <a:gd name="connsiteX2" fmla="*/ 1454728 w 4815293"/>
              <a:gd name="connsiteY2" fmla="*/ 443839 h 445363"/>
              <a:gd name="connsiteX3" fmla="*/ 2244437 w 4815293"/>
              <a:gd name="connsiteY3" fmla="*/ 152893 h 445363"/>
              <a:gd name="connsiteX4" fmla="*/ 3020291 w 4815293"/>
              <a:gd name="connsiteY4" fmla="*/ 346857 h 445363"/>
              <a:gd name="connsiteX5" fmla="*/ 3740728 w 4815293"/>
              <a:gd name="connsiteY5" fmla="*/ 97475 h 445363"/>
              <a:gd name="connsiteX6" fmla="*/ 4738255 w 4815293"/>
              <a:gd name="connsiteY6" fmla="*/ 305293 h 445363"/>
              <a:gd name="connsiteX7" fmla="*/ 4752109 w 4815293"/>
              <a:gd name="connsiteY7" fmla="*/ 305293 h 44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15293" h="445363">
                <a:moveTo>
                  <a:pt x="0" y="374566"/>
                </a:moveTo>
                <a:cubicBezTo>
                  <a:pt x="142009" y="181757"/>
                  <a:pt x="284019" y="-11052"/>
                  <a:pt x="526473" y="493"/>
                </a:cubicBezTo>
                <a:cubicBezTo>
                  <a:pt x="768927" y="12038"/>
                  <a:pt x="1168401" y="418439"/>
                  <a:pt x="1454728" y="443839"/>
                </a:cubicBezTo>
                <a:cubicBezTo>
                  <a:pt x="1741055" y="469239"/>
                  <a:pt x="1983510" y="169057"/>
                  <a:pt x="2244437" y="152893"/>
                </a:cubicBezTo>
                <a:cubicBezTo>
                  <a:pt x="2505364" y="136729"/>
                  <a:pt x="2770909" y="356093"/>
                  <a:pt x="3020291" y="346857"/>
                </a:cubicBezTo>
                <a:cubicBezTo>
                  <a:pt x="3269673" y="337621"/>
                  <a:pt x="3454401" y="104402"/>
                  <a:pt x="3740728" y="97475"/>
                </a:cubicBezTo>
                <a:cubicBezTo>
                  <a:pt x="4027055" y="90548"/>
                  <a:pt x="4569692" y="270657"/>
                  <a:pt x="4738255" y="305293"/>
                </a:cubicBezTo>
                <a:cubicBezTo>
                  <a:pt x="4906819" y="339929"/>
                  <a:pt x="4745182" y="309911"/>
                  <a:pt x="4752109" y="30529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0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3200" i="1" u="sng" dirty="0">
                <a:solidFill>
                  <a:srgbClr val="C00000"/>
                </a:solidFill>
              </a:rPr>
              <a:t>counter cyclical monetary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resesi</a:t>
            </a:r>
            <a:r>
              <a:rPr lang="en-US" dirty="0" smtClean="0"/>
              <a:t>, bank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menempuh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yang </a:t>
            </a:r>
            <a:r>
              <a:rPr lang="en-US" dirty="0" err="1" smtClean="0"/>
              <a:t>ekspansif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i="1" dirty="0" smtClean="0"/>
              <a:t>supply of money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ekspansi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hasrat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berkonsumsi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berproduksi</a:t>
            </a:r>
            <a:r>
              <a:rPr lang="en-US" dirty="0" smtClean="0"/>
              <a:t>/</a:t>
            </a:r>
            <a:r>
              <a:rPr lang="en-US" dirty="0" err="1" smtClean="0"/>
              <a:t>investasi</a:t>
            </a:r>
            <a:endParaRPr lang="en-US" dirty="0"/>
          </a:p>
          <a:p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/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akhirnyamenghindarkan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resesi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3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i="1" dirty="0" smtClean="0"/>
              <a:t>boom, </a:t>
            </a:r>
            <a:r>
              <a:rPr lang="en-US" dirty="0" smtClean="0"/>
              <a:t>bank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i="1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memperlambat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terhindar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i="1" u="sng" dirty="0" err="1" smtClean="0">
                <a:solidFill>
                  <a:srgbClr val="C00000"/>
                </a:solidFill>
              </a:rPr>
              <a:t>accomodative</a:t>
            </a:r>
            <a:r>
              <a:rPr lang="en-US" i="1" u="sng" dirty="0" smtClean="0">
                <a:solidFill>
                  <a:srgbClr val="C00000"/>
                </a:solidFill>
              </a:rPr>
              <a:t> </a:t>
            </a:r>
            <a:r>
              <a:rPr lang="en-US" i="1" u="sng" dirty="0">
                <a:solidFill>
                  <a:srgbClr val="C00000"/>
                </a:solidFill>
              </a:rPr>
              <a:t>monetary </a:t>
            </a:r>
            <a:r>
              <a:rPr lang="en-US" i="1" u="sng" dirty="0" smtClean="0">
                <a:solidFill>
                  <a:srgbClr val="C00000"/>
                </a:solidFill>
              </a:rPr>
              <a:t>policy</a:t>
            </a:r>
          </a:p>
          <a:p>
            <a:pPr marL="0" indent="0">
              <a:buNone/>
            </a:pP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berpendapat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i="1" dirty="0" smtClean="0"/>
              <a:t>expectation effect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kebijaksanaan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i="1" dirty="0" smtClean="0"/>
              <a:t>substitution effect, interest rate effect </a:t>
            </a:r>
            <a:r>
              <a:rPr lang="en-US" i="1" dirty="0" err="1" smtClean="0"/>
              <a:t>dan</a:t>
            </a:r>
            <a:r>
              <a:rPr lang="en-US" i="1" dirty="0" smtClean="0"/>
              <a:t> wealth effect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0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i="1" u="sng" dirty="0" err="1">
                <a:solidFill>
                  <a:srgbClr val="C00000"/>
                </a:solidFill>
              </a:rPr>
              <a:t>accomodative</a:t>
            </a:r>
            <a:r>
              <a:rPr lang="en-US" sz="3600" i="1" u="sng" dirty="0">
                <a:solidFill>
                  <a:srgbClr val="C00000"/>
                </a:solidFill>
              </a:rPr>
              <a:t> monetary policy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ekspansi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resesi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/</a:t>
            </a:r>
            <a:r>
              <a:rPr lang="en-US" dirty="0" err="1" smtClean="0"/>
              <a:t>investasi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mengantisipasi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bank </a:t>
            </a:r>
            <a:r>
              <a:rPr lang="en-US" dirty="0" err="1" smtClean="0"/>
              <a:t>sentral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i="1" dirty="0" err="1"/>
              <a:t>accomodative</a:t>
            </a:r>
            <a:r>
              <a:rPr lang="en-US" i="1" dirty="0"/>
              <a:t> monetary </a:t>
            </a:r>
            <a:r>
              <a:rPr lang="en-US" i="1" dirty="0" smtClean="0"/>
              <a:t>policy </a:t>
            </a:r>
            <a:r>
              <a:rPr lang="en-US" dirty="0" err="1" smtClean="0"/>
              <a:t>berpendapat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diarahkan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jumlahnya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membiarkan</a:t>
            </a:r>
            <a:r>
              <a:rPr lang="en-US" dirty="0" smtClean="0"/>
              <a:t> </a:t>
            </a:r>
            <a:r>
              <a:rPr lang="en-US" i="1" dirty="0" err="1" smtClean="0"/>
              <a:t>bussines</a:t>
            </a:r>
            <a:r>
              <a:rPr lang="en-US" i="1" dirty="0" smtClean="0"/>
              <a:t> cycle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wajar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alamiah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3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0000" lnSpcReduction="20000"/>
          </a:bodyPr>
          <a:lstStyle/>
          <a:p>
            <a:r>
              <a:rPr lang="en-US" i="1" u="sng" dirty="0" err="1">
                <a:solidFill>
                  <a:srgbClr val="C00000"/>
                </a:solidFill>
              </a:rPr>
              <a:t>accomodative</a:t>
            </a:r>
            <a:r>
              <a:rPr lang="en-US" i="1" u="sng" dirty="0">
                <a:solidFill>
                  <a:srgbClr val="C00000"/>
                </a:solidFill>
              </a:rPr>
              <a:t> monetary </a:t>
            </a:r>
            <a:r>
              <a:rPr lang="en-US" i="1" u="sng" dirty="0" smtClean="0">
                <a:solidFill>
                  <a:srgbClr val="C00000"/>
                </a:solidFill>
              </a:rPr>
              <a:t>policy</a:t>
            </a:r>
          </a:p>
          <a:p>
            <a:r>
              <a:rPr lang="en-US" sz="2400" dirty="0" smtClean="0"/>
              <a:t>Output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i="1" dirty="0" smtClean="0">
                <a:solidFill>
                  <a:srgbClr val="C00000"/>
                </a:solidFill>
              </a:rPr>
              <a:t>							      K</a:t>
            </a:r>
            <a:endParaRPr lang="en-US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i="1" dirty="0" smtClean="0">
                <a:solidFill>
                  <a:srgbClr val="C00000"/>
                </a:solidFill>
              </a:rPr>
              <a:t> 							K1</a:t>
            </a:r>
            <a:endParaRPr lang="en-US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i="1" dirty="0">
                <a:solidFill>
                  <a:srgbClr val="C00000"/>
                </a:solidFill>
              </a:rPr>
              <a:t>   </a:t>
            </a:r>
          </a:p>
          <a:p>
            <a:pPr marL="0" indent="0">
              <a:buNone/>
            </a:pPr>
            <a:r>
              <a:rPr lang="en-US" dirty="0" smtClean="0"/>
              <a:t>							</a:t>
            </a:r>
            <a:r>
              <a:rPr lang="en-US" sz="2400" dirty="0" err="1" smtClean="0"/>
              <a:t>waktu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19050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371600" y="4724400"/>
            <a:ext cx="518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1814945" y="2306764"/>
            <a:ext cx="5029200" cy="2036636"/>
          </a:xfrm>
          <a:custGeom>
            <a:avLst/>
            <a:gdLst>
              <a:gd name="connsiteX0" fmla="*/ 0 w 5029200"/>
              <a:gd name="connsiteY0" fmla="*/ 2036636 h 2036636"/>
              <a:gd name="connsiteX1" fmla="*/ 748146 w 5029200"/>
              <a:gd name="connsiteY1" fmla="*/ 55436 h 2036636"/>
              <a:gd name="connsiteX2" fmla="*/ 1898073 w 5029200"/>
              <a:gd name="connsiteY2" fmla="*/ 1967363 h 2036636"/>
              <a:gd name="connsiteX3" fmla="*/ 2604655 w 5029200"/>
              <a:gd name="connsiteY3" fmla="*/ 18 h 2036636"/>
              <a:gd name="connsiteX4" fmla="*/ 3463637 w 5029200"/>
              <a:gd name="connsiteY4" fmla="*/ 2008927 h 2036636"/>
              <a:gd name="connsiteX5" fmla="*/ 4225637 w 5029200"/>
              <a:gd name="connsiteY5" fmla="*/ 27727 h 2036636"/>
              <a:gd name="connsiteX6" fmla="*/ 5029200 w 5029200"/>
              <a:gd name="connsiteY6" fmla="*/ 1967363 h 2036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29200" h="2036636">
                <a:moveTo>
                  <a:pt x="0" y="2036636"/>
                </a:moveTo>
                <a:cubicBezTo>
                  <a:pt x="215900" y="1051808"/>
                  <a:pt x="431801" y="66981"/>
                  <a:pt x="748146" y="55436"/>
                </a:cubicBezTo>
                <a:cubicBezTo>
                  <a:pt x="1064491" y="43891"/>
                  <a:pt x="1588655" y="1976599"/>
                  <a:pt x="1898073" y="1967363"/>
                </a:cubicBezTo>
                <a:cubicBezTo>
                  <a:pt x="2207491" y="1958127"/>
                  <a:pt x="2343728" y="-6909"/>
                  <a:pt x="2604655" y="18"/>
                </a:cubicBezTo>
                <a:cubicBezTo>
                  <a:pt x="2865582" y="6945"/>
                  <a:pt x="3193473" y="2004309"/>
                  <a:pt x="3463637" y="2008927"/>
                </a:cubicBezTo>
                <a:cubicBezTo>
                  <a:pt x="3733801" y="2013545"/>
                  <a:pt x="3964710" y="34654"/>
                  <a:pt x="4225637" y="27727"/>
                </a:cubicBezTo>
                <a:cubicBezTo>
                  <a:pt x="4486564" y="20800"/>
                  <a:pt x="4849091" y="1623309"/>
                  <a:pt x="5029200" y="196736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662545" y="2809766"/>
            <a:ext cx="5683973" cy="1318889"/>
          </a:xfrm>
          <a:custGeom>
            <a:avLst/>
            <a:gdLst>
              <a:gd name="connsiteX0" fmla="*/ 0 w 5683973"/>
              <a:gd name="connsiteY0" fmla="*/ 1318889 h 1318889"/>
              <a:gd name="connsiteX1" fmla="*/ 817419 w 5683973"/>
              <a:gd name="connsiteY1" fmla="*/ 2707 h 1318889"/>
              <a:gd name="connsiteX2" fmla="*/ 1967346 w 5683973"/>
              <a:gd name="connsiteY2" fmla="*/ 1014089 h 1318889"/>
              <a:gd name="connsiteX3" fmla="*/ 2743200 w 5683973"/>
              <a:gd name="connsiteY3" fmla="*/ 113543 h 1318889"/>
              <a:gd name="connsiteX4" fmla="*/ 3574473 w 5683973"/>
              <a:gd name="connsiteY4" fmla="*/ 847834 h 1318889"/>
              <a:gd name="connsiteX5" fmla="*/ 4378037 w 5683973"/>
              <a:gd name="connsiteY5" fmla="*/ 2707 h 1318889"/>
              <a:gd name="connsiteX6" fmla="*/ 5555673 w 5683973"/>
              <a:gd name="connsiteY6" fmla="*/ 1194198 h 1318889"/>
              <a:gd name="connsiteX7" fmla="*/ 5652655 w 5683973"/>
              <a:gd name="connsiteY7" fmla="*/ 1194198 h 1318889"/>
              <a:gd name="connsiteX8" fmla="*/ 5652655 w 5683973"/>
              <a:gd name="connsiteY8" fmla="*/ 1194198 h 131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83973" h="1318889">
                <a:moveTo>
                  <a:pt x="0" y="1318889"/>
                </a:moveTo>
                <a:cubicBezTo>
                  <a:pt x="244764" y="686198"/>
                  <a:pt x="489528" y="53507"/>
                  <a:pt x="817419" y="2707"/>
                </a:cubicBezTo>
                <a:cubicBezTo>
                  <a:pt x="1145310" y="-48093"/>
                  <a:pt x="1646383" y="995616"/>
                  <a:pt x="1967346" y="1014089"/>
                </a:cubicBezTo>
                <a:cubicBezTo>
                  <a:pt x="2288309" y="1032562"/>
                  <a:pt x="2475346" y="141252"/>
                  <a:pt x="2743200" y="113543"/>
                </a:cubicBezTo>
                <a:cubicBezTo>
                  <a:pt x="3011054" y="85834"/>
                  <a:pt x="3302000" y="866307"/>
                  <a:pt x="3574473" y="847834"/>
                </a:cubicBezTo>
                <a:cubicBezTo>
                  <a:pt x="3846946" y="829361"/>
                  <a:pt x="4047837" y="-55020"/>
                  <a:pt x="4378037" y="2707"/>
                </a:cubicBezTo>
                <a:cubicBezTo>
                  <a:pt x="4708237" y="60434"/>
                  <a:pt x="5343237" y="995616"/>
                  <a:pt x="5555673" y="1194198"/>
                </a:cubicBezTo>
                <a:cubicBezTo>
                  <a:pt x="5768109" y="1392780"/>
                  <a:pt x="5652655" y="1194198"/>
                  <a:pt x="5652655" y="1194198"/>
                </a:cubicBezTo>
                <a:lnTo>
                  <a:pt x="5652655" y="119419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</TotalTime>
  <Words>698</Words>
  <Application>Microsoft Office PowerPoint</Application>
  <PresentationFormat>On-screen Show (4:3)</PresentationFormat>
  <Paragraphs>84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Strategi, sasaran dan Target Kebijaksanaan Moneter</vt:lpstr>
      <vt:lpstr>PowerPoint Presentation</vt:lpstr>
      <vt:lpstr>Strategi Kebijakan Moneter</vt:lpstr>
      <vt:lpstr>PowerPoint Presentation</vt:lpstr>
      <vt:lpstr>PowerPoint Presentation</vt:lpstr>
      <vt:lpstr> counter cyclical monetary policy</vt:lpstr>
      <vt:lpstr>PowerPoint Presentation</vt:lpstr>
      <vt:lpstr>accomodative monetary policy</vt:lpstr>
      <vt:lpstr>PowerPoint Presentation</vt:lpstr>
      <vt:lpstr>PowerPoint Presentation</vt:lpstr>
      <vt:lpstr>Langkah-langkah dalam menentukan  besarnya monetary aggregate</vt:lpstr>
      <vt:lpstr>Target Kebijakan Moneter</vt:lpstr>
      <vt:lpstr>Target Kuantitas</vt:lpstr>
      <vt:lpstr>Ada 3 pendapat:</vt:lpstr>
      <vt:lpstr>PowerPoint Presentation</vt:lpstr>
      <vt:lpstr>Sasaran Kebijakan fiskal dan moneter</vt:lpstr>
      <vt:lpstr>Kebijakan Fiskal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Strategi, sasaran dan Target Kebijaksanaan Moneter</dc:title>
  <dc:creator>asus</dc:creator>
  <cp:lastModifiedBy>asus</cp:lastModifiedBy>
  <cp:revision>48</cp:revision>
  <dcterms:created xsi:type="dcterms:W3CDTF">2019-03-15T02:38:04Z</dcterms:created>
  <dcterms:modified xsi:type="dcterms:W3CDTF">2019-03-26T18:11:31Z</dcterms:modified>
</cp:coreProperties>
</file>