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6" r:id="rId3"/>
  </p:sldMasterIdLst>
  <p:sldIdLst>
    <p:sldId id="257" r:id="rId4"/>
    <p:sldId id="258" r:id="rId5"/>
    <p:sldId id="259" r:id="rId6"/>
    <p:sldId id="260" r:id="rId7"/>
    <p:sldId id="256" r:id="rId8"/>
    <p:sldId id="261" r:id="rId9"/>
    <p:sldId id="262" r:id="rId10"/>
    <p:sldId id="263" r:id="rId11"/>
    <p:sldId id="264" r:id="rId12"/>
    <p:sldId id="269" r:id="rId13"/>
    <p:sldId id="265" r:id="rId14"/>
    <p:sldId id="270" r:id="rId15"/>
    <p:sldId id="266" r:id="rId16"/>
    <p:sldId id="271" r:id="rId17"/>
    <p:sldId id="267" r:id="rId18"/>
    <p:sldId id="272" r:id="rId19"/>
    <p:sldId id="27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31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6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6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52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33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76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5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02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40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9226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47295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807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85671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1170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0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75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00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5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85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5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5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9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2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20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2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8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90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libid.com/doc/75373/fungsi-investasi-rum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7329-7594-4A13-A3E0-9BD4570A4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164" y="367835"/>
            <a:ext cx="10417169" cy="685032"/>
          </a:xfrm>
        </p:spPr>
        <p:txBody>
          <a:bodyPr/>
          <a:lstStyle/>
          <a:p>
            <a:pPr algn="l"/>
            <a:r>
              <a:rPr lang="en-US" sz="3600" dirty="0" err="1">
                <a:solidFill>
                  <a:schemeClr val="tx1"/>
                </a:solidFill>
              </a:rPr>
              <a:t>Contoh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soal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fungsi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konsumsi</a:t>
            </a:r>
            <a:r>
              <a:rPr lang="en-US" sz="3600" dirty="0">
                <a:solidFill>
                  <a:schemeClr val="tx1"/>
                </a:solidFill>
              </a:rPr>
              <a:t> dan </a:t>
            </a:r>
            <a:r>
              <a:rPr lang="en-US" sz="3600" dirty="0" err="1">
                <a:solidFill>
                  <a:schemeClr val="tx1"/>
                </a:solidFill>
              </a:rPr>
              <a:t>fungsi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tabungan</a:t>
            </a:r>
            <a:r>
              <a:rPr lang="en-US" sz="3600" dirty="0">
                <a:solidFill>
                  <a:schemeClr val="tx1"/>
                </a:solidFill>
              </a:rPr>
              <a:t> (PERSAMAAN PENDAPATAN KONSUMSI GARIS LURUS)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09410E-F734-4597-9354-58F4EC9AA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09079"/>
              </p:ext>
            </p:extLst>
          </p:nvPr>
        </p:nvGraphicFramePr>
        <p:xfrm>
          <a:off x="775854" y="1266942"/>
          <a:ext cx="5569528" cy="5223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135">
                  <a:extLst>
                    <a:ext uri="{9D8B030D-6E8A-4147-A177-3AD203B41FA5}">
                      <a16:colId xmlns:a16="http://schemas.microsoft.com/office/drawing/2014/main" val="1799191378"/>
                    </a:ext>
                  </a:extLst>
                </a:gridCol>
                <a:gridCol w="1688634">
                  <a:extLst>
                    <a:ext uri="{9D8B030D-6E8A-4147-A177-3AD203B41FA5}">
                      <a16:colId xmlns:a16="http://schemas.microsoft.com/office/drawing/2014/main" val="3760920349"/>
                    </a:ext>
                  </a:extLst>
                </a:gridCol>
                <a:gridCol w="1836759">
                  <a:extLst>
                    <a:ext uri="{9D8B030D-6E8A-4147-A177-3AD203B41FA5}">
                      <a16:colId xmlns:a16="http://schemas.microsoft.com/office/drawing/2014/main" val="1643748953"/>
                    </a:ext>
                  </a:extLst>
                </a:gridCol>
              </a:tblGrid>
              <a:tr h="1095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PENDAPATAN NASIONAL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KONSUMSI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TABUNGAN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560215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3218932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221491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933028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390712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1191559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006939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4948462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766708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087479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86905"/>
                  </a:ext>
                </a:extLst>
              </a:tr>
              <a:tr h="37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293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BBA7C7-3B5A-4AD3-A000-9681C4266CE7}"/>
              </a:ext>
            </a:extLst>
          </p:cNvPr>
          <p:cNvSpPr txBox="1"/>
          <p:nvPr/>
        </p:nvSpPr>
        <p:spPr>
          <a:xfrm>
            <a:off x="6954982" y="1690254"/>
            <a:ext cx="5103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Berdasarkan</a:t>
            </a:r>
            <a:r>
              <a:rPr lang="en-US" sz="3600" dirty="0"/>
              <a:t> Data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tabel</a:t>
            </a:r>
            <a:r>
              <a:rPr lang="en-US" sz="3600" dirty="0"/>
              <a:t> di </a:t>
            </a:r>
            <a:r>
              <a:rPr lang="en-US" sz="3600" dirty="0" err="1"/>
              <a:t>samping</a:t>
            </a:r>
            <a:r>
              <a:rPr lang="en-US" sz="3600" dirty="0"/>
              <a:t>, </a:t>
            </a:r>
            <a:r>
              <a:rPr lang="en-US" sz="3600" dirty="0" err="1"/>
              <a:t>Tentukan</a:t>
            </a:r>
            <a:r>
              <a:rPr lang="en-US" sz="3600" dirty="0"/>
              <a:t> </a:t>
            </a:r>
            <a:r>
              <a:rPr lang="en-US" sz="3600" dirty="0" err="1"/>
              <a:t>lah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konsumsi</a:t>
            </a:r>
            <a:r>
              <a:rPr lang="en-US" sz="3600" dirty="0"/>
              <a:t> dan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tabungan</a:t>
            </a:r>
            <a:r>
              <a:rPr lang="en-US" sz="3600" dirty="0"/>
              <a:t> </a:t>
            </a:r>
            <a:r>
              <a:rPr lang="en-US" sz="3600" dirty="0" err="1"/>
              <a:t>dilengkapi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grafik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fungsi-fungsi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916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897D7-37B4-467C-B461-A1D86D17E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3" r="2614"/>
          <a:stretch/>
        </p:blipFill>
        <p:spPr>
          <a:xfrm>
            <a:off x="83130" y="277090"/>
            <a:ext cx="11873345" cy="5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B0AC-FBE9-40FE-9D51-E2B9C52F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Investasi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03F3-F056-4059-BFA0-3896F44C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Tingkat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Apabila</a:t>
            </a:r>
            <a:r>
              <a:rPr lang="en-US" dirty="0"/>
              <a:t> Tingkat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Modal yang </a:t>
            </a:r>
            <a:r>
              <a:rPr lang="en-US" dirty="0" err="1"/>
              <a:t>dimiliki</a:t>
            </a:r>
            <a:r>
              <a:rPr lang="en-US" dirty="0"/>
              <a:t> oleh </a:t>
            </a:r>
            <a:r>
              <a:rPr lang="en-US" dirty="0" err="1"/>
              <a:t>warga</a:t>
            </a:r>
            <a:r>
              <a:rPr lang="en-US" dirty="0"/>
              <a:t> negara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bank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masa </a:t>
            </a:r>
            <a:r>
              <a:rPr lang="en-US" dirty="0" err="1"/>
              <a:t>depan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Keadaan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 (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dan </a:t>
            </a:r>
            <a:r>
              <a:rPr lang="en-US" dirty="0" err="1"/>
              <a:t>keamanan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indicator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modal yang </a:t>
            </a:r>
            <a:r>
              <a:rPr lang="en-US" dirty="0" err="1"/>
              <a:t>diinvestasikan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6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11F7-B587-483D-9411-E461FB79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391-3E4E-462C-A4FE-95EDFA371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negara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bank (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475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91AD-D30A-43E5-9FDA-45471A5A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dan </a:t>
            </a:r>
            <a:r>
              <a:rPr lang="en-US" dirty="0" err="1"/>
              <a:t>Investasi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D0FC-3613-4A69-99C3-75D3919F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Model </a:t>
            </a:r>
            <a:r>
              <a:rPr lang="en-US" dirty="0" err="1"/>
              <a:t>Perekonomian</a:t>
            </a:r>
            <a:r>
              <a:rPr lang="en-US" dirty="0"/>
              <a:t> 2 sector</a:t>
            </a:r>
          </a:p>
          <a:p>
            <a:pPr lvl="1"/>
            <a:r>
              <a:rPr lang="en-US" dirty="0"/>
              <a:t>Y  = C + I</a:t>
            </a:r>
          </a:p>
          <a:p>
            <a:pPr marL="457200" lvl="1" indent="0">
              <a:buNone/>
            </a:pPr>
            <a:r>
              <a:rPr lang="en-US" dirty="0"/>
              <a:t>DALAM PERSAMAAN DI ATAS, KONSUMSI DITAMBAH I MERUPAKAN TOTAL PENGELUARAN (Aggregate Expenditure/ AE)</a:t>
            </a:r>
          </a:p>
          <a:p>
            <a:pPr marL="457200" lvl="1" indent="0">
              <a:buNone/>
            </a:pPr>
            <a:r>
              <a:rPr lang="en-US" dirty="0" err="1"/>
              <a:t>Sehingga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Y = C + I = AE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KESEIMBANGAN EKONOMI AKAN TERJADI KETIKA TERJADI PERPOTONGAN PERSAMAAN </a:t>
            </a:r>
          </a:p>
          <a:p>
            <a:pPr lvl="1"/>
            <a:r>
              <a:rPr lang="en-US" dirty="0"/>
              <a:t>FUNGSI KONSUMSI (C) DENGAN TOTAL PENGELUARAN (AE ATAU Y)</a:t>
            </a:r>
          </a:p>
          <a:p>
            <a:pPr lvl="1"/>
            <a:r>
              <a:rPr lang="en-US" dirty="0"/>
              <a:t>FUNGSI KONSUMSI ( C ) DITAMBAH DENGAN INVESTASI (I)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5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E54B-4B19-433A-9387-783DA13B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dan </a:t>
            </a:r>
            <a:r>
              <a:rPr lang="en-US" dirty="0" err="1"/>
              <a:t>Investasi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C8E93-F464-4246-907C-5FAE757DD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0" t="17964" r="42955" b="26734"/>
          <a:stretch/>
        </p:blipFill>
        <p:spPr>
          <a:xfrm>
            <a:off x="520952" y="1945002"/>
            <a:ext cx="5768757" cy="4725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84F2C-31E4-4CB0-A77A-D732CB5A98A7}"/>
              </a:ext>
            </a:extLst>
          </p:cNvPr>
          <p:cNvSpPr txBox="1"/>
          <p:nvPr/>
        </p:nvSpPr>
        <p:spPr>
          <a:xfrm>
            <a:off x="6816437" y="2521527"/>
            <a:ext cx="5070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dimisalkan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negara </a:t>
            </a:r>
            <a:r>
              <a:rPr lang="en-US" dirty="0" err="1"/>
              <a:t>memenuhi</a:t>
            </a:r>
            <a:r>
              <a:rPr lang="en-US" dirty="0"/>
              <a:t> PERSAMAAN GARIS LURUS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C = 90+ 0.75 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120 </a:t>
            </a:r>
            <a:r>
              <a:rPr lang="en-US" dirty="0" err="1"/>
              <a:t>triliun</a:t>
            </a:r>
            <a:r>
              <a:rPr lang="en-US" dirty="0"/>
              <a:t> rupiah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( MPC )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Nasional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Garis</a:t>
            </a:r>
            <a:r>
              <a:rPr lang="en-US" dirty="0"/>
              <a:t> Y = AE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yang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(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di </a:t>
            </a:r>
            <a:r>
              <a:rPr lang="en-US" dirty="0" err="1"/>
              <a:t>keluarkan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499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2AA6-2111-4B78-812A-1FC6A6E9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multiplier effect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6F2F-3228-49E9-A8C4-5CAD1F0E9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Multiplier effect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endParaRPr lang="en-US" dirty="0"/>
          </a:p>
          <a:p>
            <a:r>
              <a:rPr lang="en-US" dirty="0"/>
              <a:t>Multiplier effect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yang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26F5-04D6-4091-930F-1FFB4BDA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multiplier effect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BCB3-BADD-4287-BCBF-56F06CDCC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88" y="2059782"/>
            <a:ext cx="11345424" cy="3599316"/>
          </a:xfrm>
        </p:spPr>
        <p:txBody>
          <a:bodyPr>
            <a:noAutofit/>
          </a:bodyPr>
          <a:lstStyle/>
          <a:p>
            <a:r>
              <a:rPr lang="en-US" dirty="0"/>
              <a:t>Multiplier effect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rumus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  = 1 : (1-MPC)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CONTOH</a:t>
            </a:r>
          </a:p>
          <a:p>
            <a:pPr marL="0" indent="0">
              <a:buNone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kecendrungan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2017 </a:t>
            </a:r>
            <a:r>
              <a:rPr lang="en-US" dirty="0" err="1"/>
              <a:t>adalah</a:t>
            </a:r>
            <a:r>
              <a:rPr lang="en-US" dirty="0"/>
              <a:t> 0.7, dan pada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adalah</a:t>
            </a:r>
            <a:r>
              <a:rPr lang="en-US" dirty="0"/>
              <a:t> 0.8</a:t>
            </a:r>
          </a:p>
          <a:p>
            <a:pPr marL="0" indent="0">
              <a:buNone/>
            </a:pP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Pada </a:t>
            </a:r>
            <a:r>
              <a:rPr lang="en-US" dirty="0" err="1"/>
              <a:t>tahun</a:t>
            </a:r>
            <a:r>
              <a:rPr lang="en-US" dirty="0"/>
              <a:t> 2017 </a:t>
            </a:r>
          </a:p>
          <a:p>
            <a:pPr marL="0" indent="0">
              <a:buNone/>
            </a:pPr>
            <a:r>
              <a:rPr lang="en-US" dirty="0"/>
              <a:t>K = 1 : (1-0.7)</a:t>
            </a:r>
          </a:p>
          <a:p>
            <a:pPr marL="0" indent="0">
              <a:buNone/>
            </a:pPr>
            <a:r>
              <a:rPr lang="en-US" dirty="0"/>
              <a:t>K = 1 : 0.3</a:t>
            </a:r>
          </a:p>
          <a:p>
            <a:pPr marL="0" indent="0">
              <a:buNone/>
            </a:pPr>
            <a:r>
              <a:rPr lang="en-US" dirty="0"/>
              <a:t>K = 3</a:t>
            </a:r>
          </a:p>
          <a:p>
            <a:pPr marL="0" indent="0">
              <a:buNone/>
            </a:pPr>
            <a:r>
              <a:rPr lang="en-US" dirty="0"/>
              <a:t>Pada </a:t>
            </a:r>
            <a:r>
              <a:rPr lang="en-US" dirty="0" err="1"/>
              <a:t>tahun</a:t>
            </a:r>
            <a:r>
              <a:rPr lang="en-US" dirty="0"/>
              <a:t> 2018</a:t>
            </a:r>
          </a:p>
          <a:p>
            <a:pPr marL="0" indent="0">
              <a:buNone/>
            </a:pPr>
            <a:r>
              <a:rPr lang="en-US" dirty="0"/>
              <a:t>K = 1 : (1-0.8)</a:t>
            </a:r>
          </a:p>
          <a:p>
            <a:pPr marL="0" indent="0">
              <a:buNone/>
            </a:pPr>
            <a:r>
              <a:rPr lang="en-US" dirty="0"/>
              <a:t>K 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0E58-1179-40B6-B7FC-5567095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multiplier effect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2D86-655E-4387-ADDE-FC20956B8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contoh</a:t>
            </a:r>
            <a:r>
              <a:rPr lang="en-US" sz="4000" dirty="0"/>
              <a:t> di </a:t>
            </a:r>
            <a:r>
              <a:rPr lang="en-US" sz="4000" dirty="0" err="1"/>
              <a:t>atas</a:t>
            </a:r>
            <a:r>
              <a:rPr lang="en-US" sz="4000" dirty="0"/>
              <a:t>, </a:t>
            </a:r>
            <a:r>
              <a:rPr lang="en-US" sz="4000" dirty="0" err="1"/>
              <a:t>terlihat</a:t>
            </a:r>
            <a:r>
              <a:rPr lang="en-US" sz="4000" dirty="0"/>
              <a:t>, </a:t>
            </a:r>
            <a:r>
              <a:rPr lang="en-US" sz="4000" dirty="0" err="1"/>
              <a:t>peningkatan</a:t>
            </a:r>
            <a:r>
              <a:rPr lang="en-US" sz="4000" dirty="0"/>
              <a:t> </a:t>
            </a:r>
            <a:r>
              <a:rPr lang="en-US" sz="4000" dirty="0" err="1"/>
              <a:t>konsumsi</a:t>
            </a:r>
            <a:r>
              <a:rPr lang="en-US" sz="4000" dirty="0"/>
              <a:t> pada </a:t>
            </a:r>
            <a:r>
              <a:rPr lang="en-US" sz="4000" dirty="0" err="1"/>
              <a:t>tahun</a:t>
            </a:r>
            <a:r>
              <a:rPr lang="en-US" sz="4000" dirty="0"/>
              <a:t> 2018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dibandingakan</a:t>
            </a:r>
            <a:r>
              <a:rPr lang="en-US" sz="4000" dirty="0"/>
              <a:t> 2017 </a:t>
            </a:r>
            <a:r>
              <a:rPr lang="en-US" sz="4000" dirty="0" err="1"/>
              <a:t>sehingga</a:t>
            </a:r>
            <a:r>
              <a:rPr lang="en-US" sz="4000" dirty="0"/>
              <a:t> </a:t>
            </a:r>
            <a:r>
              <a:rPr lang="en-US" sz="4000" dirty="0" err="1"/>
              <a:t>disimpulan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kecendrungan</a:t>
            </a:r>
            <a:r>
              <a:rPr lang="en-US" sz="4000" dirty="0"/>
              <a:t> </a:t>
            </a:r>
            <a:r>
              <a:rPr lang="en-US" sz="4000" dirty="0" err="1"/>
              <a:t>konsumsi</a:t>
            </a:r>
            <a:r>
              <a:rPr lang="en-US" sz="4000" dirty="0"/>
              <a:t> yang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menghasilkan</a:t>
            </a:r>
            <a:r>
              <a:rPr lang="en-US" sz="4000" dirty="0"/>
              <a:t> multiplier effect yang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11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DC34-7E36-4FE7-978C-BEEB5D3F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pendukung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2C49B-48E0-4AF6-9ED4-D0854B82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https://studylibid.com/doc/75373/fungsi-investasi-rumus</a:t>
            </a:r>
            <a:r>
              <a:rPr lang="en-US" dirty="0"/>
              <a:t> (</a:t>
            </a:r>
            <a:r>
              <a:rPr lang="en-US" dirty="0" err="1"/>
              <a:t>sadono</a:t>
            </a:r>
            <a:r>
              <a:rPr lang="en-US" dirty="0"/>
              <a:t> </a:t>
            </a:r>
            <a:r>
              <a:rPr lang="en-US" dirty="0" err="1"/>
              <a:t>Sukirno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1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0F20-8629-497C-A153-ADC7C017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546"/>
            <a:ext cx="8596668" cy="1320800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64E1D-BC7F-4751-A012-3E1D15CF5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88613"/>
                <a:ext cx="8596668" cy="3880773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Tx/>
                  <a:buChar char="-"/>
                </a:pPr>
                <a:r>
                  <a:rPr lang="en-US" sz="8000" dirty="0"/>
                  <a:t>Rumus Dasar</a:t>
                </a:r>
              </a:p>
              <a:p>
                <a:pPr marL="0" indent="0">
                  <a:buNone/>
                </a:pPr>
                <a:r>
                  <a:rPr lang="en-US" sz="8000" dirty="0"/>
                  <a:t>C= a + </a:t>
                </a:r>
                <a:r>
                  <a:rPr lang="en-US" sz="8000" dirty="0" err="1"/>
                  <a:t>bY</a:t>
                </a:r>
                <a:r>
                  <a:rPr lang="en-US" sz="8000" baseline="-25000" dirty="0" err="1"/>
                  <a:t>d</a:t>
                </a:r>
                <a:endParaRPr lang="en-US" sz="8000" dirty="0"/>
              </a:p>
              <a:p>
                <a:pPr marL="0" indent="0">
                  <a:buNone/>
                </a:pPr>
                <a:r>
                  <a:rPr lang="en-US" sz="8000" dirty="0"/>
                  <a:t>S = -a + (1-b) Y</a:t>
                </a:r>
                <a:r>
                  <a:rPr lang="en-US" sz="8000" baseline="-25000" dirty="0"/>
                  <a:t>d</a:t>
                </a:r>
              </a:p>
              <a:p>
                <a:pPr marL="0" indent="0">
                  <a:buNone/>
                </a:pPr>
                <a:r>
                  <a:rPr lang="en-US" sz="8000" dirty="0" err="1"/>
                  <a:t>Menentukan</a:t>
                </a:r>
                <a:r>
                  <a:rPr lang="en-US" sz="8000" dirty="0"/>
                  <a:t> </a:t>
                </a:r>
                <a:r>
                  <a:rPr lang="en-US" sz="8000" dirty="0" err="1"/>
                  <a:t>fungsi</a:t>
                </a:r>
                <a:r>
                  <a:rPr lang="en-US" sz="8000" dirty="0"/>
                  <a:t> </a:t>
                </a:r>
                <a:r>
                  <a:rPr lang="en-US" sz="8000" dirty="0" err="1"/>
                  <a:t>konsumsi</a:t>
                </a:r>
                <a:endParaRPr lang="en-US" sz="8000" dirty="0"/>
              </a:p>
              <a:p>
                <a:pPr marL="0" indent="0">
                  <a:buNone/>
                </a:pPr>
                <a:r>
                  <a:rPr lang="en-US" sz="8000" dirty="0"/>
                  <a:t>C= a + </a:t>
                </a:r>
                <a:r>
                  <a:rPr lang="en-US" sz="8000" dirty="0" err="1"/>
                  <a:t>bY</a:t>
                </a:r>
                <a:r>
                  <a:rPr lang="en-US" sz="8000" baseline="-25000" dirty="0" err="1"/>
                  <a:t>d</a:t>
                </a:r>
                <a:endParaRPr lang="en-US" sz="8000" baseline="-25000" dirty="0"/>
              </a:p>
              <a:p>
                <a:pPr>
                  <a:buAutoNum type="arabicPeriod"/>
                </a:pPr>
                <a:r>
                  <a:rPr lang="en-US" sz="7200" dirty="0" err="1"/>
                  <a:t>Tentukan</a:t>
                </a:r>
                <a:r>
                  <a:rPr lang="en-US" sz="7200" dirty="0"/>
                  <a:t> </a:t>
                </a:r>
                <a:r>
                  <a:rPr lang="en-US" sz="7200" dirty="0" err="1"/>
                  <a:t>dulu</a:t>
                </a:r>
                <a:r>
                  <a:rPr lang="en-US" sz="7200" dirty="0"/>
                  <a:t> </a:t>
                </a:r>
                <a:r>
                  <a:rPr lang="en-US" sz="7200" dirty="0" err="1"/>
                  <a:t>nilai</a:t>
                </a:r>
                <a:r>
                  <a:rPr lang="en-US" sz="7200" dirty="0"/>
                  <a:t> b (MPC) </a:t>
                </a:r>
                <a:r>
                  <a:rPr lang="en-US" sz="7200" dirty="0" err="1"/>
                  <a:t>atau</a:t>
                </a:r>
                <a:r>
                  <a:rPr lang="en-US" sz="7200" dirty="0"/>
                  <a:t> </a:t>
                </a:r>
                <a:r>
                  <a:rPr lang="en-US" sz="7200" dirty="0" err="1"/>
                  <a:t>gradien</a:t>
                </a:r>
                <a:r>
                  <a:rPr lang="en-US" sz="7200" dirty="0"/>
                  <a:t> </a:t>
                </a:r>
                <a:r>
                  <a:rPr lang="en-US" sz="7200" dirty="0" err="1"/>
                  <a:t>garis</a:t>
                </a:r>
                <a:r>
                  <a:rPr lang="en-US" sz="7200" dirty="0"/>
                  <a:t> </a:t>
                </a:r>
                <a:r>
                  <a:rPr lang="en-US" sz="7200" dirty="0" err="1"/>
                  <a:t>lurus</a:t>
                </a:r>
                <a:endParaRPr lang="en-US" sz="7200" dirty="0"/>
              </a:p>
              <a:p>
                <a:pPr marL="0" indent="0">
                  <a:buNone/>
                </a:pPr>
                <a:r>
                  <a:rPr lang="en-US" sz="7200" dirty="0"/>
                  <a:t>MPC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r>
                  <a:rPr lang="en-US" sz="7200" dirty="0"/>
                  <a:t> </a:t>
                </a:r>
              </a:p>
              <a:p>
                <a:pPr marL="0" indent="0">
                  <a:buNone/>
                </a:pPr>
                <a:endParaRPr lang="en-US" sz="7200" dirty="0"/>
              </a:p>
              <a:p>
                <a:pPr marL="0" indent="0">
                  <a:buNone/>
                </a:pPr>
                <a:r>
                  <a:rPr lang="en-US" sz="8000" dirty="0"/>
                  <a:t>(</a:t>
                </a:r>
                <a:r>
                  <a:rPr lang="en-US" sz="8000" dirty="0" err="1"/>
                  <a:t>perubahan</a:t>
                </a:r>
                <a:r>
                  <a:rPr lang="en-US" sz="8000" dirty="0"/>
                  <a:t> </a:t>
                </a:r>
                <a:r>
                  <a:rPr lang="en-US" sz="8000" dirty="0" err="1"/>
                  <a:t>konsumsi</a:t>
                </a:r>
                <a:r>
                  <a:rPr lang="en-US" sz="8000" dirty="0"/>
                  <a:t> di </a:t>
                </a:r>
                <a:r>
                  <a:rPr lang="en-US" sz="8000" dirty="0" err="1"/>
                  <a:t>bagi</a:t>
                </a:r>
                <a:r>
                  <a:rPr lang="en-US" sz="8000" dirty="0"/>
                  <a:t> </a:t>
                </a:r>
                <a:r>
                  <a:rPr lang="en-US" sz="8000" dirty="0" err="1"/>
                  <a:t>perubahan</a:t>
                </a:r>
                <a:r>
                  <a:rPr lang="en-US" sz="8000" dirty="0"/>
                  <a:t> </a:t>
                </a:r>
                <a:r>
                  <a:rPr lang="en-US" sz="8000" dirty="0" err="1"/>
                  <a:t>pendapatan</a:t>
                </a:r>
                <a:r>
                  <a:rPr lang="en-US" sz="8000" dirty="0"/>
                  <a:t>)</a:t>
                </a:r>
              </a:p>
              <a:p>
                <a:pPr marL="0" indent="0">
                  <a:buNone/>
                </a:pPr>
                <a:r>
                  <a:rPr lang="en-US" sz="8000" dirty="0" err="1"/>
                  <a:t>Diambil</a:t>
                </a:r>
                <a:r>
                  <a:rPr lang="en-US" sz="8000" dirty="0"/>
                  <a:t> pada </a:t>
                </a:r>
                <a:r>
                  <a:rPr lang="en-US" sz="8000" dirty="0" err="1"/>
                  <a:t>konsumsi</a:t>
                </a:r>
                <a:r>
                  <a:rPr lang="en-US" sz="8000" dirty="0"/>
                  <a:t> 180 dan 270</a:t>
                </a:r>
              </a:p>
              <a:p>
                <a:pPr marL="0" indent="0">
                  <a:buNone/>
                </a:pPr>
                <a:r>
                  <a:rPr lang="en-US" sz="8000" dirty="0"/>
                  <a:t>MPC </a:t>
                </a:r>
                <a:r>
                  <a:rPr lang="en-US" sz="8000" dirty="0" err="1"/>
                  <a:t>bernilai</a:t>
                </a:r>
                <a:endParaRPr lang="en-US" sz="8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i="1" baseline="-2500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8000" i="1" baseline="-250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8000" dirty="0"/>
                  <a:t> = 270-180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i="1" baseline="-2500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8000" b="0" i="1" baseline="-25000" smtClean="0">
                        <a:latin typeface="Cambria Math" panose="02040503050406030204" pitchFamily="18" charset="0"/>
                      </a:rPr>
                      <m:t>𝑌𝑑</m:t>
                    </m:r>
                  </m:oMath>
                </a14:m>
                <a:r>
                  <a:rPr lang="en-US" sz="8000" dirty="0"/>
                  <a:t>  = 240-120</a:t>
                </a:r>
              </a:p>
              <a:p>
                <a:pPr marL="0" indent="0">
                  <a:buNone/>
                </a:pPr>
                <a:r>
                  <a:rPr lang="en-US" sz="8000" dirty="0"/>
                  <a:t>MPC = 90/120 = 0.75</a:t>
                </a:r>
              </a:p>
              <a:p>
                <a:pPr marL="0" indent="0">
                  <a:buNone/>
                </a:pPr>
                <a:endParaRPr lang="en-US" sz="5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64E1D-BC7F-4751-A012-3E1D15CF5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8613"/>
                <a:ext cx="8596668" cy="3880773"/>
              </a:xfrm>
              <a:blipFill>
                <a:blip r:embed="rId2"/>
                <a:stretch>
                  <a:fillRect l="-709" t="-2512" b="-36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7ACB6FD-1DBD-43D8-A670-87BBA922E6D9}"/>
              </a:ext>
            </a:extLst>
          </p:cNvPr>
          <p:cNvSpPr txBox="1"/>
          <p:nvPr/>
        </p:nvSpPr>
        <p:spPr>
          <a:xfrm>
            <a:off x="7758544" y="2424545"/>
            <a:ext cx="4322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Tentukan</a:t>
            </a:r>
            <a:r>
              <a:rPr lang="en-US" dirty="0"/>
              <a:t> autonomous (</a:t>
            </a:r>
            <a:r>
              <a:rPr lang="en-US" dirty="0" err="1"/>
              <a:t>nilai</a:t>
            </a:r>
            <a:r>
              <a:rPr lang="en-US" dirty="0"/>
              <a:t> a)</a:t>
            </a:r>
          </a:p>
          <a:p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nya</a:t>
            </a:r>
            <a:r>
              <a:rPr lang="en-US" dirty="0"/>
              <a:t> :</a:t>
            </a:r>
          </a:p>
          <a:p>
            <a:r>
              <a:rPr lang="en-US" dirty="0" err="1"/>
              <a:t>Apabila</a:t>
            </a:r>
            <a:r>
              <a:rPr lang="en-US" dirty="0"/>
              <a:t> Yd = 0  </a:t>
            </a:r>
            <a:r>
              <a:rPr lang="en-US" dirty="0" err="1"/>
              <a:t>maka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90,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 = 90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4BFC2-3681-4D9F-8D23-EA26ADAA6220}"/>
              </a:ext>
            </a:extLst>
          </p:cNvPr>
          <p:cNvSpPr txBox="1"/>
          <p:nvPr/>
        </p:nvSpPr>
        <p:spPr>
          <a:xfrm>
            <a:off x="6785697" y="4706155"/>
            <a:ext cx="5944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MAKA FUNGSI KONSUMSI DAPAT DINYATAKAN DENGAN RUMUS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 = 90 + 0.75 Y</a:t>
            </a:r>
            <a:r>
              <a:rPr lang="en-US" sz="2800" baseline="-25000" dirty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A5B4-2E56-4EA1-8B60-AD1F579E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Mementukan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E977-3086-4548-B0D8-2521E14D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Rumus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</a:p>
          <a:p>
            <a:r>
              <a:rPr lang="en-US" sz="3200" dirty="0"/>
              <a:t>Y = C + S</a:t>
            </a:r>
          </a:p>
          <a:p>
            <a:r>
              <a:rPr lang="en-US" sz="3200" dirty="0"/>
              <a:t>C = a + b Y</a:t>
            </a:r>
            <a:r>
              <a:rPr lang="en-US" sz="3200" baseline="-25000" dirty="0"/>
              <a:t>d</a:t>
            </a:r>
          </a:p>
          <a:p>
            <a:r>
              <a:rPr lang="en-US" sz="3200" dirty="0"/>
              <a:t>S = -a + (1-b)Y</a:t>
            </a:r>
            <a:r>
              <a:rPr lang="en-US" sz="3200" baseline="-25000" dirty="0"/>
              <a:t>d</a:t>
            </a:r>
          </a:p>
          <a:p>
            <a:r>
              <a:rPr lang="en-US" sz="3200" dirty="0"/>
              <a:t>S = -90 + (1-0.75) Y</a:t>
            </a:r>
            <a:r>
              <a:rPr lang="en-US" sz="3200" baseline="-25000" dirty="0"/>
              <a:t>d</a:t>
            </a:r>
          </a:p>
          <a:p>
            <a:r>
              <a:rPr lang="en-US" sz="3200" dirty="0"/>
              <a:t>S = -90 + 0.25 Y</a:t>
            </a:r>
            <a:r>
              <a:rPr lang="en-US" sz="3200" baseline="-25000" dirty="0"/>
              <a:t>d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160C4-D06D-44AA-9A26-8D40B013C570}"/>
              </a:ext>
            </a:extLst>
          </p:cNvPr>
          <p:cNvSpPr txBox="1"/>
          <p:nvPr/>
        </p:nvSpPr>
        <p:spPr>
          <a:xfrm>
            <a:off x="5971310" y="3005943"/>
            <a:ext cx="5944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MAKA FUNGSI KONSUMSI DAPAT DINYATAKAN DENGAN RUMUS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 = 90 + 0.75 Y</a:t>
            </a:r>
            <a:r>
              <a:rPr lang="en-US" sz="2800" baseline="-25000" dirty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9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2167-66B8-48C8-BAB0-4A3E44E0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2109"/>
          </a:xfrm>
        </p:spPr>
        <p:txBody>
          <a:bodyPr/>
          <a:lstStyle/>
          <a:p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0ABC8-6ABF-4A4B-8B2B-DB5DC75FA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dan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-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7722-3E23-4006-B9FA-FF562C1C7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22" y="2055930"/>
            <a:ext cx="8144134" cy="1373070"/>
          </a:xfrm>
        </p:spPr>
        <p:txBody>
          <a:bodyPr/>
          <a:lstStyle/>
          <a:p>
            <a:r>
              <a:rPr lang="en-US" dirty="0"/>
              <a:t>TEORI INVESTASI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1D2C3-3634-4FEE-B75D-3FAD25556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97" y="3909130"/>
            <a:ext cx="11747206" cy="1117687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inveastasi</a:t>
            </a:r>
            <a:endParaRPr lang="en-US" dirty="0"/>
          </a:p>
          <a:p>
            <a:pPr algn="l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Makro</a:t>
            </a:r>
          </a:p>
          <a:p>
            <a:pPr algn="l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layak</a:t>
            </a:r>
            <a:endParaRPr lang="en-US" dirty="0"/>
          </a:p>
          <a:p>
            <a:pPr algn="l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?</a:t>
            </a:r>
          </a:p>
          <a:p>
            <a:pPr algn="l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factor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  <a:p>
            <a:pPr algn="l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, Tabungan dan </a:t>
            </a:r>
            <a:r>
              <a:rPr lang="en-US" dirty="0" err="1"/>
              <a:t>Investasi</a:t>
            </a:r>
            <a:endParaRPr lang="en-US" dirty="0"/>
          </a:p>
          <a:p>
            <a:pPr algn="l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multiplier effect?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8756-A28C-4624-9B2A-6F0AB8B1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investasi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D047-A2E2-476A-B228-AFB16DD5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opportunity cost (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)</a:t>
            </a:r>
          </a:p>
          <a:p>
            <a:r>
              <a:rPr lang="en-US" dirty="0"/>
              <a:t>Keputusan </a:t>
            </a:r>
            <a:r>
              <a:rPr lang="en-US" dirty="0" err="1"/>
              <a:t>menunda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manambah</a:t>
            </a:r>
            <a:r>
              <a:rPr lang="en-US" dirty="0"/>
              <a:t>/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(</a:t>
            </a:r>
            <a:r>
              <a:rPr lang="en-US" dirty="0" err="1"/>
              <a:t>penghasilan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) </a:t>
            </a:r>
            <a:r>
              <a:rPr lang="en-US" dirty="0" err="1"/>
              <a:t>dimasa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.</a:t>
            </a:r>
          </a:p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Rahardja</a:t>
            </a:r>
            <a:r>
              <a:rPr lang="en-US" dirty="0"/>
              <a:t> dan </a:t>
            </a:r>
            <a:r>
              <a:rPr lang="en-US" dirty="0" err="1"/>
              <a:t>manurung</a:t>
            </a:r>
            <a:r>
              <a:rPr lang="en-US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137579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B591-C6E5-49E8-A1E0-C6029A01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Makro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4ADEF-7105-4C2E-A691-2C5169C0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modal dan </a:t>
            </a:r>
            <a:r>
              <a:rPr lang="en-US" dirty="0" err="1"/>
              <a:t>bangunan</a:t>
            </a:r>
            <a:endParaRPr lang="en-US" dirty="0"/>
          </a:p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persediaan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8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0FB9-7104-4340-B3B3-38AB51D9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5" y="921811"/>
            <a:ext cx="10417170" cy="1080938"/>
          </a:xfrm>
        </p:spPr>
        <p:txBody>
          <a:bodyPr>
            <a:noAutofit/>
          </a:bodyPr>
          <a:lstStyle/>
          <a:p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menjadikan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investasi</a:t>
            </a:r>
            <a:r>
              <a:rPr lang="en-US" sz="3200" dirty="0"/>
              <a:t> </a:t>
            </a:r>
            <a:r>
              <a:rPr lang="en-US" sz="3200" dirty="0" err="1"/>
              <a:t>dikatakan</a:t>
            </a:r>
            <a:r>
              <a:rPr lang="en-US" sz="3200" dirty="0"/>
              <a:t> </a:t>
            </a:r>
            <a:r>
              <a:rPr lang="en-US" sz="3200" dirty="0" err="1"/>
              <a:t>layak</a:t>
            </a:r>
            <a:r>
              <a:rPr lang="en-US" sz="3200" dirty="0"/>
              <a:t>/ </a:t>
            </a:r>
            <a:r>
              <a:rPr lang="en-US" sz="3200" dirty="0" err="1"/>
              <a:t>investasi</a:t>
            </a:r>
            <a:r>
              <a:rPr lang="en-US" sz="3200" dirty="0"/>
              <a:t> </a:t>
            </a:r>
            <a:r>
              <a:rPr lang="en-US" sz="3200" dirty="0" err="1"/>
              <a:t>diputuskan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diterima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ditolak</a:t>
            </a:r>
            <a:r>
              <a:rPr lang="en-US" sz="3200" dirty="0"/>
              <a:t>?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5C58-ED90-41BA-968D-04B393445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Tingkat </a:t>
            </a:r>
            <a:r>
              <a:rPr lang="en-US" dirty="0" err="1"/>
              <a:t>Pengembalian</a:t>
            </a:r>
            <a:r>
              <a:rPr lang="en-US" dirty="0"/>
              <a:t> Modal (</a:t>
            </a:r>
            <a:r>
              <a:rPr lang="en-US" dirty="0" err="1"/>
              <a:t>keuntungan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NILAI RIIL SEKARANG LEBIH KECIL DARI NILAI RIIL BEBERAPA WAKTU DI MASA YANG AKAN DATANG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Present Value (PV) dan future value (FV)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9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E08D-52C0-49B7-B47D-B27CE60A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32AD-A57A-4D17-85C7-50E2E1A0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dan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r>
              <a:rPr lang="en-US" dirty="0"/>
              <a:t>Tingkat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(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sukubunga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dan </a:t>
            </a:r>
            <a:r>
              <a:rPr lang="en-US" dirty="0" err="1"/>
              <a:t>sebaliknya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8416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458</TotalTime>
  <Words>921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Trebuchet MS</vt:lpstr>
      <vt:lpstr>Wingdings 3</vt:lpstr>
      <vt:lpstr>Berlin</vt:lpstr>
      <vt:lpstr>Facet</vt:lpstr>
      <vt:lpstr>Retrospect</vt:lpstr>
      <vt:lpstr>Contoh soal fungsi konsumsi dan fungsi tabungan (PERSAMAAN PENDAPATAN KONSUMSI GARIS LURUS)</vt:lpstr>
      <vt:lpstr>1 menentukan fungsi konsumsi </vt:lpstr>
      <vt:lpstr>2. Mementukan fungsi tabungan</vt:lpstr>
      <vt:lpstr>Menggambarkan fungsi garis lurus</vt:lpstr>
      <vt:lpstr>TEORI INVESTASI</vt:lpstr>
      <vt:lpstr>Pengertian investasi </vt:lpstr>
      <vt:lpstr>Bentuk investasi dalam ekonomi Makro </vt:lpstr>
      <vt:lpstr>Apa yang menjadikan sebuah investasi dikatakan layak/ investasi diputuskan untuk diterima atau ditolak?  </vt:lpstr>
      <vt:lpstr>Apa yang dimksud dengan fungsi Investasi?</vt:lpstr>
      <vt:lpstr>PowerPoint Presentation</vt:lpstr>
      <vt:lpstr>Apa saja faktor yang mempengaruhi Investasi </vt:lpstr>
      <vt:lpstr>Apa saja faktor yang mempengaruhi Investasi</vt:lpstr>
      <vt:lpstr>Hubungan Konsumsi dan Investasi </vt:lpstr>
      <vt:lpstr>Hubungan Konsumsi dan Investasi</vt:lpstr>
      <vt:lpstr>Apa yang dimaksud dengan multiplier effect? </vt:lpstr>
      <vt:lpstr>Apa yang dimaksud dengan multiplier effect? </vt:lpstr>
      <vt:lpstr>Apa yang dimaksud dengan multiplier effect? </vt:lpstr>
      <vt:lpstr>Sumber pendukung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INVESTASI</dc:title>
  <dc:creator>candra atab</dc:creator>
  <cp:lastModifiedBy>candra atab</cp:lastModifiedBy>
  <cp:revision>32</cp:revision>
  <dcterms:created xsi:type="dcterms:W3CDTF">2019-03-18T17:00:36Z</dcterms:created>
  <dcterms:modified xsi:type="dcterms:W3CDTF">2019-03-29T18:23:58Z</dcterms:modified>
</cp:coreProperties>
</file>