
<file path=[Content_Types].xml><?xml version="1.0" encoding="utf-8"?>
<Types xmlns="http://schemas.openxmlformats.org/package/2006/content-types">
  <Default Extension="tmp" ContentType="image/png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</p:sldIdLst>
  <p:sldSz cx="9144000" cy="6858000" type="screen4x3"/>
  <p:notesSz cx="121316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8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5257782" cy="355484"/>
          </a:xfrm>
          <a:prstGeom prst="rect">
            <a:avLst/>
          </a:prstGeom>
        </p:spPr>
        <p:txBody>
          <a:bodyPr vert="horz" lIns="91172" tIns="45586" rIns="91172" bIns="45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6871187" y="0"/>
            <a:ext cx="5257782" cy="355484"/>
          </a:xfrm>
          <a:prstGeom prst="rect">
            <a:avLst/>
          </a:prstGeom>
        </p:spPr>
        <p:txBody>
          <a:bodyPr vert="horz" lIns="91172" tIns="45586" rIns="91172" bIns="45586" rtlCol="0"/>
          <a:lstStyle>
            <a:lvl1pPr algn="r">
              <a:defRPr sz="1200"/>
            </a:lvl1pPr>
          </a:lstStyle>
          <a:p>
            <a:fld id="{124B9E8B-FE2D-4CB2-9CEB-19D01B4FC857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6745791"/>
            <a:ext cx="5257782" cy="355484"/>
          </a:xfrm>
          <a:prstGeom prst="rect">
            <a:avLst/>
          </a:prstGeom>
        </p:spPr>
        <p:txBody>
          <a:bodyPr vert="horz" lIns="91172" tIns="45586" rIns="91172" bIns="45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871187" y="6745791"/>
            <a:ext cx="5257782" cy="355484"/>
          </a:xfrm>
          <a:prstGeom prst="rect">
            <a:avLst/>
          </a:prstGeom>
        </p:spPr>
        <p:txBody>
          <a:bodyPr vert="horz" lIns="91172" tIns="45586" rIns="91172" bIns="45586" rtlCol="0" anchor="b"/>
          <a:lstStyle>
            <a:lvl1pPr algn="r">
              <a:defRPr sz="1200"/>
            </a:lvl1pPr>
          </a:lstStyle>
          <a:p>
            <a:fld id="{54236BBF-106D-4210-BADC-7DE4A41893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57800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872288" y="0"/>
            <a:ext cx="5256212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DE53D-F1B8-4F97-B953-1D6625CF4A72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91013" y="533400"/>
            <a:ext cx="3549650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2850" y="3373438"/>
            <a:ext cx="9705975" cy="31956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6875"/>
            <a:ext cx="5257800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872288" y="6746875"/>
            <a:ext cx="5256212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4F8C5-1B7F-45E9-BB95-AF1EF1AD6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4F8C5-1B7F-45E9-BB95-AF1EF1AD62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237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C540F-6167-4323-A16A-BBBFF5A96288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7924800" cy="1470025"/>
          </a:xfrm>
          <a:noFill/>
        </p:spPr>
        <p:txBody>
          <a:bodyPr/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(</a:t>
            </a:r>
            <a:r>
              <a:rPr lang="en-US" dirty="0" err="1" smtClean="0"/>
              <a:t>Lanj</a:t>
            </a:r>
            <a:r>
              <a:rPr lang="en-US" smtClean="0"/>
              <a:t>.)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Pertemuan</a:t>
            </a:r>
            <a:r>
              <a:rPr lang="en-US" dirty="0" smtClean="0">
                <a:solidFill>
                  <a:schemeClr val="tx1"/>
                </a:solidFill>
              </a:rPr>
              <a:t>  3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Senin</a:t>
            </a:r>
            <a:r>
              <a:rPr lang="en-US" dirty="0" smtClean="0">
                <a:solidFill>
                  <a:schemeClr val="tx1"/>
                </a:solidFill>
              </a:rPr>
              <a:t>,  26 </a:t>
            </a:r>
            <a:r>
              <a:rPr lang="en-US" dirty="0" err="1">
                <a:solidFill>
                  <a:schemeClr val="tx1"/>
                </a:solidFill>
              </a:rPr>
              <a:t>Februari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2019</a:t>
            </a:r>
          </a:p>
          <a:p>
            <a:pPr>
              <a:spcBef>
                <a:spcPts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38200"/>
            <a:ext cx="7696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645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dirty="0" err="1"/>
              <a:t>Gambar</a:t>
            </a:r>
            <a:r>
              <a:rPr lang="en-US" sz="2400" dirty="0"/>
              <a:t> 3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asumsi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gejolak</a:t>
            </a:r>
            <a:r>
              <a:rPr lang="en-US" sz="2400" dirty="0"/>
              <a:t>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di </a:t>
            </a:r>
            <a:r>
              <a:rPr lang="en-US" sz="2400" dirty="0" err="1"/>
              <a:t>pasar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di </a:t>
            </a:r>
            <a:r>
              <a:rPr lang="en-US" sz="2400" dirty="0" err="1"/>
              <a:t>pasar</a:t>
            </a:r>
            <a:r>
              <a:rPr lang="en-US" sz="2400" dirty="0"/>
              <a:t> </a:t>
            </a:r>
            <a:r>
              <a:rPr lang="en-US" sz="2400" dirty="0" err="1"/>
              <a:t>uang</a:t>
            </a:r>
            <a:r>
              <a:rPr lang="en-US" sz="2400" dirty="0"/>
              <a:t> 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LM </a:t>
            </a:r>
            <a:r>
              <a:rPr lang="en-US" sz="2400" dirty="0" err="1"/>
              <a:t>bergerak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LM1 </a:t>
            </a:r>
            <a:r>
              <a:rPr lang="en-US" sz="2400" dirty="0" err="1"/>
              <a:t>dan</a:t>
            </a:r>
            <a:r>
              <a:rPr lang="en-US" sz="2400" dirty="0"/>
              <a:t> LM2. </a:t>
            </a:r>
            <a:r>
              <a:rPr lang="en-US" sz="2400" dirty="0" err="1"/>
              <a:t>Gejolak</a:t>
            </a:r>
            <a:r>
              <a:rPr lang="en-US" sz="2400" dirty="0"/>
              <a:t> di </a:t>
            </a:r>
            <a:r>
              <a:rPr lang="en-US" sz="2400" dirty="0" err="1"/>
              <a:t>pasar</a:t>
            </a:r>
            <a:r>
              <a:rPr lang="en-US" sz="2400" dirty="0"/>
              <a:t> </a:t>
            </a:r>
            <a:r>
              <a:rPr lang="en-US" sz="2400" dirty="0" err="1"/>
              <a:t>uang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terutama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akibat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i="1" dirty="0"/>
              <a:t>demand for money</a:t>
            </a:r>
            <a:r>
              <a:rPr lang="en-US" sz="2400" dirty="0"/>
              <a:t> yang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sulit</a:t>
            </a:r>
            <a:r>
              <a:rPr lang="en-US" sz="2400" dirty="0"/>
              <a:t> </a:t>
            </a:r>
            <a:r>
              <a:rPr lang="en-US" sz="2400" dirty="0" err="1"/>
              <a:t>diperkirakan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algn="just"/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keadaan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jika</a:t>
            </a:r>
            <a:r>
              <a:rPr lang="en-US" sz="2400" dirty="0"/>
              <a:t> yang </a:t>
            </a:r>
            <a:r>
              <a:rPr lang="en-US" sz="2400" dirty="0" err="1"/>
              <a:t>dipilih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monetary aggregate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i="1" dirty="0"/>
              <a:t>intermediate target</a:t>
            </a:r>
            <a:r>
              <a:rPr lang="en-US" sz="2400" dirty="0"/>
              <a:t>, </a:t>
            </a:r>
            <a:r>
              <a:rPr lang="en-US" sz="2400" i="1" dirty="0"/>
              <a:t>income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bergejolak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Y1 </a:t>
            </a:r>
            <a:r>
              <a:rPr lang="en-US" sz="2400" dirty="0" err="1"/>
              <a:t>dan</a:t>
            </a:r>
            <a:r>
              <a:rPr lang="en-US" sz="2400" dirty="0"/>
              <a:t> Y2. Lain </a:t>
            </a:r>
            <a:r>
              <a:rPr lang="en-US" sz="2400" dirty="0" err="1"/>
              <a:t>halnya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suku</a:t>
            </a:r>
            <a:r>
              <a:rPr lang="en-US" sz="2400" dirty="0"/>
              <a:t> </a:t>
            </a:r>
            <a:r>
              <a:rPr lang="en-US" sz="2400" dirty="0" err="1"/>
              <a:t>bunga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i="1" dirty="0"/>
              <a:t>intermediate target</a:t>
            </a:r>
            <a:r>
              <a:rPr lang="en-US" sz="2400" dirty="0"/>
              <a:t>, </a:t>
            </a:r>
            <a:r>
              <a:rPr lang="en-US" sz="2400" i="1" dirty="0"/>
              <a:t>income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dipertahankan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Yf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income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kesempatan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penuh</a:t>
            </a:r>
            <a:r>
              <a:rPr lang="en-US" sz="2400" dirty="0"/>
              <a:t>. Tingkat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berubah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stok</a:t>
            </a:r>
            <a:r>
              <a:rPr lang="en-US" sz="2400" dirty="0"/>
              <a:t> </a:t>
            </a:r>
            <a:r>
              <a:rPr lang="en-US" sz="2400" dirty="0" err="1"/>
              <a:t>uang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mengakomodasi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yang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i="1" dirty="0"/>
              <a:t>demand for money</a:t>
            </a:r>
            <a:r>
              <a:rPr lang="en-US" sz="2400" dirty="0"/>
              <a:t>. 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kasus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disimpulkan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suku</a:t>
            </a:r>
            <a:r>
              <a:rPr lang="en-US" sz="2400" dirty="0"/>
              <a:t> </a:t>
            </a:r>
            <a:r>
              <a:rPr lang="en-US" sz="2400" dirty="0" err="1"/>
              <a:t>bunga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 smtClean="0"/>
              <a:t>dibanding</a:t>
            </a:r>
            <a:r>
              <a:rPr lang="en-US" sz="2400" dirty="0" smtClean="0"/>
              <a:t> </a:t>
            </a:r>
            <a:r>
              <a:rPr lang="en-US" sz="2400" i="1" dirty="0"/>
              <a:t>monetary aggregate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dipilih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indicator.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852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sz="1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85800"/>
            <a:ext cx="79248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095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err="1" smtClean="0"/>
              <a:t>Gambar</a:t>
            </a:r>
            <a:r>
              <a:rPr lang="en-US" sz="2400" dirty="0" smtClean="0"/>
              <a:t> </a:t>
            </a:r>
            <a:r>
              <a:rPr lang="en-US" sz="2400" dirty="0"/>
              <a:t>4 </a:t>
            </a:r>
            <a:r>
              <a:rPr lang="en-US" sz="2400" dirty="0" err="1"/>
              <a:t>asumsinya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gejolak</a:t>
            </a:r>
            <a:r>
              <a:rPr lang="en-US" sz="2400" dirty="0"/>
              <a:t> yang </a:t>
            </a:r>
            <a:r>
              <a:rPr lang="en-US" sz="2400" dirty="0" err="1"/>
              <a:t>terjadi</a:t>
            </a:r>
            <a:r>
              <a:rPr lang="en-US" sz="2400" dirty="0"/>
              <a:t> di </a:t>
            </a:r>
            <a:r>
              <a:rPr lang="en-US" sz="2400" dirty="0" err="1"/>
              <a:t>pasar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daripada</a:t>
            </a:r>
            <a:r>
              <a:rPr lang="en-US" sz="2400" dirty="0"/>
              <a:t> di </a:t>
            </a:r>
            <a:r>
              <a:rPr lang="en-US" sz="2400" dirty="0" err="1"/>
              <a:t>pasar</a:t>
            </a:r>
            <a:r>
              <a:rPr lang="en-US" sz="2400" dirty="0"/>
              <a:t> </a:t>
            </a:r>
            <a:r>
              <a:rPr lang="en-US" sz="2400" dirty="0" err="1"/>
              <a:t>uang</a:t>
            </a:r>
            <a:r>
              <a:rPr lang="en-US" sz="2400" dirty="0"/>
              <a:t>. 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i="1" dirty="0"/>
              <a:t>monetary aggregate 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dipilih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indicator/</a:t>
            </a:r>
            <a:r>
              <a:rPr lang="en-US" sz="2400" i="1" dirty="0"/>
              <a:t>intermediate target</a:t>
            </a:r>
            <a:r>
              <a:rPr lang="en-US" sz="2400" dirty="0"/>
              <a:t> </a:t>
            </a:r>
            <a:r>
              <a:rPr lang="en-US" sz="2400" dirty="0" err="1"/>
              <a:t>dibanding</a:t>
            </a:r>
            <a:r>
              <a:rPr lang="en-US" sz="2400" dirty="0"/>
              <a:t> </a:t>
            </a:r>
            <a:r>
              <a:rPr lang="en-US" sz="2400" i="1" dirty="0"/>
              <a:t>interest rate 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i="1" dirty="0"/>
              <a:t>range</a:t>
            </a:r>
            <a:r>
              <a:rPr lang="en-US" sz="2400" dirty="0"/>
              <a:t>  Y2Y3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daripada</a:t>
            </a:r>
            <a:r>
              <a:rPr lang="en-US" sz="2400" dirty="0"/>
              <a:t> Y1Y4.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42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80010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632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/>
              <a:t>Gambar</a:t>
            </a:r>
            <a:r>
              <a:rPr lang="en-US" sz="2000" dirty="0"/>
              <a:t> 5 : </a:t>
            </a:r>
            <a:r>
              <a:rPr lang="en-US" sz="2000" dirty="0" err="1"/>
              <a:t>Gejolak</a:t>
            </a:r>
            <a:r>
              <a:rPr lang="en-US" sz="2000" dirty="0"/>
              <a:t> yang </a:t>
            </a:r>
            <a:r>
              <a:rPr lang="en-US" sz="2000" dirty="0" err="1"/>
              <a:t>terjadi</a:t>
            </a:r>
            <a:r>
              <a:rPr lang="en-US" sz="2000" dirty="0"/>
              <a:t> di </a:t>
            </a:r>
            <a:r>
              <a:rPr lang="en-US" sz="2000" dirty="0" err="1"/>
              <a:t>pasar</a:t>
            </a:r>
            <a:r>
              <a:rPr lang="en-US" sz="2000" dirty="0"/>
              <a:t> </a:t>
            </a:r>
            <a:r>
              <a:rPr lang="en-US" sz="2000" dirty="0" err="1"/>
              <a:t>uang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daripada</a:t>
            </a:r>
            <a:r>
              <a:rPr lang="en-US" sz="2000" dirty="0"/>
              <a:t> </a:t>
            </a:r>
            <a:r>
              <a:rPr lang="en-US" sz="2000" dirty="0" err="1"/>
              <a:t>gejolak</a:t>
            </a:r>
            <a:r>
              <a:rPr lang="en-US" sz="2000" dirty="0"/>
              <a:t> yang </a:t>
            </a:r>
            <a:r>
              <a:rPr lang="en-US" sz="2000" dirty="0" err="1"/>
              <a:t>terjadi</a:t>
            </a:r>
            <a:r>
              <a:rPr lang="en-US" sz="2000" dirty="0"/>
              <a:t> di </a:t>
            </a:r>
            <a:r>
              <a:rPr lang="en-US" sz="2000" dirty="0" err="1"/>
              <a:t>pasar</a:t>
            </a:r>
            <a:r>
              <a:rPr lang="en-US" sz="2000" dirty="0"/>
              <a:t> </a:t>
            </a:r>
            <a:r>
              <a:rPr lang="en-US" sz="2000" dirty="0" err="1"/>
              <a:t>barang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kasus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, interest rate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 smtClean="0"/>
              <a:t>dibanding</a:t>
            </a:r>
            <a:r>
              <a:rPr lang="en-US" sz="2000" dirty="0" smtClean="0"/>
              <a:t> </a:t>
            </a:r>
            <a:r>
              <a:rPr lang="en-US" sz="2000" i="1" dirty="0"/>
              <a:t>monetary aggregate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dipilih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indicator.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kaum</a:t>
            </a:r>
            <a:r>
              <a:rPr lang="en-US" sz="2000" dirty="0"/>
              <a:t> </a:t>
            </a:r>
            <a:r>
              <a:rPr lang="en-US" sz="2000" i="1" dirty="0" err="1"/>
              <a:t>monetaris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percaya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gejolak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sering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di </a:t>
            </a:r>
            <a:r>
              <a:rPr lang="en-US" sz="2000" dirty="0" err="1"/>
              <a:t>pasar</a:t>
            </a:r>
            <a:r>
              <a:rPr lang="en-US" sz="2000" dirty="0"/>
              <a:t> </a:t>
            </a:r>
            <a:r>
              <a:rPr lang="en-US" sz="2000" dirty="0" err="1"/>
              <a:t>barang</a:t>
            </a:r>
            <a:r>
              <a:rPr lang="en-US" sz="2000" dirty="0"/>
              <a:t>,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kata lain, </a:t>
            </a:r>
            <a:r>
              <a:rPr lang="en-US" sz="2000" dirty="0" err="1"/>
              <a:t>tingkah</a:t>
            </a:r>
            <a:r>
              <a:rPr lang="en-US" sz="2000" dirty="0"/>
              <a:t> </a:t>
            </a:r>
            <a:r>
              <a:rPr lang="en-US" sz="2000" dirty="0" err="1"/>
              <a:t>laku</a:t>
            </a:r>
            <a:r>
              <a:rPr lang="en-US" sz="2000" dirty="0"/>
              <a:t> </a:t>
            </a:r>
            <a:r>
              <a:rPr lang="en-US" sz="2000" dirty="0" err="1"/>
              <a:t>konsumen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labil</a:t>
            </a:r>
            <a:r>
              <a:rPr lang="en-US" sz="2000" dirty="0"/>
              <a:t> </a:t>
            </a:r>
            <a:r>
              <a:rPr lang="en-US" sz="2000" dirty="0" err="1"/>
              <a:t>daripada</a:t>
            </a:r>
            <a:r>
              <a:rPr lang="en-US" sz="2000" dirty="0"/>
              <a:t> </a:t>
            </a:r>
            <a:r>
              <a:rPr lang="en-US" sz="2000" dirty="0" err="1"/>
              <a:t>perubahan</a:t>
            </a:r>
            <a:r>
              <a:rPr lang="en-US" sz="2000" dirty="0"/>
              <a:t> demand for money, </a:t>
            </a:r>
            <a:r>
              <a:rPr lang="en-US" sz="2000" dirty="0" err="1"/>
              <a:t>fenomena</a:t>
            </a:r>
            <a:r>
              <a:rPr lang="en-US" sz="2000" dirty="0"/>
              <a:t> yang </a:t>
            </a:r>
            <a:r>
              <a:rPr lang="en-US" sz="2000" dirty="0" err="1"/>
              <a:t>digambarkan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gambar</a:t>
            </a:r>
            <a:r>
              <a:rPr lang="en-US" sz="2000" dirty="0"/>
              <a:t> 4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sering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 smtClean="0"/>
              <a:t>dibanding</a:t>
            </a:r>
            <a:r>
              <a:rPr lang="en-US" sz="2000" dirty="0" smtClean="0"/>
              <a:t> </a:t>
            </a:r>
            <a:r>
              <a:rPr lang="en-US" sz="2000" dirty="0" err="1"/>
              <a:t>gambar</a:t>
            </a:r>
            <a:r>
              <a:rPr lang="en-US" sz="2000" dirty="0"/>
              <a:t> 5.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menstabilkan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pendapatan</a:t>
            </a:r>
            <a:r>
              <a:rPr lang="en-US" sz="2000" dirty="0"/>
              <a:t> ,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cendrung</a:t>
            </a:r>
            <a:r>
              <a:rPr lang="en-US" sz="2000" dirty="0"/>
              <a:t> </a:t>
            </a:r>
            <a:r>
              <a:rPr lang="en-US" sz="2000" dirty="0" err="1"/>
              <a:t>memilih</a:t>
            </a:r>
            <a:r>
              <a:rPr lang="en-US" sz="2000" dirty="0"/>
              <a:t> </a:t>
            </a:r>
            <a:r>
              <a:rPr lang="en-US" sz="2000" i="1" dirty="0"/>
              <a:t>monetary aggregate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i="1" dirty="0"/>
              <a:t>intermediate target</a:t>
            </a:r>
            <a:r>
              <a:rPr lang="en-US" sz="2000" dirty="0"/>
              <a:t> /indicator </a:t>
            </a:r>
            <a:r>
              <a:rPr lang="en-US" sz="2000" dirty="0" err="1"/>
              <a:t>daripada</a:t>
            </a:r>
            <a:r>
              <a:rPr lang="en-US" sz="2000" dirty="0"/>
              <a:t> </a:t>
            </a:r>
            <a:r>
              <a:rPr lang="en-US" sz="2000" i="1" dirty="0"/>
              <a:t>interest rate.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lanjut</a:t>
            </a:r>
            <a:r>
              <a:rPr lang="en-US" sz="2000" dirty="0"/>
              <a:t>,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berargumen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harga</a:t>
            </a:r>
            <a:r>
              <a:rPr lang="en-US" sz="2000" dirty="0"/>
              <a:t> yang </a:t>
            </a:r>
            <a:r>
              <a:rPr lang="en-US" sz="2000" dirty="0" err="1"/>
              <a:t>bergejolak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akibat</a:t>
            </a:r>
            <a:r>
              <a:rPr lang="en-US" sz="2000" dirty="0"/>
              <a:t> </a:t>
            </a:r>
            <a:r>
              <a:rPr lang="en-US" sz="2000" dirty="0" err="1"/>
              <a:t>tindakan</a:t>
            </a:r>
            <a:r>
              <a:rPr lang="en-US" sz="2000" dirty="0"/>
              <a:t> </a:t>
            </a:r>
            <a:r>
              <a:rPr lang="en-US" sz="2000" dirty="0" err="1"/>
              <a:t>moneter</a:t>
            </a:r>
            <a:r>
              <a:rPr lang="en-US" sz="2000" dirty="0"/>
              <a:t> yang </a:t>
            </a:r>
            <a:r>
              <a:rPr lang="en-US" sz="2000" dirty="0" err="1"/>
              <a:t>dimaksudkan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mempertahankan</a:t>
            </a:r>
            <a:r>
              <a:rPr lang="en-US" sz="2000" dirty="0"/>
              <a:t> </a:t>
            </a:r>
            <a:r>
              <a:rPr lang="en-US" sz="2000" dirty="0" err="1"/>
              <a:t>kestabilan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bunga</a:t>
            </a:r>
            <a:r>
              <a:rPr lang="en-US" sz="2000" dirty="0"/>
              <a:t> </a:t>
            </a:r>
            <a:r>
              <a:rPr lang="en-US" sz="2000" dirty="0" err="1"/>
              <a:t>justru</a:t>
            </a:r>
            <a:r>
              <a:rPr lang="en-US" sz="2000" dirty="0"/>
              <a:t> </a:t>
            </a:r>
            <a:r>
              <a:rPr lang="en-US" sz="2000" dirty="0" err="1"/>
              <a:t>dikemudian</a:t>
            </a:r>
            <a:r>
              <a:rPr lang="en-US" sz="2000" dirty="0"/>
              <a:t> </a:t>
            </a:r>
            <a:r>
              <a:rPr lang="en-US" sz="2000" dirty="0" err="1"/>
              <a:t>hari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menyebabkan</a:t>
            </a:r>
            <a:r>
              <a:rPr lang="en-US" sz="2000" dirty="0"/>
              <a:t> </a:t>
            </a:r>
            <a:r>
              <a:rPr lang="en-US" sz="2000" dirty="0" err="1"/>
              <a:t>bergejolaknya</a:t>
            </a:r>
            <a:r>
              <a:rPr lang="en-US" sz="2000" dirty="0"/>
              <a:t> </a:t>
            </a:r>
            <a:r>
              <a:rPr lang="en-US" sz="2000" dirty="0" err="1"/>
              <a:t>suku</a:t>
            </a:r>
            <a:r>
              <a:rPr lang="en-US" sz="2000" dirty="0"/>
              <a:t> </a:t>
            </a:r>
            <a:r>
              <a:rPr lang="en-US" sz="2000" dirty="0" err="1"/>
              <a:t>bunga</a:t>
            </a:r>
            <a:r>
              <a:rPr lang="en-US" sz="2000" dirty="0"/>
              <a:t>. </a:t>
            </a:r>
            <a:r>
              <a:rPr lang="en-US" sz="2000" dirty="0" err="1"/>
              <a:t>Alasan</a:t>
            </a:r>
            <a:r>
              <a:rPr lang="en-US" sz="2000" dirty="0"/>
              <a:t> </a:t>
            </a:r>
            <a:r>
              <a:rPr lang="en-US" sz="2000" dirty="0" err="1"/>
              <a:t>tambahan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memperkuat</a:t>
            </a:r>
            <a:r>
              <a:rPr lang="en-US" sz="2000" dirty="0"/>
              <a:t> </a:t>
            </a:r>
            <a:r>
              <a:rPr lang="en-US" sz="2000" dirty="0" err="1"/>
              <a:t>pendapat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menolak</a:t>
            </a:r>
            <a:r>
              <a:rPr lang="en-US" sz="2000" dirty="0"/>
              <a:t> </a:t>
            </a:r>
            <a:r>
              <a:rPr lang="en-US" sz="2000" dirty="0" err="1"/>
              <a:t>suku</a:t>
            </a:r>
            <a:r>
              <a:rPr lang="en-US" sz="2000" dirty="0"/>
              <a:t> </a:t>
            </a:r>
            <a:r>
              <a:rPr lang="en-US" sz="2000" dirty="0" err="1"/>
              <a:t>bunga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b="1" i="1" dirty="0"/>
              <a:t>intermediate target.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5174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C:\Users\DD\Pictures\writing-teacher-clipart-writing_clipart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76400"/>
            <a:ext cx="3886200" cy="3501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953000" y="2286000"/>
            <a:ext cx="3505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02105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Time lag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Time lag </a:t>
            </a:r>
            <a:r>
              <a:rPr lang="en-US" sz="2800" dirty="0" err="1" smtClean="0"/>
              <a:t>bermacam-macam</a:t>
            </a:r>
            <a:r>
              <a:rPr lang="en-US" sz="2800" dirty="0" smtClean="0"/>
              <a:t> </a:t>
            </a:r>
            <a:r>
              <a:rPr lang="en-US" sz="2800" dirty="0" err="1" smtClean="0"/>
              <a:t>yaitu</a:t>
            </a:r>
            <a:r>
              <a:rPr lang="en-US" sz="2800" dirty="0" smtClean="0"/>
              <a:t> inside lag </a:t>
            </a:r>
            <a:r>
              <a:rPr lang="en-US" sz="2800" dirty="0" err="1" smtClean="0"/>
              <a:t>dan</a:t>
            </a:r>
            <a:r>
              <a:rPr lang="en-US" sz="2800" dirty="0" smtClean="0"/>
              <a:t> outside lag</a:t>
            </a:r>
          </a:p>
          <a:p>
            <a:r>
              <a:rPr lang="en-US" sz="2800" dirty="0" smtClean="0"/>
              <a:t>Inside lag : Recognition lag </a:t>
            </a:r>
            <a:r>
              <a:rPr lang="en-US" sz="2800" dirty="0" err="1" smtClean="0"/>
              <a:t>dan</a:t>
            </a:r>
            <a:r>
              <a:rPr lang="en-US" sz="2800" dirty="0" smtClean="0"/>
              <a:t> Administrative lag</a:t>
            </a:r>
          </a:p>
          <a:p>
            <a:r>
              <a:rPr lang="en-US" sz="2800" dirty="0" smtClean="0"/>
              <a:t>Recognition lag: </a:t>
            </a:r>
            <a:r>
              <a:rPr lang="en-US" sz="2800" dirty="0" err="1" smtClean="0"/>
              <a:t>waktu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diperlukan</a:t>
            </a:r>
            <a:r>
              <a:rPr lang="en-US" sz="2800" dirty="0" smtClean="0"/>
              <a:t> </a:t>
            </a:r>
            <a:r>
              <a:rPr lang="en-US" sz="2800" dirty="0" err="1" smtClean="0"/>
              <a:t>utk</a:t>
            </a:r>
            <a:r>
              <a:rPr lang="en-US" sz="2800" dirty="0" smtClean="0"/>
              <a:t> </a:t>
            </a:r>
            <a:r>
              <a:rPr lang="en-US" sz="2800" dirty="0" err="1" smtClean="0"/>
              <a:t>mengumpulkan</a:t>
            </a:r>
            <a:r>
              <a:rPr lang="en-US" sz="2800" dirty="0" smtClean="0"/>
              <a:t> data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 </a:t>
            </a:r>
            <a:r>
              <a:rPr lang="en-US" sz="2800" dirty="0" err="1" smtClean="0"/>
              <a:t>serta</a:t>
            </a:r>
            <a:r>
              <a:rPr lang="en-US" sz="2800" dirty="0" smtClean="0"/>
              <a:t> </a:t>
            </a:r>
            <a:r>
              <a:rPr lang="en-US" sz="2800" dirty="0" err="1" smtClean="0"/>
              <a:t>menganalisa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kegiatan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diinginkan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Administrative lag: </a:t>
            </a:r>
            <a:r>
              <a:rPr lang="en-US" sz="2800" dirty="0" err="1" smtClean="0"/>
              <a:t>waktu</a:t>
            </a:r>
            <a:r>
              <a:rPr lang="en-US" sz="2800" dirty="0" smtClean="0"/>
              <a:t> </a:t>
            </a:r>
            <a:r>
              <a:rPr lang="en-US" sz="2800" dirty="0" err="1" smtClean="0"/>
              <a:t>merubah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instrumen</a:t>
            </a:r>
            <a:r>
              <a:rPr lang="en-US" sz="2800" dirty="0" smtClean="0"/>
              <a:t>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moneter</a:t>
            </a:r>
            <a:endParaRPr lang="en-US" sz="2800" dirty="0" smtClean="0"/>
          </a:p>
          <a:p>
            <a:r>
              <a:rPr lang="en-US" sz="2800" dirty="0" smtClean="0"/>
              <a:t>outside lag/impact lag: </a:t>
            </a:r>
            <a:r>
              <a:rPr lang="en-US" sz="2800" dirty="0" err="1" smtClean="0"/>
              <a:t>waktu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instrumen</a:t>
            </a:r>
            <a:r>
              <a:rPr lang="en-US" sz="2800" dirty="0" smtClean="0"/>
              <a:t>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moneter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efek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kegiatan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019800" y="1752600"/>
            <a:ext cx="14478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95400" y="1676400"/>
            <a:ext cx="14478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733800" y="914400"/>
            <a:ext cx="1600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/>
              <a:t>                                                                    </a:t>
            </a:r>
          </a:p>
          <a:p>
            <a:pPr>
              <a:buNone/>
            </a:pPr>
            <a:r>
              <a:rPr lang="en-US" sz="1600" dirty="0" smtClean="0"/>
              <a:t>                                                                         </a:t>
            </a:r>
            <a:r>
              <a:rPr lang="en-US" sz="1600" b="1" dirty="0" smtClean="0"/>
              <a:t>Total Time lag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>
              <a:buNone/>
            </a:pPr>
            <a:r>
              <a:rPr lang="en-US" sz="1600" dirty="0" smtClean="0"/>
              <a:t>		  </a:t>
            </a:r>
            <a:r>
              <a:rPr lang="en-US" sz="1600" b="1" dirty="0" smtClean="0"/>
              <a:t>Inside Lag	</a:t>
            </a:r>
            <a:r>
              <a:rPr lang="en-US" sz="1600" dirty="0" smtClean="0"/>
              <a:t>		</a:t>
            </a:r>
            <a:r>
              <a:rPr lang="en-US" sz="1600" dirty="0"/>
              <a:t> </a:t>
            </a:r>
            <a:r>
              <a:rPr lang="en-US" sz="1600" dirty="0" smtClean="0"/>
              <a:t>                     Outside Lag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>
              <a:buNone/>
            </a:pPr>
            <a:r>
              <a:rPr lang="en-US" sz="1600" dirty="0" smtClean="0"/>
              <a:t>	Recognition lag	      Administrative lag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>
              <a:buNone/>
            </a:pPr>
            <a:r>
              <a:rPr lang="en-US" sz="1600" dirty="0" smtClean="0"/>
              <a:t>                                                                                                        </a:t>
            </a:r>
            <a:br>
              <a:rPr lang="en-US" sz="1600" dirty="0" smtClean="0"/>
            </a:br>
            <a:r>
              <a:rPr lang="en-US" sz="1600" dirty="0" smtClean="0"/>
              <a:t>                                                                                               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>
              <a:buNone/>
            </a:pPr>
            <a:r>
              <a:rPr lang="en-US" sz="1600" dirty="0" smtClean="0"/>
              <a:t>			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n-US" sz="1600" dirty="0" smtClean="0"/>
              <a:t>     to		    t1                                              t2                                               t3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419600" y="1371600"/>
            <a:ext cx="2286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 flipV="1">
            <a:off x="1905000" y="1371600"/>
            <a:ext cx="2590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1333500" y="20955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981200" y="20574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782594" y="2210594"/>
            <a:ext cx="0" cy="10660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82" y="4914900"/>
            <a:ext cx="1752600" cy="876300"/>
          </a:xfrm>
          <a:prstGeom prst="rect">
            <a:avLst/>
          </a:prstGeom>
        </p:spPr>
      </p:pic>
      <p:pic>
        <p:nvPicPr>
          <p:cNvPr id="22" name="Picture 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4876800"/>
            <a:ext cx="1752600" cy="876300"/>
          </a:xfrm>
          <a:prstGeom prst="rect">
            <a:avLst/>
          </a:prstGeom>
        </p:spPr>
      </p:pic>
      <p:pic>
        <p:nvPicPr>
          <p:cNvPr id="23" name="Picture 2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4876800"/>
            <a:ext cx="1752600" cy="876300"/>
          </a:xfrm>
          <a:prstGeom prst="rect">
            <a:avLst/>
          </a:prstGeom>
        </p:spPr>
      </p:pic>
      <p:pic>
        <p:nvPicPr>
          <p:cNvPr id="24" name="Picture 2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086894"/>
            <a:ext cx="1295401" cy="1637506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900" y="3505200"/>
            <a:ext cx="2095500" cy="1219200"/>
          </a:xfrm>
          <a:prstGeom prst="rect">
            <a:avLst/>
          </a:prstGeom>
        </p:spPr>
      </p:pic>
      <p:pic>
        <p:nvPicPr>
          <p:cNvPr id="29" name="Picture 2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429000"/>
            <a:ext cx="2743200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 anchor="t">
            <a:noAutofit/>
          </a:bodyPr>
          <a:lstStyle/>
          <a:p>
            <a:pPr>
              <a:lnSpc>
                <a:spcPct val="200000"/>
              </a:lnSpc>
            </a:pPr>
            <a:r>
              <a:rPr lang="en-US" sz="2400" b="1" dirty="0" err="1" smtClean="0"/>
              <a:t>Kebijakan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Moneter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Ketidakpastian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 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                                             </a:t>
            </a:r>
            <a:r>
              <a:rPr lang="en-US" sz="2000" dirty="0" err="1" smtClean="0"/>
              <a:t>Pengambil</a:t>
            </a:r>
            <a:r>
              <a:rPr lang="en-US" sz="2000" dirty="0" smtClean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 </a:t>
            </a:r>
            <a:r>
              <a:rPr lang="en-US" sz="2000" dirty="0" err="1"/>
              <a:t>biasanya</a:t>
            </a:r>
            <a:r>
              <a:rPr lang="en-US" sz="2000" dirty="0"/>
              <a:t> </a:t>
            </a:r>
            <a:r>
              <a:rPr lang="en-US" sz="2000" dirty="0" err="1"/>
              <a:t>dihadapkan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                                      </a:t>
            </a:r>
            <a:r>
              <a:rPr lang="en-US" sz="2000" dirty="0" smtClean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data yang </a:t>
            </a:r>
            <a:r>
              <a:rPr lang="en-US" sz="2000" dirty="0" err="1"/>
              <a:t>kurang</a:t>
            </a:r>
            <a:r>
              <a:rPr lang="en-US" sz="2000" dirty="0"/>
              <a:t> </a:t>
            </a:r>
            <a:r>
              <a:rPr lang="en-US" sz="2000" dirty="0" err="1" smtClean="0"/>
              <a:t>akurat</a:t>
            </a:r>
            <a:r>
              <a:rPr lang="en-US" sz="2000" dirty="0" smtClean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kesulitan</a:t>
            </a:r>
            <a:r>
              <a:rPr lang="en-US" sz="2000" dirty="0"/>
              <a:t> </a:t>
            </a:r>
            <a:r>
              <a:rPr lang="en-US" sz="2000" dirty="0" smtClean="0"/>
              <a:t>                               			          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/>
              <a:t>memprediksi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cermat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</a:t>
            </a:r>
            <a:r>
              <a:rPr lang="en-US" sz="2000" dirty="0" err="1" smtClean="0"/>
              <a:t>teliti</a:t>
            </a:r>
            <a:r>
              <a:rPr lang="en-US" sz="2000" dirty="0" smtClean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terdapat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factor </a:t>
            </a:r>
            <a:r>
              <a:rPr lang="en-US" sz="2000" dirty="0" err="1"/>
              <a:t>penentu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yang </a:t>
            </a:r>
            <a:r>
              <a:rPr lang="en-US" sz="2000" dirty="0" err="1"/>
              <a:t>sukar</a:t>
            </a:r>
            <a:r>
              <a:rPr lang="en-US" sz="2000" dirty="0"/>
              <a:t> </a:t>
            </a:r>
            <a:r>
              <a:rPr lang="en-US" sz="2000" dirty="0" err="1"/>
              <a:t>diduga</a:t>
            </a:r>
            <a:r>
              <a:rPr lang="en-US" sz="2000" dirty="0"/>
              <a:t> </a:t>
            </a:r>
            <a:r>
              <a:rPr lang="en-US" sz="2000" dirty="0" err="1"/>
              <a:t>sebelumnya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endParaRPr lang="en-US" sz="2000" dirty="0"/>
          </a:p>
          <a:p>
            <a:r>
              <a:rPr lang="en-US" sz="2400" dirty="0" err="1" smtClean="0"/>
              <a:t>Otoritas</a:t>
            </a:r>
            <a:r>
              <a:rPr lang="en-US" sz="2400" dirty="0" smtClean="0"/>
              <a:t> </a:t>
            </a:r>
            <a:r>
              <a:rPr lang="en-US" sz="2400" dirty="0" err="1" smtClean="0"/>
              <a:t>moneter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dihadapkan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factor </a:t>
            </a:r>
            <a:r>
              <a:rPr lang="en-US" sz="2400" dirty="0" err="1" smtClean="0"/>
              <a:t>ketidakpastian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dirumuskan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kebijaksanaan</a:t>
            </a:r>
            <a:r>
              <a:rPr lang="en-US" sz="2400" dirty="0" smtClean="0"/>
              <a:t> </a:t>
            </a:r>
            <a:r>
              <a:rPr lang="en-US" sz="2400" dirty="0" err="1" smtClean="0"/>
              <a:t>moneter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mengantisipasi</a:t>
            </a:r>
            <a:r>
              <a:rPr lang="en-US" sz="2400" dirty="0" smtClean="0"/>
              <a:t> </a:t>
            </a:r>
            <a:r>
              <a:rPr lang="en-US" sz="2400" dirty="0" err="1" smtClean="0"/>
              <a:t>ketidakpastian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Ketidakpastian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berasal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sector </a:t>
            </a:r>
            <a:r>
              <a:rPr lang="en-US" sz="2400" dirty="0" err="1" smtClean="0"/>
              <a:t>riil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sector </a:t>
            </a:r>
            <a:r>
              <a:rPr lang="en-US" sz="2400" dirty="0" err="1" smtClean="0"/>
              <a:t>mneter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447800"/>
            <a:ext cx="2438400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tidaknya</a:t>
            </a:r>
            <a:r>
              <a:rPr lang="en-US" dirty="0" smtClean="0"/>
              <a:t> </a:t>
            </a:r>
            <a:r>
              <a:rPr lang="en-US" dirty="0" err="1" smtClean="0"/>
              <a:t>kebijaksanaan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penyimpangan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target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Indikator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i="1" dirty="0" smtClean="0"/>
              <a:t>intermediate target </a:t>
            </a:r>
            <a:r>
              <a:rPr lang="en-US" dirty="0" err="1" smtClean="0"/>
              <a:t>adalah</a:t>
            </a:r>
            <a:r>
              <a:rPr lang="en-US" dirty="0" smtClean="0"/>
              <a:t> variable-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keseimbangan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.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variable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(</a:t>
            </a:r>
            <a:r>
              <a:rPr lang="en-US" i="1" dirty="0" smtClean="0"/>
              <a:t>interest rate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beredar</a:t>
            </a:r>
            <a:r>
              <a:rPr lang="en-US" dirty="0" smtClean="0"/>
              <a:t> (</a:t>
            </a:r>
            <a:r>
              <a:rPr lang="en-US" i="1" dirty="0" smtClean="0"/>
              <a:t>monetary aggregate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 anchor="b">
            <a:noAutofit/>
          </a:bodyPr>
          <a:lstStyle/>
          <a:p>
            <a:r>
              <a:rPr lang="en-US" sz="2000" dirty="0" err="1" smtClean="0"/>
              <a:t>Pilihan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suku</a:t>
            </a:r>
            <a:r>
              <a:rPr lang="en-US" sz="2000" dirty="0" smtClean="0"/>
              <a:t> </a:t>
            </a:r>
            <a:r>
              <a:rPr lang="en-US" sz="2000" dirty="0" err="1" smtClean="0"/>
              <a:t>bunga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uang</a:t>
            </a:r>
            <a:r>
              <a:rPr lang="en-US" sz="2000" dirty="0" smtClean="0"/>
              <a:t> </a:t>
            </a:r>
            <a:r>
              <a:rPr lang="en-US" sz="2000" dirty="0" err="1" smtClean="0"/>
              <a:t>beredar</a:t>
            </a:r>
            <a:r>
              <a:rPr lang="en-US" sz="2000" dirty="0" smtClean="0"/>
              <a:t> 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indicator </a:t>
            </a:r>
            <a:r>
              <a:rPr lang="en-US" sz="2000" dirty="0" err="1" smtClean="0"/>
              <a:t>kebijakan</a:t>
            </a:r>
            <a:r>
              <a:rPr lang="en-US" sz="2000" dirty="0" smtClean="0"/>
              <a:t> </a:t>
            </a:r>
            <a:r>
              <a:rPr lang="en-US" sz="2000" dirty="0" err="1" smtClean="0"/>
              <a:t>moneter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diagram IS –LM.</a:t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191491"/>
            <a:ext cx="6781800" cy="3951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en-US" sz="6000" dirty="0" err="1"/>
              <a:t>Gambar</a:t>
            </a:r>
            <a:r>
              <a:rPr lang="en-US" sz="6000" dirty="0"/>
              <a:t> </a:t>
            </a:r>
            <a:r>
              <a:rPr lang="en-US" sz="6000" dirty="0" err="1" smtClean="0"/>
              <a:t>diatas</a:t>
            </a:r>
            <a:r>
              <a:rPr lang="en-US" sz="6000" dirty="0" smtClean="0"/>
              <a:t>  </a:t>
            </a:r>
            <a:r>
              <a:rPr lang="en-US" sz="6000" dirty="0" err="1"/>
              <a:t>melukiskan</a:t>
            </a:r>
            <a:r>
              <a:rPr lang="en-US" sz="6000" dirty="0"/>
              <a:t> </a:t>
            </a:r>
            <a:r>
              <a:rPr lang="en-US" sz="6000" dirty="0" err="1"/>
              <a:t>dua</a:t>
            </a:r>
            <a:r>
              <a:rPr lang="en-US" sz="6000" dirty="0"/>
              <a:t> </a:t>
            </a:r>
            <a:r>
              <a:rPr lang="en-US" sz="6000" dirty="0" err="1"/>
              <a:t>tipe</a:t>
            </a:r>
            <a:r>
              <a:rPr lang="en-US" sz="6000" dirty="0"/>
              <a:t> </a:t>
            </a:r>
            <a:r>
              <a:rPr lang="en-US" sz="6000" dirty="0" err="1"/>
              <a:t>kebijakan</a:t>
            </a:r>
            <a:r>
              <a:rPr lang="en-US" sz="6000" dirty="0"/>
              <a:t> </a:t>
            </a:r>
            <a:r>
              <a:rPr lang="en-US" sz="6000" dirty="0" err="1"/>
              <a:t>moneter</a:t>
            </a:r>
            <a:r>
              <a:rPr lang="en-US" sz="6000" dirty="0"/>
              <a:t> yang </a:t>
            </a:r>
            <a:r>
              <a:rPr lang="en-US" sz="6000" dirty="0" err="1"/>
              <a:t>berbeda</a:t>
            </a:r>
            <a:r>
              <a:rPr lang="en-US" sz="6000" dirty="0"/>
              <a:t>, </a:t>
            </a:r>
            <a:r>
              <a:rPr lang="en-US" sz="6000" dirty="0" err="1"/>
              <a:t>yaitu</a:t>
            </a:r>
            <a:r>
              <a:rPr lang="en-US" sz="6000" dirty="0"/>
              <a:t> </a:t>
            </a:r>
            <a:r>
              <a:rPr lang="en-US" sz="6000" dirty="0" err="1"/>
              <a:t>suku</a:t>
            </a:r>
            <a:r>
              <a:rPr lang="en-US" sz="6000" dirty="0"/>
              <a:t> </a:t>
            </a:r>
            <a:r>
              <a:rPr lang="en-US" sz="6000" dirty="0" err="1"/>
              <a:t>bunga</a:t>
            </a:r>
            <a:r>
              <a:rPr lang="en-US" sz="6000" dirty="0"/>
              <a:t> </a:t>
            </a:r>
            <a:r>
              <a:rPr lang="en-US" sz="6000" dirty="0" err="1"/>
              <a:t>dan</a:t>
            </a:r>
            <a:r>
              <a:rPr lang="en-US" sz="6000" dirty="0"/>
              <a:t> </a:t>
            </a:r>
            <a:r>
              <a:rPr lang="en-US" sz="6000" i="1" dirty="0"/>
              <a:t>monetary aggregate</a:t>
            </a:r>
            <a:r>
              <a:rPr lang="en-US" sz="6000" dirty="0"/>
              <a:t> </a:t>
            </a:r>
            <a:r>
              <a:rPr lang="en-US" sz="6000" dirty="0" err="1"/>
              <a:t>masing-masing</a:t>
            </a:r>
            <a:r>
              <a:rPr lang="en-US" sz="6000" dirty="0"/>
              <a:t> </a:t>
            </a:r>
            <a:r>
              <a:rPr lang="en-US" sz="6000" dirty="0" err="1"/>
              <a:t>sebagai</a:t>
            </a:r>
            <a:r>
              <a:rPr lang="en-US" sz="6000" dirty="0"/>
              <a:t> indicator /</a:t>
            </a:r>
            <a:r>
              <a:rPr lang="en-US" sz="6000" i="1" dirty="0"/>
              <a:t>intermediate target</a:t>
            </a:r>
            <a:r>
              <a:rPr lang="en-US" sz="6000" dirty="0"/>
              <a:t>.  </a:t>
            </a:r>
            <a:r>
              <a:rPr lang="en-US" sz="6000" dirty="0" err="1"/>
              <a:t>Gambar</a:t>
            </a:r>
            <a:r>
              <a:rPr lang="en-US" sz="6000" dirty="0"/>
              <a:t> </a:t>
            </a:r>
            <a:r>
              <a:rPr lang="en-US" sz="6000" dirty="0" err="1"/>
              <a:t>ini</a:t>
            </a:r>
            <a:r>
              <a:rPr lang="en-US" sz="6000" dirty="0"/>
              <a:t> </a:t>
            </a:r>
            <a:r>
              <a:rPr lang="en-US" sz="6000" dirty="0" err="1"/>
              <a:t>untuk</a:t>
            </a:r>
            <a:r>
              <a:rPr lang="en-US" sz="6000" dirty="0"/>
              <a:t> </a:t>
            </a:r>
            <a:r>
              <a:rPr lang="en-US" sz="6000" dirty="0" err="1"/>
              <a:t>sementara</a:t>
            </a:r>
            <a:r>
              <a:rPr lang="en-US" sz="6000" dirty="0"/>
              <a:t> </a:t>
            </a:r>
            <a:r>
              <a:rPr lang="en-US" sz="6000" dirty="0" err="1"/>
              <a:t>mengabaikan</a:t>
            </a:r>
            <a:r>
              <a:rPr lang="en-US" sz="6000" dirty="0"/>
              <a:t> </a:t>
            </a:r>
            <a:r>
              <a:rPr lang="en-US" sz="6000" dirty="0" err="1"/>
              <a:t>gejolak</a:t>
            </a:r>
            <a:r>
              <a:rPr lang="en-US" sz="6000" dirty="0"/>
              <a:t> yang </a:t>
            </a:r>
            <a:r>
              <a:rPr lang="en-US" sz="6000" dirty="0" err="1"/>
              <a:t>mungkin</a:t>
            </a:r>
            <a:r>
              <a:rPr lang="en-US" sz="6000" dirty="0"/>
              <a:t> </a:t>
            </a:r>
            <a:r>
              <a:rPr lang="en-US" sz="6000" dirty="0" err="1"/>
              <a:t>terjadi</a:t>
            </a:r>
            <a:r>
              <a:rPr lang="en-US" sz="6000" dirty="0"/>
              <a:t> di </a:t>
            </a:r>
            <a:r>
              <a:rPr lang="en-US" sz="6000" dirty="0" err="1"/>
              <a:t>pasar</a:t>
            </a:r>
            <a:r>
              <a:rPr lang="en-US" sz="6000" dirty="0"/>
              <a:t> </a:t>
            </a:r>
            <a:r>
              <a:rPr lang="en-US" sz="6000" dirty="0" err="1"/>
              <a:t>uang</a:t>
            </a:r>
            <a:r>
              <a:rPr lang="en-US" sz="6000" dirty="0"/>
              <a:t> </a:t>
            </a:r>
            <a:r>
              <a:rPr lang="en-US" sz="6000" dirty="0" err="1"/>
              <a:t>dan</a:t>
            </a:r>
            <a:r>
              <a:rPr lang="en-US" sz="6000" dirty="0"/>
              <a:t> </a:t>
            </a:r>
            <a:r>
              <a:rPr lang="en-US" sz="6000" dirty="0" err="1"/>
              <a:t>pasar</a:t>
            </a:r>
            <a:r>
              <a:rPr lang="en-US" sz="6000" dirty="0"/>
              <a:t> </a:t>
            </a:r>
            <a:r>
              <a:rPr lang="en-US" sz="6000" dirty="0" err="1"/>
              <a:t>barang</a:t>
            </a:r>
            <a:r>
              <a:rPr lang="en-US" sz="6000" dirty="0"/>
              <a:t>, </a:t>
            </a:r>
            <a:r>
              <a:rPr lang="en-US" sz="6000" dirty="0" err="1"/>
              <a:t>dan</a:t>
            </a:r>
            <a:r>
              <a:rPr lang="en-US" sz="6000" dirty="0"/>
              <a:t> </a:t>
            </a:r>
            <a:r>
              <a:rPr lang="en-US" sz="6000" dirty="0" err="1"/>
              <a:t>diasumsikan</a:t>
            </a:r>
            <a:r>
              <a:rPr lang="en-US" sz="6000" dirty="0"/>
              <a:t> </a:t>
            </a:r>
            <a:r>
              <a:rPr lang="en-US" sz="6000" dirty="0" err="1"/>
              <a:t>bahwa</a:t>
            </a:r>
            <a:r>
              <a:rPr lang="en-US" sz="6000" dirty="0"/>
              <a:t> bank </a:t>
            </a:r>
            <a:r>
              <a:rPr lang="en-US" sz="6000" dirty="0" err="1"/>
              <a:t>sentral</a:t>
            </a:r>
            <a:r>
              <a:rPr lang="en-US" sz="6000" dirty="0"/>
              <a:t> </a:t>
            </a:r>
            <a:r>
              <a:rPr lang="en-US" sz="6000" dirty="0" err="1"/>
              <a:t>berkeinginan</a:t>
            </a:r>
            <a:r>
              <a:rPr lang="en-US" sz="6000" dirty="0"/>
              <a:t> agar  </a:t>
            </a:r>
            <a:r>
              <a:rPr lang="en-US" sz="6000" dirty="0" err="1"/>
              <a:t>tingkat</a:t>
            </a:r>
            <a:r>
              <a:rPr lang="en-US" sz="6000" dirty="0"/>
              <a:t> </a:t>
            </a:r>
            <a:r>
              <a:rPr lang="en-US" sz="6000" dirty="0" err="1"/>
              <a:t>pendapatan</a:t>
            </a:r>
            <a:r>
              <a:rPr lang="en-US" sz="6000" dirty="0"/>
              <a:t> </a:t>
            </a:r>
            <a:r>
              <a:rPr lang="en-US" sz="6000" dirty="0" err="1"/>
              <a:t>dapat</a:t>
            </a:r>
            <a:r>
              <a:rPr lang="en-US" sz="6000" dirty="0"/>
              <a:t> </a:t>
            </a:r>
            <a:r>
              <a:rPr lang="en-US" sz="6000" dirty="0" err="1"/>
              <a:t>dicapai</a:t>
            </a:r>
            <a:r>
              <a:rPr lang="en-US" sz="6000" dirty="0"/>
              <a:t> </a:t>
            </a:r>
            <a:r>
              <a:rPr lang="en-US" sz="6000" dirty="0" err="1"/>
              <a:t>pada</a:t>
            </a:r>
            <a:r>
              <a:rPr lang="en-US" sz="6000" dirty="0"/>
              <a:t> </a:t>
            </a:r>
            <a:r>
              <a:rPr lang="en-US" sz="6000" dirty="0" err="1"/>
              <a:t>tingkat</a:t>
            </a:r>
            <a:r>
              <a:rPr lang="en-US" sz="6000" dirty="0"/>
              <a:t> </a:t>
            </a:r>
            <a:r>
              <a:rPr lang="en-US" sz="6000" dirty="0" err="1"/>
              <a:t>kesempatan</a:t>
            </a:r>
            <a:r>
              <a:rPr lang="en-US" sz="6000" dirty="0"/>
              <a:t> </a:t>
            </a:r>
            <a:r>
              <a:rPr lang="en-US" sz="6000" dirty="0" err="1"/>
              <a:t>kerja</a:t>
            </a:r>
            <a:r>
              <a:rPr lang="en-US" sz="6000" dirty="0"/>
              <a:t> </a:t>
            </a:r>
            <a:r>
              <a:rPr lang="en-US" sz="6000" dirty="0" err="1"/>
              <a:t>penuh</a:t>
            </a:r>
            <a:r>
              <a:rPr lang="en-US" sz="6000" dirty="0"/>
              <a:t>, </a:t>
            </a:r>
            <a:r>
              <a:rPr lang="en-US" sz="6000" dirty="0" err="1"/>
              <a:t>yaitu</a:t>
            </a:r>
            <a:r>
              <a:rPr lang="en-US" sz="6000" dirty="0"/>
              <a:t> </a:t>
            </a:r>
            <a:r>
              <a:rPr lang="en-US" sz="6000" dirty="0" err="1"/>
              <a:t>Yf</a:t>
            </a:r>
            <a:r>
              <a:rPr lang="en-US" sz="6000" dirty="0"/>
              <a:t>.  </a:t>
            </a:r>
            <a:r>
              <a:rPr lang="en-US" sz="6000" dirty="0" err="1"/>
              <a:t>Untuk</a:t>
            </a:r>
            <a:r>
              <a:rPr lang="en-US" sz="6000" dirty="0"/>
              <a:t> </a:t>
            </a:r>
            <a:r>
              <a:rPr lang="en-US" sz="6000" dirty="0" err="1"/>
              <a:t>mencapai</a:t>
            </a:r>
            <a:r>
              <a:rPr lang="en-US" sz="6000" dirty="0"/>
              <a:t> </a:t>
            </a:r>
            <a:r>
              <a:rPr lang="en-US" sz="6000" dirty="0" err="1"/>
              <a:t>Yf</a:t>
            </a:r>
            <a:r>
              <a:rPr lang="en-US" sz="6000" dirty="0"/>
              <a:t>, bank </a:t>
            </a:r>
            <a:r>
              <a:rPr lang="en-US" sz="6000" dirty="0" err="1"/>
              <a:t>sentral</a:t>
            </a:r>
            <a:r>
              <a:rPr lang="en-US" sz="6000" dirty="0"/>
              <a:t> </a:t>
            </a:r>
            <a:r>
              <a:rPr lang="en-US" sz="6000" dirty="0" err="1"/>
              <a:t>mempunyai</a:t>
            </a:r>
            <a:r>
              <a:rPr lang="en-US" sz="6000" dirty="0"/>
              <a:t> </a:t>
            </a:r>
            <a:r>
              <a:rPr lang="en-US" sz="6000" dirty="0" err="1"/>
              <a:t>dua</a:t>
            </a:r>
            <a:r>
              <a:rPr lang="en-US" sz="6000" dirty="0"/>
              <a:t> </a:t>
            </a:r>
            <a:r>
              <a:rPr lang="en-US" sz="6000" dirty="0" err="1"/>
              <a:t>pilihan</a:t>
            </a:r>
            <a:r>
              <a:rPr lang="en-US" sz="6000" dirty="0" smtClean="0"/>
              <a:t>.</a:t>
            </a:r>
          </a:p>
          <a:p>
            <a:pPr marL="0" indent="0" algn="just">
              <a:buNone/>
            </a:pPr>
            <a:endParaRPr lang="en-US" sz="6000" dirty="0"/>
          </a:p>
          <a:p>
            <a:pPr algn="just"/>
            <a:r>
              <a:rPr lang="en-US" sz="6000" i="1" dirty="0" err="1" smtClean="0"/>
              <a:t>Pilihan</a:t>
            </a:r>
            <a:r>
              <a:rPr lang="en-US" sz="6000" i="1" dirty="0" smtClean="0"/>
              <a:t> </a:t>
            </a:r>
            <a:r>
              <a:rPr lang="en-US" sz="6000" i="1" dirty="0" err="1"/>
              <a:t>pertama</a:t>
            </a:r>
            <a:r>
              <a:rPr lang="en-US" sz="6000" dirty="0"/>
              <a:t>, </a:t>
            </a:r>
            <a:r>
              <a:rPr lang="en-US" sz="6000" dirty="0" err="1"/>
              <a:t>ialah</a:t>
            </a:r>
            <a:r>
              <a:rPr lang="en-US" sz="6000" dirty="0"/>
              <a:t> </a:t>
            </a:r>
            <a:r>
              <a:rPr lang="en-US" sz="6000" dirty="0" err="1"/>
              <a:t>mematok</a:t>
            </a:r>
            <a:r>
              <a:rPr lang="en-US" sz="6000" dirty="0"/>
              <a:t> </a:t>
            </a:r>
            <a:r>
              <a:rPr lang="en-US" sz="6000" dirty="0" err="1"/>
              <a:t>penawaran</a:t>
            </a:r>
            <a:r>
              <a:rPr lang="en-US" sz="6000" dirty="0"/>
              <a:t> </a:t>
            </a:r>
            <a:r>
              <a:rPr lang="en-US" sz="6000" dirty="0" err="1"/>
              <a:t>uang</a:t>
            </a:r>
            <a:r>
              <a:rPr lang="en-US" sz="6000" dirty="0"/>
              <a:t> </a:t>
            </a:r>
            <a:r>
              <a:rPr lang="en-US" sz="6000" dirty="0" err="1"/>
              <a:t>pada</a:t>
            </a:r>
            <a:r>
              <a:rPr lang="en-US" sz="6000" dirty="0"/>
              <a:t> </a:t>
            </a:r>
            <a:r>
              <a:rPr lang="en-US" sz="6000" dirty="0" err="1"/>
              <a:t>jumlah</a:t>
            </a:r>
            <a:r>
              <a:rPr lang="en-US" sz="6000" dirty="0"/>
              <a:t> </a:t>
            </a:r>
            <a:r>
              <a:rPr lang="en-US" sz="6000" dirty="0" err="1"/>
              <a:t>tertentu</a:t>
            </a:r>
            <a:r>
              <a:rPr lang="en-US" sz="6000" dirty="0"/>
              <a:t> </a:t>
            </a:r>
            <a:r>
              <a:rPr lang="en-US" sz="6000" dirty="0" err="1"/>
              <a:t>sehingga</a:t>
            </a:r>
            <a:r>
              <a:rPr lang="en-US" sz="6000" dirty="0"/>
              <a:t> LM1 </a:t>
            </a:r>
            <a:r>
              <a:rPr lang="en-US" sz="6000" dirty="0" err="1"/>
              <a:t>bersilang</a:t>
            </a:r>
            <a:r>
              <a:rPr lang="en-US" sz="6000" dirty="0"/>
              <a:t> </a:t>
            </a:r>
            <a:r>
              <a:rPr lang="en-US" sz="6000" dirty="0" err="1"/>
              <a:t>dengan</a:t>
            </a:r>
            <a:r>
              <a:rPr lang="en-US" sz="6000" dirty="0"/>
              <a:t> </a:t>
            </a:r>
            <a:r>
              <a:rPr lang="en-US" sz="6000" dirty="0" err="1"/>
              <a:t>kurva</a:t>
            </a:r>
            <a:r>
              <a:rPr lang="en-US" sz="6000" dirty="0"/>
              <a:t> IS </a:t>
            </a:r>
            <a:r>
              <a:rPr lang="en-US" sz="6000" dirty="0" err="1"/>
              <a:t>pada</a:t>
            </a:r>
            <a:r>
              <a:rPr lang="en-US" sz="6000" dirty="0"/>
              <a:t> </a:t>
            </a:r>
            <a:r>
              <a:rPr lang="en-US" sz="6000" dirty="0" err="1"/>
              <a:t>Yf</a:t>
            </a:r>
            <a:r>
              <a:rPr lang="en-US" sz="6000" dirty="0"/>
              <a:t>.  </a:t>
            </a:r>
            <a:r>
              <a:rPr lang="en-US" sz="6000" dirty="0" err="1"/>
              <a:t>Dengan</a:t>
            </a:r>
            <a:r>
              <a:rPr lang="en-US" sz="6000" dirty="0"/>
              <a:t> </a:t>
            </a:r>
            <a:r>
              <a:rPr lang="en-US" sz="6000" dirty="0" err="1"/>
              <a:t>pilihan</a:t>
            </a:r>
            <a:r>
              <a:rPr lang="en-US" sz="6000" dirty="0"/>
              <a:t> </a:t>
            </a:r>
            <a:r>
              <a:rPr lang="en-US" sz="6000" dirty="0" err="1"/>
              <a:t>pertama</a:t>
            </a:r>
            <a:r>
              <a:rPr lang="en-US" sz="6000" dirty="0"/>
              <a:t> </a:t>
            </a:r>
            <a:r>
              <a:rPr lang="en-US" sz="6000" dirty="0" err="1"/>
              <a:t>sasaran</a:t>
            </a:r>
            <a:r>
              <a:rPr lang="en-US" sz="6000" dirty="0"/>
              <a:t> </a:t>
            </a:r>
            <a:r>
              <a:rPr lang="en-US" sz="6000" dirty="0" err="1"/>
              <a:t>dapat</a:t>
            </a:r>
            <a:r>
              <a:rPr lang="en-US" sz="6000" dirty="0"/>
              <a:t> </a:t>
            </a:r>
            <a:r>
              <a:rPr lang="en-US" sz="6000" dirty="0" err="1"/>
              <a:t>dicapai</a:t>
            </a:r>
            <a:r>
              <a:rPr lang="en-US" sz="6000" dirty="0"/>
              <a:t> </a:t>
            </a:r>
            <a:r>
              <a:rPr lang="en-US" sz="6000" dirty="0" err="1"/>
              <a:t>karena</a:t>
            </a:r>
            <a:r>
              <a:rPr lang="en-US" sz="6000" dirty="0"/>
              <a:t> </a:t>
            </a:r>
            <a:r>
              <a:rPr lang="en-US" sz="6000" dirty="0" err="1"/>
              <a:t>gejolak</a:t>
            </a:r>
            <a:r>
              <a:rPr lang="en-US" sz="6000" dirty="0"/>
              <a:t> </a:t>
            </a:r>
            <a:r>
              <a:rPr lang="en-US" sz="6000" dirty="0" err="1"/>
              <a:t>permintaan</a:t>
            </a:r>
            <a:r>
              <a:rPr lang="en-US" sz="6000" dirty="0"/>
              <a:t> </a:t>
            </a:r>
            <a:r>
              <a:rPr lang="en-US" sz="6000" dirty="0" err="1"/>
              <a:t>uang</a:t>
            </a:r>
            <a:r>
              <a:rPr lang="en-US" sz="6000" dirty="0"/>
              <a:t> </a:t>
            </a:r>
            <a:r>
              <a:rPr lang="en-US" sz="6000" dirty="0" err="1"/>
              <a:t>untuk</a:t>
            </a:r>
            <a:r>
              <a:rPr lang="en-US" sz="6000" dirty="0"/>
              <a:t> </a:t>
            </a:r>
            <a:r>
              <a:rPr lang="en-US" sz="6000" dirty="0" err="1"/>
              <a:t>sementara</a:t>
            </a:r>
            <a:r>
              <a:rPr lang="en-US" sz="6000" dirty="0"/>
              <a:t> </a:t>
            </a:r>
            <a:r>
              <a:rPr lang="en-US" sz="6000" dirty="0" err="1"/>
              <a:t>diabaikan</a:t>
            </a:r>
            <a:r>
              <a:rPr lang="en-US" sz="6000" dirty="0" smtClean="0"/>
              <a:t>.</a:t>
            </a:r>
          </a:p>
          <a:p>
            <a:pPr marL="0" indent="0" algn="just">
              <a:buNone/>
            </a:pPr>
            <a:endParaRPr lang="en-US" sz="6000" dirty="0"/>
          </a:p>
          <a:p>
            <a:pPr algn="just"/>
            <a:r>
              <a:rPr lang="en-US" sz="6000" i="1" dirty="0" err="1" smtClean="0"/>
              <a:t>Pilihan</a:t>
            </a:r>
            <a:r>
              <a:rPr lang="en-US" sz="6000" i="1" dirty="0" smtClean="0"/>
              <a:t> </a:t>
            </a:r>
            <a:r>
              <a:rPr lang="en-US" sz="6000" i="1" dirty="0" err="1"/>
              <a:t>kedua</a:t>
            </a:r>
            <a:r>
              <a:rPr lang="en-US" sz="6000" dirty="0"/>
              <a:t>, </a:t>
            </a:r>
            <a:r>
              <a:rPr lang="en-US" sz="6000" dirty="0" err="1"/>
              <a:t>yaitu</a:t>
            </a:r>
            <a:r>
              <a:rPr lang="en-US" sz="6000" dirty="0"/>
              <a:t> bank </a:t>
            </a:r>
            <a:r>
              <a:rPr lang="en-US" sz="6000" dirty="0" err="1"/>
              <a:t>sentral</a:t>
            </a:r>
            <a:r>
              <a:rPr lang="en-US" sz="6000" dirty="0"/>
              <a:t> </a:t>
            </a:r>
            <a:r>
              <a:rPr lang="en-US" sz="6000" dirty="0" err="1"/>
              <a:t>mematok</a:t>
            </a:r>
            <a:r>
              <a:rPr lang="en-US" sz="6000" dirty="0"/>
              <a:t> </a:t>
            </a:r>
            <a:r>
              <a:rPr lang="en-US" sz="6000" dirty="0" err="1"/>
              <a:t>suku</a:t>
            </a:r>
            <a:r>
              <a:rPr lang="en-US" sz="6000" dirty="0"/>
              <a:t> </a:t>
            </a:r>
            <a:r>
              <a:rPr lang="en-US" sz="6000" dirty="0" err="1"/>
              <a:t>bunga</a:t>
            </a:r>
            <a:r>
              <a:rPr lang="en-US" sz="6000" dirty="0"/>
              <a:t> </a:t>
            </a:r>
            <a:r>
              <a:rPr lang="en-US" sz="6000" dirty="0" err="1"/>
              <a:t>pada</a:t>
            </a:r>
            <a:r>
              <a:rPr lang="en-US" sz="6000" dirty="0"/>
              <a:t> </a:t>
            </a:r>
            <a:r>
              <a:rPr lang="en-US" sz="6000" dirty="0" err="1"/>
              <a:t>tingkat</a:t>
            </a:r>
            <a:r>
              <a:rPr lang="en-US" sz="6000" dirty="0"/>
              <a:t> Rf.  </a:t>
            </a:r>
            <a:r>
              <a:rPr lang="en-US" sz="6000" dirty="0" err="1"/>
              <a:t>Pilihan</a:t>
            </a:r>
            <a:r>
              <a:rPr lang="en-US" sz="6000" dirty="0"/>
              <a:t> </a:t>
            </a:r>
            <a:r>
              <a:rPr lang="en-US" sz="6000" dirty="0" err="1"/>
              <a:t>kedua</a:t>
            </a:r>
            <a:r>
              <a:rPr lang="en-US" sz="6000" dirty="0"/>
              <a:t> </a:t>
            </a:r>
            <a:r>
              <a:rPr lang="en-US" sz="6000" dirty="0" err="1"/>
              <a:t>ini</a:t>
            </a:r>
            <a:r>
              <a:rPr lang="en-US" sz="6000" dirty="0"/>
              <a:t> </a:t>
            </a:r>
            <a:r>
              <a:rPr lang="en-US" sz="6000" dirty="0" err="1"/>
              <a:t>mengakibatkan</a:t>
            </a:r>
            <a:r>
              <a:rPr lang="en-US" sz="6000" dirty="0"/>
              <a:t> </a:t>
            </a:r>
            <a:r>
              <a:rPr lang="en-US" sz="6000" dirty="0" err="1"/>
              <a:t>bentuk</a:t>
            </a:r>
            <a:r>
              <a:rPr lang="en-US" sz="6000" dirty="0"/>
              <a:t> </a:t>
            </a:r>
            <a:r>
              <a:rPr lang="en-US" sz="6000" dirty="0" err="1"/>
              <a:t>kurva</a:t>
            </a:r>
            <a:r>
              <a:rPr lang="en-US" sz="6000" dirty="0"/>
              <a:t> LM </a:t>
            </a:r>
            <a:r>
              <a:rPr lang="en-US" sz="6000" dirty="0" err="1"/>
              <a:t>menjadi</a:t>
            </a:r>
            <a:r>
              <a:rPr lang="en-US" sz="6000" dirty="0"/>
              <a:t> horizontal, </a:t>
            </a:r>
            <a:r>
              <a:rPr lang="en-US" sz="6000" dirty="0" err="1"/>
              <a:t>seperti</a:t>
            </a:r>
            <a:r>
              <a:rPr lang="en-US" sz="6000" dirty="0"/>
              <a:t> </a:t>
            </a:r>
            <a:r>
              <a:rPr lang="en-US" sz="6000" dirty="0" err="1"/>
              <a:t>terlihat</a:t>
            </a:r>
            <a:r>
              <a:rPr lang="en-US" sz="6000" dirty="0"/>
              <a:t> </a:t>
            </a:r>
            <a:r>
              <a:rPr lang="en-US" sz="6000" dirty="0" err="1"/>
              <a:t>pada</a:t>
            </a:r>
            <a:r>
              <a:rPr lang="en-US" sz="6000" dirty="0"/>
              <a:t> </a:t>
            </a:r>
            <a:r>
              <a:rPr lang="en-US" sz="6000" dirty="0" err="1"/>
              <a:t>kurva</a:t>
            </a:r>
            <a:r>
              <a:rPr lang="en-US" sz="6000" dirty="0"/>
              <a:t> LM2.  </a:t>
            </a:r>
            <a:r>
              <a:rPr lang="en-US" sz="6000" dirty="0" err="1"/>
              <a:t>Dapat</a:t>
            </a:r>
            <a:r>
              <a:rPr lang="en-US" sz="6000" dirty="0"/>
              <a:t> </a:t>
            </a:r>
            <a:r>
              <a:rPr lang="en-US" sz="6000" dirty="0" err="1"/>
              <a:t>disimpulkan</a:t>
            </a:r>
            <a:r>
              <a:rPr lang="en-US" sz="6000" dirty="0"/>
              <a:t> </a:t>
            </a:r>
            <a:r>
              <a:rPr lang="en-US" sz="6000" dirty="0" err="1"/>
              <a:t>bahwa</a:t>
            </a:r>
            <a:r>
              <a:rPr lang="en-US" sz="6000" dirty="0"/>
              <a:t> </a:t>
            </a:r>
            <a:r>
              <a:rPr lang="en-US" sz="6000" dirty="0" err="1"/>
              <a:t>sepanjang</a:t>
            </a:r>
            <a:r>
              <a:rPr lang="en-US" sz="6000" dirty="0"/>
              <a:t> </a:t>
            </a:r>
            <a:r>
              <a:rPr lang="en-US" sz="6000" dirty="0" err="1"/>
              <a:t>tidak</a:t>
            </a:r>
            <a:r>
              <a:rPr lang="en-US" sz="6000" dirty="0"/>
              <a:t> </a:t>
            </a:r>
            <a:r>
              <a:rPr lang="en-US" sz="6000" dirty="0" err="1"/>
              <a:t>terjadi</a:t>
            </a:r>
            <a:r>
              <a:rPr lang="en-US" sz="6000" dirty="0"/>
              <a:t> </a:t>
            </a:r>
            <a:r>
              <a:rPr lang="en-US" sz="6000" dirty="0" err="1"/>
              <a:t>gejolak</a:t>
            </a:r>
            <a:r>
              <a:rPr lang="en-US" sz="6000" dirty="0"/>
              <a:t> , </a:t>
            </a:r>
            <a:r>
              <a:rPr lang="en-US" sz="6000" dirty="0" err="1"/>
              <a:t>baik</a:t>
            </a:r>
            <a:r>
              <a:rPr lang="en-US" sz="6000" dirty="0"/>
              <a:t> </a:t>
            </a:r>
            <a:r>
              <a:rPr lang="en-US" sz="6000" dirty="0" err="1"/>
              <a:t>suku</a:t>
            </a:r>
            <a:r>
              <a:rPr lang="en-US" sz="6000" dirty="0"/>
              <a:t> </a:t>
            </a:r>
            <a:r>
              <a:rPr lang="en-US" sz="6000" dirty="0" err="1" smtClean="0"/>
              <a:t>bunga</a:t>
            </a:r>
            <a:r>
              <a:rPr lang="en-US" sz="6000" dirty="0" smtClean="0"/>
              <a:t> </a:t>
            </a:r>
            <a:r>
              <a:rPr lang="en-US" sz="6000" dirty="0" err="1" smtClean="0"/>
              <a:t>ataupun</a:t>
            </a:r>
            <a:r>
              <a:rPr lang="en-US" sz="6000" dirty="0" smtClean="0"/>
              <a:t> </a:t>
            </a:r>
            <a:r>
              <a:rPr lang="en-US" sz="6000" i="1" dirty="0"/>
              <a:t>monetary aggregate</a:t>
            </a:r>
            <a:r>
              <a:rPr lang="en-US" sz="6000" dirty="0"/>
              <a:t> </a:t>
            </a:r>
            <a:r>
              <a:rPr lang="en-US" sz="6000" dirty="0" err="1"/>
              <a:t>sebagai</a:t>
            </a:r>
            <a:r>
              <a:rPr lang="en-US" sz="6000" dirty="0"/>
              <a:t> indicator </a:t>
            </a:r>
            <a:r>
              <a:rPr lang="en-US" sz="6000" dirty="0" err="1"/>
              <a:t>tidak</a:t>
            </a:r>
            <a:r>
              <a:rPr lang="en-US" sz="6000" dirty="0"/>
              <a:t> </a:t>
            </a:r>
            <a:r>
              <a:rPr lang="en-US" sz="6000" dirty="0" err="1"/>
              <a:t>ada</a:t>
            </a:r>
            <a:r>
              <a:rPr lang="en-US" sz="6000" dirty="0"/>
              <a:t> </a:t>
            </a:r>
            <a:r>
              <a:rPr lang="en-US" sz="6000" dirty="0" err="1"/>
              <a:t>bedanya</a:t>
            </a:r>
            <a:r>
              <a:rPr lang="en-US" sz="6000" dirty="0"/>
              <a:t> </a:t>
            </a:r>
            <a:r>
              <a:rPr lang="en-US" sz="6000" dirty="0" err="1"/>
              <a:t>dalam</a:t>
            </a:r>
            <a:r>
              <a:rPr lang="en-US" sz="6000" dirty="0"/>
              <a:t> </a:t>
            </a:r>
            <a:r>
              <a:rPr lang="en-US" sz="6000" dirty="0" err="1"/>
              <a:t>upaya</a:t>
            </a:r>
            <a:r>
              <a:rPr lang="en-US" sz="6000" dirty="0"/>
              <a:t> </a:t>
            </a:r>
            <a:r>
              <a:rPr lang="en-US" sz="6000" dirty="0" err="1"/>
              <a:t>mencapai</a:t>
            </a:r>
            <a:r>
              <a:rPr lang="en-US" sz="6000" dirty="0"/>
              <a:t> </a:t>
            </a:r>
            <a:r>
              <a:rPr lang="en-US" sz="6000" dirty="0" err="1"/>
              <a:t>sasaran</a:t>
            </a:r>
            <a:r>
              <a:rPr lang="en-US" sz="6000" dirty="0"/>
              <a:t> </a:t>
            </a:r>
            <a:r>
              <a:rPr lang="en-US" sz="6000" dirty="0" err="1"/>
              <a:t>Yf</a:t>
            </a:r>
            <a:r>
              <a:rPr lang="en-US" sz="6000" dirty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28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endParaRPr lang="en-US" sz="1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838200"/>
            <a:ext cx="7086600" cy="46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026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70000" lnSpcReduction="20000"/>
          </a:bodyPr>
          <a:lstStyle/>
          <a:p>
            <a:pPr algn="just">
              <a:spcAft>
                <a:spcPts val="0"/>
              </a:spcAft>
            </a:pPr>
            <a:r>
              <a:rPr lang="en-US" sz="2800" dirty="0" err="1">
                <a:latin typeface="Book Antiqua"/>
                <a:ea typeface="Times New Roman"/>
              </a:rPr>
              <a:t>Gambar</a:t>
            </a:r>
            <a:r>
              <a:rPr lang="en-US" sz="2800" dirty="0">
                <a:latin typeface="Book Antiqua"/>
                <a:ea typeface="Times New Roman"/>
              </a:rPr>
              <a:t> 2 di </a:t>
            </a:r>
            <a:r>
              <a:rPr lang="en-US" sz="2800" dirty="0" err="1">
                <a:latin typeface="Book Antiqua"/>
                <a:ea typeface="Times New Roman"/>
              </a:rPr>
              <a:t>buat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dengan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asumsi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gejolak</a:t>
            </a:r>
            <a:r>
              <a:rPr lang="en-US" sz="2800" dirty="0">
                <a:latin typeface="Book Antiqua"/>
                <a:ea typeface="Times New Roman"/>
              </a:rPr>
              <a:t> di </a:t>
            </a:r>
            <a:r>
              <a:rPr lang="en-US" sz="2800" dirty="0" err="1">
                <a:latin typeface="Book Antiqua"/>
                <a:ea typeface="Times New Roman"/>
              </a:rPr>
              <a:t>pasar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barang</a:t>
            </a:r>
            <a:r>
              <a:rPr lang="en-US" sz="2800" dirty="0">
                <a:latin typeface="Book Antiqua"/>
                <a:ea typeface="Times New Roman"/>
              </a:rPr>
              <a:t>  (</a:t>
            </a:r>
            <a:r>
              <a:rPr lang="en-US" sz="2800" dirty="0" err="1">
                <a:latin typeface="Book Antiqua"/>
                <a:ea typeface="Times New Roman"/>
              </a:rPr>
              <a:t>tingkat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konsumsi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atau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tingkat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pengeluaran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pemerintah</a:t>
            </a:r>
            <a:r>
              <a:rPr lang="en-US" sz="2800" dirty="0">
                <a:latin typeface="Book Antiqua"/>
                <a:ea typeface="Times New Roman"/>
              </a:rPr>
              <a:t>/</a:t>
            </a:r>
            <a:r>
              <a:rPr lang="en-US" sz="2800" dirty="0" err="1">
                <a:latin typeface="Book Antiqua"/>
                <a:ea typeface="Times New Roman"/>
              </a:rPr>
              <a:t>penerimaan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pemerintah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berubah</a:t>
            </a:r>
            <a:r>
              <a:rPr lang="en-US" sz="2800" dirty="0">
                <a:latin typeface="Book Antiqua"/>
                <a:ea typeface="Times New Roman"/>
              </a:rPr>
              <a:t>) </a:t>
            </a:r>
            <a:r>
              <a:rPr lang="en-US" sz="2800" dirty="0" err="1">
                <a:latin typeface="Book Antiqua"/>
                <a:ea typeface="Times New Roman"/>
              </a:rPr>
              <a:t>dan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tidak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terjadi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gejolak</a:t>
            </a:r>
            <a:r>
              <a:rPr lang="en-US" sz="2800" dirty="0">
                <a:latin typeface="Book Antiqua"/>
                <a:ea typeface="Times New Roman"/>
              </a:rPr>
              <a:t> di </a:t>
            </a:r>
            <a:r>
              <a:rPr lang="en-US" sz="2800" dirty="0" err="1">
                <a:latin typeface="Book Antiqua"/>
                <a:ea typeface="Times New Roman"/>
              </a:rPr>
              <a:t>pasar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uang</a:t>
            </a:r>
            <a:r>
              <a:rPr lang="en-US" sz="2800" dirty="0">
                <a:latin typeface="Book Antiqua"/>
                <a:ea typeface="Times New Roman"/>
              </a:rPr>
              <a:t>. </a:t>
            </a:r>
            <a:endParaRPr lang="en-US" sz="28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sz="28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800" dirty="0" err="1">
                <a:latin typeface="Book Antiqua"/>
                <a:ea typeface="Times New Roman"/>
              </a:rPr>
              <a:t>Dengan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asumsi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tersebut</a:t>
            </a:r>
            <a:r>
              <a:rPr lang="en-US" sz="2800" dirty="0">
                <a:latin typeface="Book Antiqua"/>
                <a:ea typeface="Times New Roman"/>
              </a:rPr>
              <a:t>, </a:t>
            </a:r>
            <a:r>
              <a:rPr lang="en-US" sz="2800" dirty="0" err="1">
                <a:latin typeface="Book Antiqua"/>
                <a:ea typeface="Times New Roman"/>
              </a:rPr>
              <a:t>kurva</a:t>
            </a:r>
            <a:r>
              <a:rPr lang="en-US" sz="2800" dirty="0">
                <a:latin typeface="Book Antiqua"/>
                <a:ea typeface="Times New Roman"/>
              </a:rPr>
              <a:t> IS </a:t>
            </a:r>
            <a:r>
              <a:rPr lang="en-US" sz="2800" dirty="0" err="1">
                <a:latin typeface="Book Antiqua"/>
                <a:ea typeface="Times New Roman"/>
              </a:rPr>
              <a:t>bergerak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antara</a:t>
            </a:r>
            <a:r>
              <a:rPr lang="en-US" sz="2800" dirty="0">
                <a:latin typeface="Book Antiqua"/>
                <a:ea typeface="Times New Roman"/>
              </a:rPr>
              <a:t> IS</a:t>
            </a:r>
            <a:r>
              <a:rPr lang="en-US" sz="1800" dirty="0">
                <a:latin typeface="Book Antiqua"/>
                <a:ea typeface="Times New Roman"/>
              </a:rPr>
              <a:t>1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dan</a:t>
            </a:r>
            <a:r>
              <a:rPr lang="en-US" sz="2800" dirty="0">
                <a:latin typeface="Book Antiqua"/>
                <a:ea typeface="Times New Roman"/>
              </a:rPr>
              <a:t> IS</a:t>
            </a:r>
            <a:r>
              <a:rPr lang="en-US" sz="1800" dirty="0">
                <a:latin typeface="Book Antiqua"/>
                <a:ea typeface="Times New Roman"/>
              </a:rPr>
              <a:t>2. </a:t>
            </a:r>
            <a:r>
              <a:rPr lang="en-US" sz="2800" dirty="0" err="1">
                <a:latin typeface="Book Antiqua"/>
                <a:ea typeface="Times New Roman"/>
              </a:rPr>
              <a:t>Kalau</a:t>
            </a:r>
            <a:r>
              <a:rPr lang="en-US" sz="2800" dirty="0">
                <a:latin typeface="Book Antiqua"/>
                <a:ea typeface="Times New Roman"/>
              </a:rPr>
              <a:t> bank </a:t>
            </a:r>
            <a:r>
              <a:rPr lang="en-US" sz="2800" dirty="0" err="1">
                <a:latin typeface="Book Antiqua"/>
                <a:ea typeface="Times New Roman"/>
              </a:rPr>
              <a:t>sentral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memilih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suku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bunga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sebagai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i="1" dirty="0">
                <a:latin typeface="Book Antiqua"/>
                <a:ea typeface="Times New Roman"/>
              </a:rPr>
              <a:t>intermediate target</a:t>
            </a:r>
            <a:r>
              <a:rPr lang="en-US" sz="2800" dirty="0">
                <a:latin typeface="Book Antiqua"/>
                <a:ea typeface="Times New Roman"/>
              </a:rPr>
              <a:t>, </a:t>
            </a:r>
            <a:r>
              <a:rPr lang="en-US" sz="2800" i="1" dirty="0">
                <a:latin typeface="Book Antiqua"/>
                <a:ea typeface="Times New Roman"/>
              </a:rPr>
              <a:t>income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akan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bergerak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antara</a:t>
            </a:r>
            <a:r>
              <a:rPr lang="en-US" sz="2800" dirty="0">
                <a:latin typeface="Book Antiqua"/>
                <a:ea typeface="Times New Roman"/>
              </a:rPr>
              <a:t> Y</a:t>
            </a:r>
            <a:r>
              <a:rPr lang="en-US" sz="2000" dirty="0">
                <a:latin typeface="Book Antiqua"/>
                <a:ea typeface="Times New Roman"/>
              </a:rPr>
              <a:t>1 </a:t>
            </a:r>
            <a:r>
              <a:rPr lang="en-US" sz="2800" dirty="0" err="1">
                <a:latin typeface="Book Antiqua"/>
                <a:ea typeface="Times New Roman"/>
              </a:rPr>
              <a:t>dan</a:t>
            </a:r>
            <a:r>
              <a:rPr lang="en-US" sz="2800" dirty="0">
                <a:latin typeface="Book Antiqua"/>
                <a:ea typeface="Times New Roman"/>
              </a:rPr>
              <a:t> Y</a:t>
            </a:r>
            <a:r>
              <a:rPr lang="en-US" sz="2000" dirty="0">
                <a:latin typeface="Book Antiqua"/>
                <a:ea typeface="Times New Roman"/>
              </a:rPr>
              <a:t>4. </a:t>
            </a:r>
            <a:r>
              <a:rPr lang="en-US" sz="2800" dirty="0" err="1">
                <a:latin typeface="Book Antiqua"/>
                <a:ea typeface="Times New Roman"/>
              </a:rPr>
              <a:t>Apabila</a:t>
            </a:r>
            <a:r>
              <a:rPr lang="en-US" sz="2800" dirty="0">
                <a:latin typeface="Book Antiqua"/>
                <a:ea typeface="Times New Roman"/>
              </a:rPr>
              <a:t> yang </a:t>
            </a:r>
            <a:r>
              <a:rPr lang="en-US" sz="2800" dirty="0" err="1">
                <a:latin typeface="Book Antiqua"/>
                <a:ea typeface="Times New Roman"/>
              </a:rPr>
              <a:t>dipilih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adalah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i="1" dirty="0">
                <a:latin typeface="Book Antiqua"/>
                <a:ea typeface="Times New Roman"/>
              </a:rPr>
              <a:t>monetary aggregate</a:t>
            </a:r>
            <a:r>
              <a:rPr lang="en-US" sz="2800" dirty="0">
                <a:latin typeface="Book Antiqua"/>
                <a:ea typeface="Times New Roman"/>
              </a:rPr>
              <a:t>, </a:t>
            </a:r>
            <a:r>
              <a:rPr lang="en-US" sz="2800" i="1" dirty="0">
                <a:latin typeface="Book Antiqua"/>
                <a:ea typeface="Times New Roman"/>
              </a:rPr>
              <a:t>income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akan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bergerak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antara</a:t>
            </a:r>
            <a:r>
              <a:rPr lang="en-US" sz="2800" dirty="0">
                <a:latin typeface="Book Antiqua"/>
                <a:ea typeface="Times New Roman"/>
              </a:rPr>
              <a:t> Y</a:t>
            </a:r>
            <a:r>
              <a:rPr lang="en-US" sz="2000" dirty="0">
                <a:latin typeface="Book Antiqua"/>
                <a:ea typeface="Times New Roman"/>
              </a:rPr>
              <a:t>2 </a:t>
            </a:r>
            <a:r>
              <a:rPr lang="en-US" sz="2800" dirty="0" err="1">
                <a:latin typeface="Book Antiqua"/>
                <a:ea typeface="Times New Roman"/>
              </a:rPr>
              <a:t>dan</a:t>
            </a:r>
            <a:r>
              <a:rPr lang="en-US" sz="2800" dirty="0">
                <a:latin typeface="Book Antiqua"/>
                <a:ea typeface="Times New Roman"/>
              </a:rPr>
              <a:t> Y</a:t>
            </a:r>
            <a:r>
              <a:rPr lang="en-US" sz="2000" dirty="0">
                <a:latin typeface="Book Antiqua"/>
                <a:ea typeface="Times New Roman"/>
              </a:rPr>
              <a:t>3.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endParaRPr lang="en-US" sz="28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sz="28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800" dirty="0">
                <a:latin typeface="Book Antiqua"/>
                <a:ea typeface="Times New Roman"/>
              </a:rPr>
              <a:t>Range Y</a:t>
            </a:r>
            <a:r>
              <a:rPr lang="en-US" sz="2000" dirty="0">
                <a:latin typeface="Book Antiqua"/>
                <a:ea typeface="Times New Roman"/>
              </a:rPr>
              <a:t>2</a:t>
            </a:r>
            <a:r>
              <a:rPr lang="en-US" sz="2800" dirty="0">
                <a:latin typeface="Book Antiqua"/>
                <a:ea typeface="Times New Roman"/>
              </a:rPr>
              <a:t>Y</a:t>
            </a:r>
            <a:r>
              <a:rPr lang="en-US" sz="2000" dirty="0">
                <a:latin typeface="Book Antiqua"/>
                <a:ea typeface="Times New Roman"/>
              </a:rPr>
              <a:t>3  </a:t>
            </a:r>
            <a:r>
              <a:rPr lang="en-US" sz="2800" dirty="0" err="1">
                <a:latin typeface="Book Antiqua"/>
                <a:ea typeface="Times New Roman"/>
              </a:rPr>
              <a:t>lebih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kecil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dibandingkan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dengan</a:t>
            </a:r>
            <a:r>
              <a:rPr lang="en-US" sz="2800" dirty="0">
                <a:latin typeface="Book Antiqua"/>
                <a:ea typeface="Times New Roman"/>
              </a:rPr>
              <a:t> range Y</a:t>
            </a:r>
            <a:r>
              <a:rPr lang="en-US" sz="2000" dirty="0">
                <a:latin typeface="Book Antiqua"/>
                <a:ea typeface="Times New Roman"/>
              </a:rPr>
              <a:t>1</a:t>
            </a:r>
            <a:r>
              <a:rPr lang="en-US" sz="2800" dirty="0">
                <a:latin typeface="Book Antiqua"/>
                <a:ea typeface="Times New Roman"/>
              </a:rPr>
              <a:t>Y</a:t>
            </a:r>
            <a:r>
              <a:rPr lang="en-US" sz="2000" dirty="0">
                <a:latin typeface="Book Antiqua"/>
                <a:ea typeface="Times New Roman"/>
              </a:rPr>
              <a:t>4 ,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karena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dengan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dipilihnya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i="1" dirty="0">
                <a:latin typeface="Book Antiqua"/>
                <a:ea typeface="Times New Roman"/>
              </a:rPr>
              <a:t>monetary aggregate  </a:t>
            </a:r>
            <a:r>
              <a:rPr lang="en-US" sz="2800" dirty="0" err="1">
                <a:latin typeface="Book Antiqua"/>
                <a:ea typeface="Times New Roman"/>
              </a:rPr>
              <a:t>sebagai</a:t>
            </a:r>
            <a:r>
              <a:rPr lang="en-US" sz="2800" dirty="0">
                <a:latin typeface="Book Antiqua"/>
                <a:ea typeface="Times New Roman"/>
              </a:rPr>
              <a:t> indicator , </a:t>
            </a:r>
            <a:r>
              <a:rPr lang="en-US" sz="2800" dirty="0" err="1">
                <a:latin typeface="Book Antiqua"/>
                <a:ea typeface="Times New Roman"/>
              </a:rPr>
              <a:t>suku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bunga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dapat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bereaksi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terhadap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gejolak</a:t>
            </a:r>
            <a:r>
              <a:rPr lang="en-US" sz="2800" dirty="0">
                <a:latin typeface="Book Antiqua"/>
                <a:ea typeface="Times New Roman"/>
              </a:rPr>
              <a:t> yang </a:t>
            </a:r>
            <a:r>
              <a:rPr lang="en-US" sz="2800" dirty="0" err="1">
                <a:latin typeface="Book Antiqua"/>
                <a:ea typeface="Times New Roman"/>
              </a:rPr>
              <a:t>terjadi</a:t>
            </a:r>
            <a:r>
              <a:rPr lang="en-US" sz="2800" dirty="0">
                <a:latin typeface="Book Antiqua"/>
                <a:ea typeface="Times New Roman"/>
              </a:rPr>
              <a:t> di </a:t>
            </a:r>
            <a:r>
              <a:rPr lang="en-US" sz="2800" dirty="0" err="1">
                <a:latin typeface="Book Antiqua"/>
                <a:ea typeface="Times New Roman"/>
              </a:rPr>
              <a:t>pasar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barang</a:t>
            </a:r>
            <a:r>
              <a:rPr lang="en-US" sz="2800" dirty="0">
                <a:latin typeface="Book Antiqua"/>
                <a:ea typeface="Times New Roman"/>
              </a:rPr>
              <a:t> yang </a:t>
            </a:r>
            <a:r>
              <a:rPr lang="en-US" sz="2800" dirty="0" err="1">
                <a:latin typeface="Book Antiqua"/>
                <a:ea typeface="Times New Roman"/>
              </a:rPr>
              <a:t>pada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gilirannya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dapat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mendorong</a:t>
            </a:r>
            <a:r>
              <a:rPr lang="en-US" sz="2800" dirty="0">
                <a:latin typeface="Book Antiqua"/>
                <a:ea typeface="Times New Roman"/>
              </a:rPr>
              <a:t>/</a:t>
            </a:r>
            <a:r>
              <a:rPr lang="en-US" sz="2800" dirty="0" err="1">
                <a:latin typeface="Book Antiqua"/>
                <a:ea typeface="Times New Roman"/>
              </a:rPr>
              <a:t>menghambat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investasi</a:t>
            </a:r>
            <a:r>
              <a:rPr lang="en-US" sz="2800" dirty="0">
                <a:latin typeface="Book Antiqua"/>
                <a:ea typeface="Times New Roman"/>
              </a:rPr>
              <a:t>. </a:t>
            </a:r>
            <a:r>
              <a:rPr lang="en-US" sz="2800" dirty="0" err="1">
                <a:latin typeface="Book Antiqua"/>
                <a:ea typeface="Times New Roman"/>
              </a:rPr>
              <a:t>Karena</a:t>
            </a:r>
            <a:r>
              <a:rPr lang="en-US" sz="2800" dirty="0">
                <a:latin typeface="Book Antiqua"/>
                <a:ea typeface="Times New Roman"/>
              </a:rPr>
              <a:t> range Y</a:t>
            </a:r>
            <a:r>
              <a:rPr lang="en-US" sz="2000" dirty="0">
                <a:latin typeface="Book Antiqua"/>
                <a:ea typeface="Times New Roman"/>
              </a:rPr>
              <a:t>2</a:t>
            </a:r>
            <a:r>
              <a:rPr lang="en-US" sz="2800" dirty="0">
                <a:latin typeface="Book Antiqua"/>
                <a:ea typeface="Times New Roman"/>
              </a:rPr>
              <a:t>Y</a:t>
            </a:r>
            <a:r>
              <a:rPr lang="en-US" sz="2000" dirty="0">
                <a:latin typeface="Book Antiqua"/>
                <a:ea typeface="Times New Roman"/>
              </a:rPr>
              <a:t>3  </a:t>
            </a:r>
            <a:r>
              <a:rPr lang="en-US" sz="2800" dirty="0" err="1">
                <a:latin typeface="Book Antiqua"/>
                <a:ea typeface="Times New Roman"/>
              </a:rPr>
              <a:t>lebih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kecil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dibandingkan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dengan</a:t>
            </a:r>
            <a:r>
              <a:rPr lang="en-US" sz="2800" dirty="0">
                <a:latin typeface="Book Antiqua"/>
                <a:ea typeface="Times New Roman"/>
              </a:rPr>
              <a:t> Y</a:t>
            </a:r>
            <a:r>
              <a:rPr lang="en-US" sz="2000" dirty="0">
                <a:latin typeface="Book Antiqua"/>
                <a:ea typeface="Times New Roman"/>
              </a:rPr>
              <a:t>1</a:t>
            </a:r>
            <a:r>
              <a:rPr lang="en-US" sz="2800" dirty="0">
                <a:latin typeface="Book Antiqua"/>
                <a:ea typeface="Times New Roman"/>
              </a:rPr>
              <a:t>Y</a:t>
            </a:r>
            <a:r>
              <a:rPr lang="en-US" sz="2000" dirty="0">
                <a:latin typeface="Book Antiqua"/>
                <a:ea typeface="Times New Roman"/>
              </a:rPr>
              <a:t>4, </a:t>
            </a:r>
            <a:r>
              <a:rPr lang="en-US" sz="2800" dirty="0" err="1">
                <a:latin typeface="Book Antiqua"/>
                <a:ea typeface="Times New Roman"/>
              </a:rPr>
              <a:t>apabila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terjadi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gejolak</a:t>
            </a:r>
            <a:r>
              <a:rPr lang="en-US" sz="2800" dirty="0">
                <a:latin typeface="Book Antiqua"/>
                <a:ea typeface="Times New Roman"/>
              </a:rPr>
              <a:t> di </a:t>
            </a:r>
            <a:r>
              <a:rPr lang="en-US" sz="2800" dirty="0" err="1">
                <a:latin typeface="Book Antiqua"/>
                <a:ea typeface="Times New Roman"/>
              </a:rPr>
              <a:t>pasar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barang</a:t>
            </a:r>
            <a:r>
              <a:rPr lang="en-US" sz="2800" dirty="0">
                <a:latin typeface="Book Antiqua"/>
                <a:ea typeface="Times New Roman"/>
              </a:rPr>
              <a:t> , </a:t>
            </a:r>
            <a:r>
              <a:rPr lang="en-US" sz="2800" i="1" dirty="0">
                <a:latin typeface="Book Antiqua"/>
                <a:ea typeface="Times New Roman"/>
              </a:rPr>
              <a:t>monetary aggregate  </a:t>
            </a:r>
            <a:r>
              <a:rPr lang="en-US" sz="2800" dirty="0" err="1">
                <a:latin typeface="Book Antiqua"/>
                <a:ea typeface="Times New Roman"/>
              </a:rPr>
              <a:t>sebagai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i="1" dirty="0">
                <a:latin typeface="Book Antiqua"/>
                <a:ea typeface="Times New Roman"/>
              </a:rPr>
              <a:t>intermediate target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lebih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baik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dibandingkan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dengan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suku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bunga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untuk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dipilih</a:t>
            </a:r>
            <a:r>
              <a:rPr lang="en-US" sz="2800" dirty="0">
                <a:latin typeface="Book Antiqua"/>
                <a:ea typeface="Times New Roman"/>
              </a:rPr>
              <a:t> </a:t>
            </a:r>
            <a:r>
              <a:rPr lang="en-US" sz="2800" dirty="0" err="1">
                <a:latin typeface="Book Antiqua"/>
                <a:ea typeface="Times New Roman"/>
              </a:rPr>
              <a:t>sebagi</a:t>
            </a:r>
            <a:r>
              <a:rPr lang="en-US" sz="2800" dirty="0">
                <a:latin typeface="Book Antiqua"/>
                <a:ea typeface="Times New Roman"/>
              </a:rPr>
              <a:t> indicator/</a:t>
            </a:r>
            <a:r>
              <a:rPr lang="en-US" sz="2800" i="1" dirty="0">
                <a:latin typeface="Book Antiqua"/>
                <a:ea typeface="Times New Roman"/>
              </a:rPr>
              <a:t> intermediate target.</a:t>
            </a:r>
            <a:endParaRPr lang="en-US" sz="2800" dirty="0">
              <a:latin typeface="Times New Roman"/>
              <a:ea typeface="Times New Roman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607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</TotalTime>
  <Words>788</Words>
  <Application>Microsoft Office PowerPoint</Application>
  <PresentationFormat>On-screen Show (4:3)</PresentationFormat>
  <Paragraphs>59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Kebijakan Moneter (Lanj.)</vt:lpstr>
      <vt:lpstr>Time lag</vt:lpstr>
      <vt:lpstr>PowerPoint Presentation</vt:lpstr>
      <vt:lpstr>Kebijakan Moneter Dalam Ketidakpastian  </vt:lpstr>
      <vt:lpstr>PowerPoint Presentation</vt:lpstr>
      <vt:lpstr>Pilihan antara suku bunga dan jumlah uang beredar  sebagai indicator kebijakan moneter dengan menggunakan diagram IS –LM.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Kebijaksanaan Moneter</dc:title>
  <dc:creator> </dc:creator>
  <cp:lastModifiedBy>asus</cp:lastModifiedBy>
  <cp:revision>114</cp:revision>
  <cp:lastPrinted>2017-03-02T02:11:47Z</cp:lastPrinted>
  <dcterms:created xsi:type="dcterms:W3CDTF">2013-09-25T00:34:22Z</dcterms:created>
  <dcterms:modified xsi:type="dcterms:W3CDTF">2019-02-26T04:43:16Z</dcterms:modified>
</cp:coreProperties>
</file>