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0" r:id="rId1"/>
  </p:sldMasterIdLst>
  <p:notesMasterIdLst>
    <p:notesMasterId r:id="rId25"/>
  </p:notesMasterIdLst>
  <p:handoutMasterIdLst>
    <p:handoutMasterId r:id="rId26"/>
  </p:handout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1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2" r:id="rId17"/>
    <p:sldId id="273" r:id="rId18"/>
    <p:sldId id="274" r:id="rId19"/>
    <p:sldId id="271" r:id="rId20"/>
    <p:sldId id="279" r:id="rId21"/>
    <p:sldId id="282" r:id="rId22"/>
    <p:sldId id="280" r:id="rId23"/>
    <p:sldId id="281" r:id="rId24"/>
  </p:sldIdLst>
  <p:sldSz cx="9144000" cy="6858000" type="screen4x3"/>
  <p:notesSz cx="6858000" cy="9313863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4" d="100"/>
          <a:sy n="64" d="100"/>
        </p:scale>
        <p:origin x="-1374" y="-3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71800" cy="46592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1"/>
            <a:ext cx="2971800" cy="46592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6420"/>
            <a:ext cx="2971800" cy="46592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id-ID" smtClean="0"/>
              <a:t>Transformasi Organisasi</a:t>
            </a:r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846420"/>
            <a:ext cx="2971800" cy="46592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C8D674-CEA7-4FF0-9D58-873FB90B6447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972396323"/>
      </p:ext>
    </p:extLst>
  </p:cSld>
  <p:clrMap bg1="lt1" tx1="dk1" bg2="lt2" tx2="dk2" accent1="accent1" accent2="accent2" accent3="accent3" accent4="accent4" accent5="accent5" accent6="accent6" hlink="hlink" folHlink="folHlink"/>
  <p:hf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72137" cy="46569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743" y="0"/>
            <a:ext cx="2972136" cy="46569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00138" y="698500"/>
            <a:ext cx="4659312" cy="3494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d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6139" y="4424086"/>
            <a:ext cx="5485727" cy="41912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2" y="8846015"/>
            <a:ext cx="2972137" cy="46569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id-ID" smtClean="0"/>
              <a:t>Transformasi Organisasi</a:t>
            </a:r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743" y="8846015"/>
            <a:ext cx="2972136" cy="46569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CB87DE-79BC-4016-96FD-9AD7694C8880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82552884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CB87DE-79BC-4016-96FD-9AD7694C8880}" type="slidenum">
              <a:rPr lang="id-ID" smtClean="0"/>
              <a:pPr/>
              <a:t>1</a:t>
            </a:fld>
            <a:endParaRPr lang="id-ID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id-ID" smtClean="0"/>
              <a:t>Transformasi Organisasi</a:t>
            </a:r>
            <a:endParaRPr lang="id-ID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 smtClean="0"/>
              <a:t>Transformasi Organisasi</a:t>
            </a:r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B87DE-79BC-4016-96FD-9AD7694C8880}" type="slidenum">
              <a:rPr lang="id-ID" smtClean="0"/>
              <a:pPr/>
              <a:t>12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0038508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C0D77-59C4-42ED-8317-820D4CB90328}" type="datetimeFigureOut">
              <a:rPr lang="id-ID" smtClean="0"/>
              <a:pPr/>
              <a:t>21/11/2019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6E94C-91A8-43E0-A109-A89A7AD73EEE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0085721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C0D77-59C4-42ED-8317-820D4CB90328}" type="datetimeFigureOut">
              <a:rPr lang="id-ID" smtClean="0"/>
              <a:pPr/>
              <a:t>21/11/2019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6E94C-91A8-43E0-A109-A89A7AD73EEE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9651108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C0D77-59C4-42ED-8317-820D4CB90328}" type="datetimeFigureOut">
              <a:rPr lang="id-ID" smtClean="0"/>
              <a:pPr/>
              <a:t>21/11/2019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6E94C-91A8-43E0-A109-A89A7AD73EEE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3611585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C0D77-59C4-42ED-8317-820D4CB90328}" type="datetimeFigureOut">
              <a:rPr lang="id-ID" smtClean="0"/>
              <a:pPr/>
              <a:t>21/11/2019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6E94C-91A8-43E0-A109-A89A7AD73EEE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7161277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C0D77-59C4-42ED-8317-820D4CB90328}" type="datetimeFigureOut">
              <a:rPr lang="id-ID" smtClean="0"/>
              <a:pPr/>
              <a:t>21/11/2019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6E94C-91A8-43E0-A109-A89A7AD73EEE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9913323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C0D77-59C4-42ED-8317-820D4CB90328}" type="datetimeFigureOut">
              <a:rPr lang="id-ID" smtClean="0"/>
              <a:pPr/>
              <a:t>21/11/2019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6E94C-91A8-43E0-A109-A89A7AD73EEE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843312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C0D77-59C4-42ED-8317-820D4CB90328}" type="datetimeFigureOut">
              <a:rPr lang="id-ID" smtClean="0"/>
              <a:pPr/>
              <a:t>21/11/2019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6E94C-91A8-43E0-A109-A89A7AD73EEE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8431160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C0D77-59C4-42ED-8317-820D4CB90328}" type="datetimeFigureOut">
              <a:rPr lang="id-ID" smtClean="0"/>
              <a:pPr/>
              <a:t>21/11/2019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6E94C-91A8-43E0-A109-A89A7AD73EEE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9661322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C0D77-59C4-42ED-8317-820D4CB90328}" type="datetimeFigureOut">
              <a:rPr lang="id-ID" smtClean="0"/>
              <a:pPr/>
              <a:t>21/11/2019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6E94C-91A8-43E0-A109-A89A7AD73EEE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757514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C0D77-59C4-42ED-8317-820D4CB90328}" type="datetimeFigureOut">
              <a:rPr lang="id-ID" smtClean="0"/>
              <a:pPr/>
              <a:t>21/11/2019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6E94C-91A8-43E0-A109-A89A7AD73EEE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6727652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C0D77-59C4-42ED-8317-820D4CB90328}" type="datetimeFigureOut">
              <a:rPr lang="id-ID" smtClean="0"/>
              <a:pPr/>
              <a:t>21/11/2019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6E94C-91A8-43E0-A109-A89A7AD73EEE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8302494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4C0D77-59C4-42ED-8317-820D4CB90328}" type="datetimeFigureOut">
              <a:rPr lang="id-ID" smtClean="0"/>
              <a:pPr/>
              <a:t>21/11/2019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C6E94C-91A8-43E0-A109-A89A7AD73EEE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59625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1" r:id="rId1"/>
    <p:sldLayoutId id="2147483902" r:id="rId2"/>
    <p:sldLayoutId id="2147483903" r:id="rId3"/>
    <p:sldLayoutId id="2147483904" r:id="rId4"/>
    <p:sldLayoutId id="2147483905" r:id="rId5"/>
    <p:sldLayoutId id="2147483906" r:id="rId6"/>
    <p:sldLayoutId id="2147483907" r:id="rId7"/>
    <p:sldLayoutId id="2147483908" r:id="rId8"/>
    <p:sldLayoutId id="2147483909" r:id="rId9"/>
    <p:sldLayoutId id="2147483910" r:id="rId10"/>
    <p:sldLayoutId id="214748391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id-ID" sz="4000" dirty="0" smtClean="0"/>
              <a:t>MANAJEMEN PERUBAHAN</a:t>
            </a:r>
            <a:endParaRPr lang="id-ID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id-ID" dirty="0" smtClean="0">
                <a:solidFill>
                  <a:schemeClr val="tx1"/>
                </a:solidFill>
              </a:rPr>
              <a:t>TRANSFORMASI ORGANISASI</a:t>
            </a:r>
          </a:p>
          <a:p>
            <a:r>
              <a:rPr lang="id-ID" dirty="0" smtClean="0">
                <a:solidFill>
                  <a:schemeClr val="tx1"/>
                </a:solidFill>
              </a:rPr>
              <a:t>(organi</a:t>
            </a:r>
            <a:r>
              <a:rPr lang="en-US" dirty="0" smtClean="0">
                <a:solidFill>
                  <a:schemeClr val="tx1"/>
                </a:solidFill>
              </a:rPr>
              <a:t>z</a:t>
            </a:r>
            <a:r>
              <a:rPr lang="id-ID" dirty="0" smtClean="0">
                <a:solidFill>
                  <a:schemeClr val="tx1"/>
                </a:solidFill>
              </a:rPr>
              <a:t>ational transformation)</a:t>
            </a:r>
            <a:endParaRPr lang="id-ID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/>
          </a:bodyPr>
          <a:lstStyle/>
          <a:p>
            <a:r>
              <a:rPr lang="id-ID" sz="3200" dirty="0" smtClean="0">
                <a:solidFill>
                  <a:schemeClr val="bg1"/>
                </a:solidFill>
              </a:rPr>
              <a:t>Skala Perubahan</a:t>
            </a:r>
            <a:endParaRPr lang="id-ID" sz="3200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>
            <a:normAutofit lnSpcReduction="10000"/>
          </a:bodyPr>
          <a:lstStyle/>
          <a:p>
            <a:pPr>
              <a:spcBef>
                <a:spcPts val="0"/>
              </a:spcBef>
            </a:pPr>
            <a:r>
              <a:rPr lang="id-ID" sz="2800" dirty="0" smtClean="0"/>
              <a:t>Penyelarasan</a:t>
            </a:r>
          </a:p>
          <a:p>
            <a:pPr>
              <a:spcBef>
                <a:spcPts val="0"/>
              </a:spcBef>
            </a:pPr>
            <a:r>
              <a:rPr lang="id-ID" sz="2800" dirty="0" smtClean="0"/>
              <a:t>Penyesuaian bertahap</a:t>
            </a:r>
          </a:p>
          <a:p>
            <a:pPr>
              <a:spcBef>
                <a:spcPts val="0"/>
              </a:spcBef>
            </a:pPr>
            <a:r>
              <a:rPr lang="id-ID" sz="2800" dirty="0" smtClean="0"/>
              <a:t>Transformasi moduler</a:t>
            </a:r>
          </a:p>
          <a:p>
            <a:pPr>
              <a:spcBef>
                <a:spcPts val="0"/>
              </a:spcBef>
            </a:pPr>
            <a:r>
              <a:rPr lang="id-ID" sz="2800" dirty="0" smtClean="0"/>
              <a:t>Transformasi korporat</a:t>
            </a:r>
          </a:p>
          <a:p>
            <a:pPr>
              <a:spcBef>
                <a:spcPts val="0"/>
              </a:spcBef>
            </a:pPr>
            <a:endParaRPr lang="id-ID" sz="2800" dirty="0" smtClean="0"/>
          </a:p>
          <a:p>
            <a:pPr>
              <a:spcBef>
                <a:spcPts val="0"/>
              </a:spcBef>
              <a:buNone/>
            </a:pPr>
            <a:r>
              <a:rPr lang="id-ID" b="1" dirty="0" smtClean="0"/>
              <a:t>Penyelarasan</a:t>
            </a:r>
          </a:p>
          <a:p>
            <a:pPr>
              <a:buNone/>
            </a:pPr>
            <a:r>
              <a:rPr lang="id-ID" sz="2000" dirty="0" smtClean="0"/>
              <a:t>Penyelarasan antara berbagai elemen sistem</a:t>
            </a:r>
          </a:p>
          <a:p>
            <a:pPr>
              <a:buNone/>
            </a:pPr>
            <a:r>
              <a:rPr lang="id-ID" sz="2000" dirty="0" smtClean="0"/>
              <a:t>meliputi:</a:t>
            </a:r>
          </a:p>
          <a:p>
            <a:r>
              <a:rPr lang="id-ID" sz="2000" dirty="0" smtClean="0"/>
              <a:t>Perbaikan kebijakan, metoda dan prosedur</a:t>
            </a:r>
          </a:p>
          <a:p>
            <a:r>
              <a:rPr lang="id-ID" sz="2000" dirty="0" smtClean="0"/>
              <a:t>Membentuk unit khusus untuk meningkatkan produktifitas, kualitas dan pengurangan biaya</a:t>
            </a:r>
          </a:p>
          <a:p>
            <a:r>
              <a:rPr lang="id-ID" sz="2000" dirty="0" smtClean="0"/>
              <a:t>Pengembangan SDM</a:t>
            </a:r>
          </a:p>
          <a:p>
            <a:r>
              <a:rPr lang="id-ID" sz="2000" dirty="0" smtClean="0"/>
              <a:t>Klarifikasi peran yang ditetapkan</a:t>
            </a:r>
          </a:p>
          <a:p>
            <a:pPr lvl="1">
              <a:buNone/>
            </a:pPr>
            <a:endParaRPr lang="id-ID" sz="1800" dirty="0" smtClean="0"/>
          </a:p>
          <a:p>
            <a:pPr>
              <a:spcBef>
                <a:spcPts val="0"/>
              </a:spcBef>
              <a:buNone/>
            </a:pPr>
            <a:endParaRPr lang="id-ID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/>
          </a:bodyPr>
          <a:lstStyle/>
          <a:p>
            <a:r>
              <a:rPr lang="id-ID" sz="3200" dirty="0" smtClean="0">
                <a:solidFill>
                  <a:schemeClr val="bg1"/>
                </a:solidFill>
              </a:rPr>
              <a:t>Skala Perubahan</a:t>
            </a:r>
            <a:endParaRPr lang="id-ID" sz="3200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id-ID" sz="2000" b="1" dirty="0" smtClean="0"/>
              <a:t>Penyesuaian bertahap (bukan perubahan radikal terhadap elemen sistem)</a:t>
            </a:r>
          </a:p>
          <a:p>
            <a:pPr>
              <a:buNone/>
            </a:pPr>
            <a:r>
              <a:rPr lang="id-ID" sz="2000" dirty="0" smtClean="0"/>
              <a:t>meliputi:</a:t>
            </a:r>
          </a:p>
          <a:p>
            <a:r>
              <a:rPr lang="id-ID" sz="2000" dirty="0" smtClean="0"/>
              <a:t>Ekspansi wilayah pemasaran</a:t>
            </a:r>
          </a:p>
          <a:p>
            <a:r>
              <a:rPr lang="id-ID" sz="2000" dirty="0" smtClean="0"/>
              <a:t>Perbaikan teknologi produksi</a:t>
            </a:r>
          </a:p>
          <a:p>
            <a:r>
              <a:rPr lang="id-ID" sz="2000" dirty="0" smtClean="0"/>
              <a:t>Penyampaian statement misi yang dimodifikasi kepada staf</a:t>
            </a:r>
          </a:p>
          <a:p>
            <a:r>
              <a:rPr lang="id-ID" sz="2000" dirty="0" smtClean="0"/>
              <a:t>Penyesuaian terhadap struktur organisasi</a:t>
            </a:r>
          </a:p>
          <a:p>
            <a:pPr>
              <a:buNone/>
            </a:pPr>
            <a:endParaRPr lang="id-ID" sz="2000" dirty="0" smtClean="0"/>
          </a:p>
          <a:p>
            <a:pPr>
              <a:buNone/>
            </a:pPr>
            <a:r>
              <a:rPr lang="id-ID" sz="2000" b="1" dirty="0" smtClean="0"/>
              <a:t>Modular transformation</a:t>
            </a:r>
          </a:p>
          <a:p>
            <a:pPr>
              <a:buNone/>
            </a:pPr>
            <a:r>
              <a:rPr lang="id-ID" sz="2000" dirty="0" smtClean="0"/>
              <a:t>Penyelarasan skala besar atau perubahan radikal satu atau beberapa divisi tapi bukan keseluruhan organisasi</a:t>
            </a:r>
          </a:p>
          <a:p>
            <a:r>
              <a:rPr lang="id-ID" sz="2000" dirty="0" smtClean="0"/>
              <a:t>Restrukturisasi pada satu departemen atau divisi</a:t>
            </a:r>
          </a:p>
          <a:p>
            <a:r>
              <a:rPr lang="id-ID" sz="2000" dirty="0" smtClean="0"/>
              <a:t>Studi tentang pekerjaan dan produktivitas yang menjurus pada pengurangan jumlah staf</a:t>
            </a:r>
          </a:p>
          <a:p>
            <a:r>
              <a:rPr lang="id-ID" sz="2000" dirty="0" smtClean="0"/>
              <a:t>Perubahan penting pada sasaran divisi-divisi</a:t>
            </a:r>
          </a:p>
          <a:p>
            <a:r>
              <a:rPr lang="id-ID" sz="2000" dirty="0" smtClean="0"/>
              <a:t>Technologi baru yang mempengaruhi divisi secara significant</a:t>
            </a:r>
          </a:p>
          <a:p>
            <a:endParaRPr lang="id-ID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/>
          </a:bodyPr>
          <a:lstStyle/>
          <a:p>
            <a:r>
              <a:rPr lang="id-ID" sz="3200" dirty="0" smtClean="0">
                <a:solidFill>
                  <a:schemeClr val="bg1"/>
                </a:solidFill>
              </a:rPr>
              <a:t>Skala Perubahan</a:t>
            </a:r>
            <a:endParaRPr lang="id-ID" sz="3200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59363"/>
          </a:xfrm>
        </p:spPr>
        <p:txBody>
          <a:bodyPr>
            <a:normAutofit/>
          </a:bodyPr>
          <a:lstStyle/>
          <a:p>
            <a:r>
              <a:rPr lang="id-ID" sz="2800" b="1" dirty="0" smtClean="0"/>
              <a:t>Transformasi korporat</a:t>
            </a:r>
          </a:p>
          <a:p>
            <a:pPr marL="514350" indent="-514350">
              <a:buAutoNum type="arabicParenBoth"/>
            </a:pPr>
            <a:r>
              <a:rPr lang="id-ID" sz="2800" dirty="0" smtClean="0"/>
              <a:t>Reformasi misi dan value utama perusahaan</a:t>
            </a:r>
          </a:p>
          <a:p>
            <a:pPr marL="514350" indent="-514350">
              <a:buAutoNum type="arabicParenBoth"/>
            </a:pPr>
            <a:r>
              <a:rPr lang="id-ID" sz="2800" dirty="0" smtClean="0"/>
              <a:t>Perubahan distribusi kekuasaan</a:t>
            </a:r>
          </a:p>
          <a:p>
            <a:pPr marL="514350" indent="-514350">
              <a:buAutoNum type="arabicParenBoth"/>
            </a:pPr>
            <a:r>
              <a:rPr lang="id-ID" sz="2800" dirty="0" smtClean="0"/>
              <a:t>Re-organisasi</a:t>
            </a:r>
          </a:p>
          <a:p>
            <a:pPr marL="514350" indent="-514350">
              <a:buAutoNum type="arabicParenBoth"/>
            </a:pPr>
            <a:r>
              <a:rPr lang="id-ID" sz="2800" dirty="0" smtClean="0"/>
              <a:t>Pola pengambilan keputusan baru</a:t>
            </a:r>
          </a:p>
          <a:p>
            <a:pPr marL="514350" indent="-514350">
              <a:buAutoNum type="arabicParenBoth"/>
            </a:pPr>
            <a:r>
              <a:rPr lang="id-ID" sz="2800" dirty="0" smtClean="0"/>
              <a:t>Eksekutif baru</a:t>
            </a:r>
            <a:endParaRPr lang="id-ID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/>
          </a:bodyPr>
          <a:lstStyle/>
          <a:p>
            <a:r>
              <a:rPr lang="id-ID" sz="3600" dirty="0" smtClean="0"/>
              <a:t>Transformasi Organisasi</a:t>
            </a:r>
            <a:endParaRPr lang="id-ID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id-ID" sz="2800" dirty="0" smtClean="0"/>
              <a:t>Perubahan system skala besar</a:t>
            </a:r>
          </a:p>
          <a:p>
            <a:pPr lvl="1">
              <a:spcBef>
                <a:spcPts val="0"/>
              </a:spcBef>
              <a:buNone/>
            </a:pPr>
            <a:r>
              <a:rPr lang="id-ID" sz="2400" dirty="0" smtClean="0"/>
              <a:t>-   yang bersifat masif berdasarkan jumlah unit organisasi yang terlibat , jumlah orang yang terkena dampaknya, jumlah subsystem organisasi yang dirubah, dan perubahan budaya yang terjadi</a:t>
            </a:r>
          </a:p>
          <a:p>
            <a:pPr>
              <a:spcBef>
                <a:spcPts val="0"/>
              </a:spcBef>
            </a:pPr>
            <a:r>
              <a:rPr lang="id-ID" sz="2800" dirty="0" smtClean="0"/>
              <a:t>Transformasi organisasi</a:t>
            </a:r>
          </a:p>
          <a:p>
            <a:pPr lvl="1">
              <a:spcBef>
                <a:spcPts val="0"/>
              </a:spcBef>
              <a:buFontTx/>
              <a:buChar char="-"/>
            </a:pPr>
            <a:r>
              <a:rPr lang="id-ID" sz="2400" dirty="0" smtClean="0"/>
              <a:t>Perubahan organisasi yang bersifat multi dimensi, multi level, kualitatif, tidak terus menerus, dan radikal yang meliputi perubahan paradigma</a:t>
            </a:r>
          </a:p>
          <a:p>
            <a:pPr>
              <a:spcBef>
                <a:spcPts val="0"/>
              </a:spcBef>
            </a:pPr>
            <a:r>
              <a:rPr lang="id-ID" sz="2800" dirty="0" smtClean="0"/>
              <a:t>Transformasi Organisasi bisa melalui pengembangan Organisasi</a:t>
            </a:r>
          </a:p>
          <a:p>
            <a:pPr lvl="1">
              <a:spcBef>
                <a:spcPts val="0"/>
              </a:spcBef>
              <a:buNone/>
            </a:pPr>
            <a:endParaRPr lang="id-ID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/>
          </a:bodyPr>
          <a:lstStyle/>
          <a:p>
            <a:r>
              <a:rPr lang="id-ID" sz="3600" dirty="0" smtClean="0"/>
              <a:t>Memandu transformasi organisasi</a:t>
            </a:r>
            <a:endParaRPr lang="id-ID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>
            <a:normAutofit/>
          </a:bodyPr>
          <a:lstStyle/>
          <a:p>
            <a:r>
              <a:rPr lang="id-ID" sz="2400" dirty="0" smtClean="0"/>
              <a:t>Bangkitkan energi untuk transformasi</a:t>
            </a:r>
          </a:p>
          <a:p>
            <a:pPr lvl="1"/>
            <a:r>
              <a:rPr lang="id-ID" sz="2000" dirty="0" smtClean="0"/>
              <a:t> Hadapi kenyataan</a:t>
            </a:r>
          </a:p>
          <a:p>
            <a:pPr lvl="1"/>
            <a:r>
              <a:rPr lang="id-ID" sz="2000" dirty="0" smtClean="0"/>
              <a:t>Ciptakan dan realokasi sumber daya</a:t>
            </a:r>
          </a:p>
          <a:p>
            <a:pPr lvl="1"/>
            <a:r>
              <a:rPr lang="id-ID" sz="2000" dirty="0" smtClean="0"/>
              <a:t>Tingkatkanstandar performance</a:t>
            </a:r>
          </a:p>
          <a:p>
            <a:pPr lvl="1"/>
            <a:r>
              <a:rPr lang="id-ID" sz="2000" dirty="0" smtClean="0"/>
              <a:t>Tetapkan model prilaku yang diinginkan</a:t>
            </a:r>
          </a:p>
          <a:p>
            <a:r>
              <a:rPr lang="id-ID" sz="2400" dirty="0" smtClean="0"/>
              <a:t>Kembangkan visi dan model keberhasilan </a:t>
            </a:r>
          </a:p>
          <a:p>
            <a:pPr lvl="1"/>
            <a:r>
              <a:rPr lang="id-ID" sz="2000" dirty="0" smtClean="0"/>
              <a:t>Kembangkan visi strategis</a:t>
            </a:r>
          </a:p>
          <a:p>
            <a:pPr lvl="1"/>
            <a:r>
              <a:rPr lang="id-ID" sz="2000" dirty="0" smtClean="0"/>
              <a:t>Model keberhasilan </a:t>
            </a:r>
          </a:p>
          <a:p>
            <a:pPr lvl="1"/>
            <a:r>
              <a:rPr lang="id-ID" sz="2000" dirty="0" smtClean="0"/>
              <a:t>Analisa system </a:t>
            </a:r>
          </a:p>
          <a:p>
            <a:pPr lvl="1"/>
            <a:r>
              <a:rPr lang="id-ID" sz="2000" dirty="0" smtClean="0"/>
              <a:t>Identifikasi gap</a:t>
            </a:r>
          </a:p>
          <a:p>
            <a:pPr lvl="1"/>
            <a:r>
              <a:rPr lang="id-ID" sz="2000" dirty="0" smtClean="0"/>
              <a:t>Fokus pada inisiatif transformasi</a:t>
            </a:r>
          </a:p>
          <a:p>
            <a:pPr lvl="1"/>
            <a:endParaRPr lang="id-ID" sz="2000" dirty="0" smtClean="0"/>
          </a:p>
          <a:p>
            <a:pPr>
              <a:buNone/>
            </a:pPr>
            <a:endParaRPr lang="id-ID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/>
          </a:bodyPr>
          <a:lstStyle/>
          <a:p>
            <a:r>
              <a:rPr lang="id-ID" sz="3200" dirty="0" smtClean="0"/>
              <a:t>Memandu transformasi organisasi</a:t>
            </a:r>
            <a:endParaRPr lang="id-ID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>
            <a:normAutofit/>
          </a:bodyPr>
          <a:lstStyle/>
          <a:p>
            <a:r>
              <a:rPr lang="id-ID" sz="2800" dirty="0" smtClean="0"/>
              <a:t>Perbaiki organisasi</a:t>
            </a:r>
          </a:p>
          <a:p>
            <a:pPr lvl="1"/>
            <a:r>
              <a:rPr lang="id-ID" sz="2400" dirty="0" smtClean="0"/>
              <a:t>Restrukturisasi</a:t>
            </a:r>
          </a:p>
          <a:p>
            <a:pPr lvl="1"/>
            <a:r>
              <a:rPr lang="id-ID" sz="2400" dirty="0" smtClean="0"/>
              <a:t>Implementasi infrastruktur</a:t>
            </a:r>
          </a:p>
          <a:p>
            <a:pPr lvl="1"/>
            <a:r>
              <a:rPr lang="id-ID" sz="2400" dirty="0" smtClean="0"/>
              <a:t>Tata ulang budaya</a:t>
            </a:r>
          </a:p>
          <a:p>
            <a:r>
              <a:rPr lang="id-ID" sz="2800" dirty="0" smtClean="0"/>
              <a:t>Ciptakan proses transformasi</a:t>
            </a:r>
          </a:p>
          <a:p>
            <a:pPr lvl="1"/>
            <a:r>
              <a:rPr lang="id-ID" sz="2400" dirty="0" smtClean="0"/>
              <a:t>Ciptakan mekanisme koordinasi</a:t>
            </a:r>
          </a:p>
          <a:p>
            <a:pPr lvl="1"/>
            <a:r>
              <a:rPr lang="id-ID" sz="2400" dirty="0" smtClean="0"/>
              <a:t>Komunikasikan progress</a:t>
            </a:r>
          </a:p>
          <a:p>
            <a:pPr lvl="1"/>
            <a:r>
              <a:rPr lang="id-ID" sz="2400" dirty="0" smtClean="0"/>
              <a:t>Isi gap skill transformasi</a:t>
            </a:r>
          </a:p>
          <a:p>
            <a:r>
              <a:rPr lang="id-ID" sz="2400" dirty="0" smtClean="0"/>
              <a:t>Miles, R.H (1997) </a:t>
            </a:r>
            <a:r>
              <a:rPr lang="id-ID" sz="2400" i="1" dirty="0" smtClean="0"/>
              <a:t>Leading Corporate Transformation</a:t>
            </a:r>
            <a:endParaRPr lang="id-ID" sz="24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/>
          </a:bodyPr>
          <a:lstStyle/>
          <a:p>
            <a:r>
              <a:rPr lang="id-ID" sz="2800" dirty="0" smtClean="0"/>
              <a:t>Intervensi makro: beberapa contoh</a:t>
            </a:r>
            <a:endParaRPr lang="id-ID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>
            <a:normAutofit/>
          </a:bodyPr>
          <a:lstStyle/>
          <a:p>
            <a:r>
              <a:rPr lang="id-ID" sz="2800" dirty="0" smtClean="0"/>
              <a:t>Analisa strategis</a:t>
            </a:r>
          </a:p>
          <a:p>
            <a:r>
              <a:rPr lang="id-ID" sz="2800" dirty="0" smtClean="0"/>
              <a:t>Pengembangan visi/misi</a:t>
            </a:r>
          </a:p>
          <a:p>
            <a:r>
              <a:rPr lang="id-ID" sz="2800" dirty="0" smtClean="0"/>
              <a:t>Outsourcing</a:t>
            </a:r>
          </a:p>
          <a:p>
            <a:r>
              <a:rPr lang="id-ID" sz="2800" dirty="0" smtClean="0"/>
              <a:t>Strategic bencmarking</a:t>
            </a:r>
          </a:p>
          <a:p>
            <a:r>
              <a:rPr lang="id-ID" sz="2800" dirty="0" smtClean="0"/>
              <a:t>Recruitment dan Development</a:t>
            </a:r>
          </a:p>
          <a:p>
            <a:r>
              <a:rPr lang="id-ID" sz="2800" dirty="0" smtClean="0"/>
              <a:t>Desain baru proses bisnis</a:t>
            </a:r>
          </a:p>
          <a:p>
            <a:r>
              <a:rPr lang="id-ID" sz="2800" dirty="0" smtClean="0"/>
              <a:t>Restrukturisasi</a:t>
            </a:r>
          </a:p>
          <a:p>
            <a:r>
              <a:rPr lang="id-ID" sz="2800" dirty="0" smtClean="0"/>
              <a:t>Merger/Akuisisi</a:t>
            </a:r>
          </a:p>
          <a:p>
            <a:r>
              <a:rPr lang="id-ID" sz="2800" dirty="0" smtClean="0"/>
              <a:t>Pembaharuan budaya</a:t>
            </a:r>
            <a:endParaRPr lang="id-ID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/>
          </a:bodyPr>
          <a:lstStyle/>
          <a:p>
            <a:r>
              <a:rPr lang="id-ID" sz="3600" dirty="0" smtClean="0"/>
              <a:t>Intervensi tingkat unit bisnis</a:t>
            </a:r>
            <a:endParaRPr lang="id-ID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/>
          <a:lstStyle/>
          <a:p>
            <a:r>
              <a:rPr lang="id-ID" dirty="0" smtClean="0"/>
              <a:t>Pembentukan unit business</a:t>
            </a:r>
          </a:p>
          <a:p>
            <a:r>
              <a:rPr lang="id-ID" dirty="0" smtClean="0"/>
              <a:t>Strategic re-positioning, business planning</a:t>
            </a:r>
          </a:p>
          <a:p>
            <a:r>
              <a:rPr lang="id-ID" dirty="0" smtClean="0"/>
              <a:t>Recruitmen pimpinan baru</a:t>
            </a:r>
          </a:p>
          <a:p>
            <a:r>
              <a:rPr lang="id-ID" dirty="0" smtClean="0"/>
              <a:t>TQM, perbaikan terus menerus</a:t>
            </a:r>
          </a:p>
          <a:p>
            <a:r>
              <a:rPr lang="id-ID" dirty="0" smtClean="0"/>
              <a:t>System redesign</a:t>
            </a:r>
          </a:p>
          <a:p>
            <a:r>
              <a:rPr lang="id-ID" dirty="0" smtClean="0"/>
              <a:t>Benchmarking/ untuk program pengukuran produktifitas</a:t>
            </a:r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58762"/>
          </a:xfrm>
        </p:spPr>
        <p:txBody>
          <a:bodyPr>
            <a:normAutofit fontScale="90000"/>
          </a:bodyPr>
          <a:lstStyle/>
          <a:p>
            <a:endParaRPr lang="id-ID" sz="11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287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id-ID" sz="2400" dirty="0" smtClean="0"/>
              <a:t>Intervensi antar kelompok:</a:t>
            </a:r>
          </a:p>
          <a:p>
            <a:r>
              <a:rPr lang="id-ID" sz="2400" dirty="0" smtClean="0"/>
              <a:t>Strategi pembentukan tim antar kelompok</a:t>
            </a:r>
          </a:p>
          <a:p>
            <a:r>
              <a:rPr lang="id-ID" sz="2400" dirty="0" smtClean="0"/>
              <a:t>Strategi penyelesaian konflik antar kelompok</a:t>
            </a:r>
          </a:p>
          <a:p>
            <a:r>
              <a:rPr lang="id-ID" sz="2400" dirty="0" smtClean="0"/>
              <a:t>Restrukturisasi tim kerja</a:t>
            </a:r>
          </a:p>
          <a:p>
            <a:r>
              <a:rPr lang="id-ID" sz="2400" dirty="0" smtClean="0"/>
              <a:t>Penyusunan ulang desain proses kerja</a:t>
            </a:r>
          </a:p>
          <a:p>
            <a:pPr>
              <a:buNone/>
            </a:pPr>
            <a:r>
              <a:rPr lang="id-ID" sz="2400" dirty="0" smtClean="0"/>
              <a:t>Intervensi personal &amp; Interpersonal</a:t>
            </a:r>
          </a:p>
          <a:p>
            <a:r>
              <a:rPr lang="id-ID" sz="2400" dirty="0" smtClean="0"/>
              <a:t>Pengembangan individu dan interpersonal skill</a:t>
            </a:r>
          </a:p>
          <a:p>
            <a:r>
              <a:rPr lang="id-ID" sz="2400" dirty="0" smtClean="0"/>
              <a:t>Resolusi konflik interpersonal</a:t>
            </a:r>
          </a:p>
          <a:p>
            <a:r>
              <a:rPr lang="id-ID" sz="2400" dirty="0" smtClean="0"/>
              <a:t>Penyusunan ulang desain kerja</a:t>
            </a:r>
          </a:p>
          <a:p>
            <a:r>
              <a:rPr lang="id-ID" sz="2400" dirty="0" smtClean="0"/>
              <a:t>Leadership, management, team leader, pengembangan agen perubahan</a:t>
            </a:r>
          </a:p>
          <a:p>
            <a:r>
              <a:rPr lang="id-ID" sz="2400" dirty="0" smtClean="0"/>
              <a:t>Seleksi, penempatan, konsultasi, atau pemberhentian</a:t>
            </a:r>
            <a:endParaRPr lang="id-ID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/>
          </a:bodyPr>
          <a:lstStyle/>
          <a:p>
            <a:r>
              <a:rPr lang="id-ID" sz="3200" dirty="0" smtClean="0">
                <a:solidFill>
                  <a:srgbClr val="002060"/>
                </a:solidFill>
              </a:rPr>
              <a:t>Perubahan perlu pertimbangan..</a:t>
            </a:r>
            <a:endParaRPr lang="id-ID" sz="3200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buNone/>
            </a:pPr>
            <a:r>
              <a:rPr lang="id-ID" sz="2800" dirty="0" smtClean="0"/>
              <a:t>Beberapa faktor penting:</a:t>
            </a:r>
          </a:p>
          <a:p>
            <a:pPr>
              <a:spcBef>
                <a:spcPts val="0"/>
              </a:spcBef>
            </a:pPr>
            <a:r>
              <a:rPr lang="id-ID" sz="2800" dirty="0" smtClean="0"/>
              <a:t>Waktu yang tersedia</a:t>
            </a:r>
          </a:p>
          <a:p>
            <a:pPr>
              <a:spcBef>
                <a:spcPts val="0"/>
              </a:spcBef>
            </a:pPr>
            <a:r>
              <a:rPr lang="id-ID" sz="2800" dirty="0" smtClean="0"/>
              <a:t>Tingkat dukungan terhadap perubahan</a:t>
            </a:r>
          </a:p>
          <a:p>
            <a:pPr>
              <a:spcBef>
                <a:spcPts val="0"/>
              </a:spcBef>
            </a:pPr>
            <a:r>
              <a:rPr lang="id-ID" sz="2800" dirty="0" smtClean="0"/>
              <a:t>Tingkat kesesuaian dengan lingkungan</a:t>
            </a:r>
          </a:p>
          <a:p>
            <a:pPr>
              <a:spcBef>
                <a:spcPts val="0"/>
              </a:spcBef>
              <a:buNone/>
            </a:pPr>
            <a:endParaRPr lang="id-ID" sz="2800" dirty="0" smtClean="0"/>
          </a:p>
          <a:p>
            <a:pPr>
              <a:spcBef>
                <a:spcPts val="0"/>
              </a:spcBef>
              <a:buNone/>
            </a:pPr>
            <a:r>
              <a:rPr lang="id-ID" sz="2800" dirty="0" smtClean="0"/>
              <a:t>Pilihan untuk memulai:</a:t>
            </a:r>
          </a:p>
          <a:p>
            <a:pPr>
              <a:spcBef>
                <a:spcPts val="0"/>
              </a:spcBef>
            </a:pPr>
            <a:r>
              <a:rPr lang="id-ID" sz="2800" dirty="0" smtClean="0"/>
              <a:t>Yang paling mendesak</a:t>
            </a:r>
          </a:p>
          <a:p>
            <a:pPr>
              <a:spcBef>
                <a:spcPts val="0"/>
              </a:spcBef>
            </a:pPr>
            <a:r>
              <a:rPr lang="id-ID" sz="2800" dirty="0" smtClean="0"/>
              <a:t>Yang paling banyak dukungan</a:t>
            </a:r>
          </a:p>
          <a:p>
            <a:pPr>
              <a:spcBef>
                <a:spcPts val="0"/>
              </a:spcBef>
            </a:pPr>
            <a:r>
              <a:rPr lang="id-ID" sz="2800" dirty="0" smtClean="0"/>
              <a:t>Ada kecakapan (konsultan)</a:t>
            </a:r>
          </a:p>
          <a:p>
            <a:pPr>
              <a:spcBef>
                <a:spcPts val="0"/>
              </a:spcBef>
            </a:pPr>
            <a:r>
              <a:rPr lang="id-ID" sz="2800" dirty="0" smtClean="0"/>
              <a:t>Yang paling mungkin berhasil</a:t>
            </a:r>
          </a:p>
          <a:p>
            <a:pPr>
              <a:spcBef>
                <a:spcPts val="0"/>
              </a:spcBef>
            </a:pPr>
            <a:r>
              <a:rPr lang="id-ID" sz="2800" dirty="0" smtClean="0"/>
              <a:t>Kelayakan</a:t>
            </a:r>
            <a:endParaRPr lang="id-ID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Objektif Pembelajaran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 smtClean="0"/>
              <a:t>Mempelajari model kontingency dari strategi perubahan</a:t>
            </a:r>
          </a:p>
          <a:p>
            <a:r>
              <a:rPr lang="id-ID" dirty="0" smtClean="0"/>
              <a:t>Mempelajar</a:t>
            </a:r>
            <a:r>
              <a:rPr lang="en-US" dirty="0" smtClean="0"/>
              <a:t>i</a:t>
            </a:r>
            <a:r>
              <a:rPr lang="id-ID" dirty="0" smtClean="0"/>
              <a:t> strategi penerapan perubahan skala besar atau disebut transformasi organisasi</a:t>
            </a:r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Konsep</a:t>
            </a:r>
            <a:r>
              <a:rPr lang="en-US" dirty="0"/>
              <a:t> </a:t>
            </a:r>
            <a:r>
              <a:rPr lang="en-US" dirty="0" err="1"/>
              <a:t>transformasi</a:t>
            </a:r>
            <a:r>
              <a:rPr lang="en-US" dirty="0"/>
              <a:t> yang </a:t>
            </a:r>
            <a:r>
              <a:rPr lang="en-US" dirty="0" err="1"/>
              <a:t>ditulis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Gouillert</a:t>
            </a:r>
            <a:r>
              <a:rPr lang="en-US" dirty="0"/>
              <a:t> &amp; Kelly (1995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pendekatan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4 </a:t>
            </a:r>
            <a:r>
              <a:rPr lang="en-US" dirty="0" err="1"/>
              <a:t>kategori</a:t>
            </a:r>
            <a:r>
              <a:rPr lang="en-US" dirty="0"/>
              <a:t> yang </a:t>
            </a:r>
            <a:r>
              <a:rPr lang="en-US" dirty="0" err="1"/>
              <a:t>disebut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4 R </a:t>
            </a:r>
            <a:r>
              <a:rPr lang="en-US" dirty="0" err="1"/>
              <a:t>yaitu</a:t>
            </a:r>
            <a:r>
              <a:rPr lang="en-US" dirty="0"/>
              <a:t> :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Reframing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Restructure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Revitalization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Renewal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594468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dimensi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terlihat</a:t>
            </a:r>
            <a:r>
              <a:rPr lang="en-US" dirty="0"/>
              <a:t> </a:t>
            </a:r>
            <a:r>
              <a:rPr lang="en-US" dirty="0" err="1"/>
              <a:t>terjadinya</a:t>
            </a:r>
            <a:r>
              <a:rPr lang="en-US" dirty="0"/>
              <a:t> </a:t>
            </a:r>
            <a:r>
              <a:rPr lang="en-US" dirty="0" err="1"/>
              <a:t>pergeseran</a:t>
            </a:r>
            <a:r>
              <a:rPr lang="en-US" dirty="0"/>
              <a:t> </a:t>
            </a:r>
            <a:r>
              <a:rPr lang="en-US" dirty="0" err="1"/>
              <a:t>konsep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hal</a:t>
            </a:r>
            <a:r>
              <a:rPr lang="en-US" dirty="0"/>
              <a:t> </a:t>
            </a:r>
            <a:r>
              <a:rPr lang="en-US" dirty="0" err="1"/>
              <a:t>pencapaian</a:t>
            </a:r>
            <a:r>
              <a:rPr lang="en-US" dirty="0"/>
              <a:t> </a:t>
            </a:r>
            <a:r>
              <a:rPr lang="en-US" dirty="0" err="1"/>
              <a:t>tujuan</a:t>
            </a:r>
            <a:r>
              <a:rPr lang="en-US" dirty="0"/>
              <a:t> </a:t>
            </a:r>
            <a:r>
              <a:rPr lang="en-US" dirty="0" err="1"/>
              <a:t>karena</a:t>
            </a:r>
            <a:r>
              <a:rPr lang="en-US" dirty="0"/>
              <a:t> </a:t>
            </a:r>
            <a:r>
              <a:rPr lang="en-US" dirty="0" err="1"/>
              <a:t>sering</a:t>
            </a:r>
            <a:r>
              <a:rPr lang="en-US" dirty="0"/>
              <a:t> </a:t>
            </a:r>
            <a:r>
              <a:rPr lang="en-US" dirty="0" err="1"/>
              <a:t>terjadi</a:t>
            </a:r>
            <a:r>
              <a:rPr lang="en-US" dirty="0"/>
              <a:t> </a:t>
            </a:r>
            <a:r>
              <a:rPr lang="en-US" dirty="0" err="1"/>
              <a:t>bahwa</a:t>
            </a:r>
            <a:r>
              <a:rPr lang="en-US" dirty="0"/>
              <a:t> </a:t>
            </a:r>
            <a:r>
              <a:rPr lang="en-US" dirty="0" err="1"/>
              <a:t>organisasi</a:t>
            </a:r>
            <a:r>
              <a:rPr lang="en-US" dirty="0"/>
              <a:t> </a:t>
            </a:r>
            <a:r>
              <a:rPr lang="en-US" dirty="0" err="1"/>
              <a:t>terhalang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pola</a:t>
            </a:r>
            <a:r>
              <a:rPr lang="en-US" dirty="0"/>
              <a:t> </a:t>
            </a:r>
            <a:r>
              <a:rPr lang="en-US" dirty="0" err="1"/>
              <a:t>pikir</a:t>
            </a:r>
            <a:r>
              <a:rPr lang="en-US" dirty="0"/>
              <a:t> (mind set) yang </a:t>
            </a:r>
            <a:r>
              <a:rPr lang="en-US" dirty="0" err="1"/>
              <a:t>membuat</a:t>
            </a:r>
            <a:r>
              <a:rPr lang="en-US" dirty="0"/>
              <a:t> </a:t>
            </a:r>
            <a:r>
              <a:rPr lang="en-US" dirty="0" err="1"/>
              <a:t>organisasi</a:t>
            </a:r>
            <a:r>
              <a:rPr lang="en-US" dirty="0"/>
              <a:t> </a:t>
            </a:r>
            <a:r>
              <a:rPr lang="en-US" dirty="0" err="1"/>
              <a:t>kehilangan</a:t>
            </a:r>
            <a:r>
              <a:rPr lang="en-US" dirty="0"/>
              <a:t> </a:t>
            </a:r>
            <a:r>
              <a:rPr lang="en-US" dirty="0" err="1"/>
              <a:t>kemampuan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mengembangkan</a:t>
            </a:r>
            <a:r>
              <a:rPr lang="en-US" dirty="0"/>
              <a:t> mental model, </a:t>
            </a:r>
            <a:r>
              <a:rPr lang="en-US" dirty="0" err="1"/>
              <a:t>dengan</a:t>
            </a:r>
            <a:r>
              <a:rPr lang="en-US" dirty="0"/>
              <a:t> reframing </a:t>
            </a:r>
            <a:r>
              <a:rPr lang="en-US" dirty="0" err="1"/>
              <a:t>diharapkan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membuka</a:t>
            </a:r>
            <a:r>
              <a:rPr lang="en-US" dirty="0"/>
              <a:t> </a:t>
            </a:r>
            <a:r>
              <a:rPr lang="en-US" dirty="0" err="1"/>
              <a:t>pola</a:t>
            </a:r>
            <a:r>
              <a:rPr lang="en-US" dirty="0"/>
              <a:t> </a:t>
            </a:r>
            <a:r>
              <a:rPr lang="en-US" dirty="0" err="1"/>
              <a:t>pikir</a:t>
            </a:r>
            <a:r>
              <a:rPr lang="en-US" dirty="0"/>
              <a:t> </a:t>
            </a:r>
            <a:r>
              <a:rPr lang="en-US" dirty="0" err="1"/>
              <a:t>baru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pencapaian</a:t>
            </a:r>
            <a:r>
              <a:rPr lang="en-US" dirty="0"/>
              <a:t> </a:t>
            </a:r>
            <a:r>
              <a:rPr lang="en-US" dirty="0" err="1"/>
              <a:t>tujuan</a:t>
            </a:r>
            <a:r>
              <a:rPr lang="en-US" dirty="0"/>
              <a:t> </a:t>
            </a:r>
            <a:r>
              <a:rPr lang="en-US" dirty="0" err="1"/>
              <a:t>organisasi</a:t>
            </a:r>
            <a:r>
              <a:rPr lang="en-US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61921779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34962"/>
          </a:xfrm>
        </p:spPr>
        <p:txBody>
          <a:bodyPr>
            <a:normAutofit fontScale="90000"/>
          </a:bodyPr>
          <a:lstStyle/>
          <a:p>
            <a:endParaRPr lang="en-US" sz="1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287963"/>
          </a:xfrm>
        </p:spPr>
        <p:txBody>
          <a:bodyPr>
            <a:normAutofit lnSpcReduction="10000"/>
          </a:bodyPr>
          <a:lstStyle/>
          <a:p>
            <a:r>
              <a:rPr lang="en-US" dirty="0"/>
              <a:t>Restructure, </a:t>
            </a:r>
            <a:r>
              <a:rPr lang="en-US" dirty="0" err="1"/>
              <a:t>dimensi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sangat</a:t>
            </a:r>
            <a:r>
              <a:rPr lang="en-US" dirty="0"/>
              <a:t> </a:t>
            </a:r>
            <a:r>
              <a:rPr lang="en-US" dirty="0" err="1"/>
              <a:t>terkait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bentuk</a:t>
            </a:r>
            <a:r>
              <a:rPr lang="en-US" dirty="0"/>
              <a:t> </a:t>
            </a:r>
            <a:r>
              <a:rPr lang="en-US" dirty="0" err="1"/>
              <a:t>organisasi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tingkat</a:t>
            </a:r>
            <a:r>
              <a:rPr lang="en-US" dirty="0"/>
              <a:t> </a:t>
            </a:r>
            <a:r>
              <a:rPr lang="en-US" dirty="0" err="1"/>
              <a:t>kompetisi</a:t>
            </a:r>
            <a:r>
              <a:rPr lang="en-US" dirty="0"/>
              <a:t> </a:t>
            </a:r>
            <a:r>
              <a:rPr lang="en-US" dirty="0" err="1"/>
              <a:t>sehingga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tercipta</a:t>
            </a:r>
            <a:r>
              <a:rPr lang="en-US" dirty="0"/>
              <a:t> </a:t>
            </a:r>
            <a:r>
              <a:rPr lang="en-US" dirty="0" err="1"/>
              <a:t>bentuk</a:t>
            </a:r>
            <a:r>
              <a:rPr lang="en-US" dirty="0"/>
              <a:t> </a:t>
            </a:r>
            <a:r>
              <a:rPr lang="en-US" dirty="0" err="1"/>
              <a:t>organisasi</a:t>
            </a:r>
            <a:r>
              <a:rPr lang="en-US" dirty="0"/>
              <a:t> yang </a:t>
            </a:r>
            <a:r>
              <a:rPr lang="en-US" dirty="0" err="1"/>
              <a:t>diharapkan</a:t>
            </a:r>
            <a:endParaRPr lang="en-US" dirty="0"/>
          </a:p>
          <a:p>
            <a:r>
              <a:rPr lang="en-US" dirty="0"/>
              <a:t>Revitalization, </a:t>
            </a:r>
            <a:r>
              <a:rPr lang="en-US" dirty="0" err="1"/>
              <a:t>dimensi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sebuah</a:t>
            </a:r>
            <a:r>
              <a:rPr lang="en-US" dirty="0"/>
              <a:t> </a:t>
            </a:r>
            <a:r>
              <a:rPr lang="en-US" dirty="0" err="1"/>
              <a:t>usaha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mendorong</a:t>
            </a:r>
            <a:r>
              <a:rPr lang="en-US" dirty="0"/>
              <a:t> </a:t>
            </a:r>
            <a:r>
              <a:rPr lang="en-US" dirty="0" err="1"/>
              <a:t>pertumbuhan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seluruh</a:t>
            </a:r>
            <a:r>
              <a:rPr lang="en-US" dirty="0"/>
              <a:t> </a:t>
            </a:r>
            <a:r>
              <a:rPr lang="en-US" dirty="0" err="1"/>
              <a:t>komponen</a:t>
            </a:r>
            <a:r>
              <a:rPr lang="en-US" dirty="0"/>
              <a:t> </a:t>
            </a:r>
            <a:r>
              <a:rPr lang="en-US" dirty="0" err="1"/>
              <a:t>organisasi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tentu</a:t>
            </a:r>
            <a:r>
              <a:rPr lang="en-US" dirty="0"/>
              <a:t> </a:t>
            </a:r>
            <a:r>
              <a:rPr lang="en-US" dirty="0" err="1"/>
              <a:t>saja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pertimbangan</a:t>
            </a:r>
            <a:r>
              <a:rPr lang="en-US" dirty="0"/>
              <a:t> </a:t>
            </a:r>
            <a:r>
              <a:rPr lang="en-US" dirty="0" err="1"/>
              <a:t>kemampuan</a:t>
            </a:r>
            <a:r>
              <a:rPr lang="en-US" dirty="0"/>
              <a:t> </a:t>
            </a:r>
            <a:r>
              <a:rPr lang="en-US" dirty="0" err="1"/>
              <a:t>bersainguntuk</a:t>
            </a:r>
            <a:r>
              <a:rPr lang="en-US" dirty="0"/>
              <a:t> </a:t>
            </a:r>
            <a:r>
              <a:rPr lang="en-US" dirty="0" err="1"/>
              <a:t>mengantisipasi</a:t>
            </a:r>
            <a:r>
              <a:rPr lang="en-US" dirty="0"/>
              <a:t> </a:t>
            </a:r>
            <a:r>
              <a:rPr lang="en-US" dirty="0" err="1"/>
              <a:t>perubahan</a:t>
            </a:r>
            <a:r>
              <a:rPr lang="en-US" dirty="0"/>
              <a:t> </a:t>
            </a:r>
            <a:r>
              <a:rPr lang="en-US" dirty="0" err="1"/>
              <a:t>lingkungan</a:t>
            </a:r>
            <a:r>
              <a:rPr lang="en-US" dirty="0"/>
              <a:t> </a:t>
            </a:r>
            <a:r>
              <a:rPr lang="en-US" dirty="0" err="1"/>
              <a:t>eksterna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332899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 Renewal, </a:t>
            </a:r>
            <a:r>
              <a:rPr lang="en-US" dirty="0" err="1"/>
              <a:t>dimensi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berbicara</a:t>
            </a:r>
            <a:r>
              <a:rPr lang="en-US" dirty="0"/>
              <a:t> </a:t>
            </a:r>
            <a:r>
              <a:rPr lang="en-US" dirty="0" err="1"/>
              <a:t>mengenai</a:t>
            </a:r>
            <a:r>
              <a:rPr lang="en-US" dirty="0"/>
              <a:t> </a:t>
            </a:r>
            <a:r>
              <a:rPr lang="en-US" dirty="0" err="1"/>
              <a:t>pembaharuan</a:t>
            </a:r>
            <a:r>
              <a:rPr lang="en-US" dirty="0"/>
              <a:t> </a:t>
            </a:r>
            <a:r>
              <a:rPr lang="en-US" dirty="0" err="1"/>
              <a:t>organisasi</a:t>
            </a:r>
            <a:r>
              <a:rPr lang="en-US" dirty="0"/>
              <a:t> yang </a:t>
            </a:r>
            <a:r>
              <a:rPr lang="en-US" dirty="0" err="1"/>
              <a:t>sangat</a:t>
            </a:r>
            <a:r>
              <a:rPr lang="en-US" dirty="0"/>
              <a:t> </a:t>
            </a:r>
            <a:r>
              <a:rPr lang="en-US" dirty="0" err="1"/>
              <a:t>kental</a:t>
            </a:r>
            <a:r>
              <a:rPr lang="en-US" dirty="0"/>
              <a:t> </a:t>
            </a:r>
            <a:r>
              <a:rPr lang="en-US" dirty="0" err="1"/>
              <a:t>terkait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unsur</a:t>
            </a:r>
            <a:r>
              <a:rPr lang="en-US" dirty="0"/>
              <a:t> SDM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mempercepat</a:t>
            </a:r>
            <a:r>
              <a:rPr lang="en-US" dirty="0"/>
              <a:t> </a:t>
            </a:r>
            <a:r>
              <a:rPr lang="en-US" dirty="0" err="1"/>
              <a:t>laju</a:t>
            </a:r>
            <a:r>
              <a:rPr lang="en-US" dirty="0"/>
              <a:t> proses </a:t>
            </a:r>
            <a:r>
              <a:rPr lang="en-US" dirty="0" err="1"/>
              <a:t>transformasi</a:t>
            </a:r>
            <a:r>
              <a:rPr lang="en-US" dirty="0"/>
              <a:t> </a:t>
            </a:r>
            <a:r>
              <a:rPr lang="en-US" dirty="0" err="1"/>
              <a:t>organisasi</a:t>
            </a:r>
            <a:r>
              <a:rPr lang="en-US" dirty="0"/>
              <a:t>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22636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d-ID" dirty="0" smtClean="0"/>
              <a:t>Hal penting dalam perubahan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id-ID" sz="2800" dirty="0" smtClean="0"/>
              <a:t>Implementasi perubahan memerlukan:</a:t>
            </a:r>
          </a:p>
          <a:p>
            <a:r>
              <a:rPr lang="id-ID" sz="2400" dirty="0" smtClean="0"/>
              <a:t>terbangunnya kesadaran akan perlunya perubahan</a:t>
            </a:r>
          </a:p>
          <a:p>
            <a:r>
              <a:rPr lang="id-ID" sz="2400" dirty="0" smtClean="0"/>
              <a:t>Perubahan dilakukan secara meyakinkan</a:t>
            </a:r>
          </a:p>
          <a:p>
            <a:r>
              <a:rPr lang="id-ID" sz="2400" dirty="0" smtClean="0"/>
              <a:t>Proses perubahan merupakan proses pembelajaran</a:t>
            </a:r>
          </a:p>
          <a:p>
            <a:r>
              <a:rPr lang="id-ID" sz="2400" dirty="0" smtClean="0"/>
              <a:t>Perubahan dramatis bisa jadi tidak pasti mengingat orgs perlu penyesuaian dengan skill baru</a:t>
            </a:r>
          </a:p>
          <a:p>
            <a:r>
              <a:rPr lang="id-ID" sz="2400" dirty="0" smtClean="0"/>
              <a:t>Kristalisasi visi dan</a:t>
            </a:r>
            <a:r>
              <a:rPr lang="en-US" sz="2400" dirty="0" smtClean="0"/>
              <a:t> </a:t>
            </a:r>
            <a:r>
              <a:rPr lang="id-ID" sz="2400" dirty="0" smtClean="0"/>
              <a:t>fokus bagi organisasi</a:t>
            </a:r>
          </a:p>
          <a:p>
            <a:r>
              <a:rPr lang="id-ID" sz="2400" dirty="0" smtClean="0"/>
              <a:t>Fokus pada manusia dan proses perubahan</a:t>
            </a:r>
          </a:p>
          <a:p>
            <a:pPr>
              <a:buNone/>
            </a:pPr>
            <a:endParaRPr lang="id-ID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d-ID" sz="3200" dirty="0" smtClean="0"/>
              <a:t>Model contingency dari strategi perubahan </a:t>
            </a:r>
            <a:endParaRPr lang="id-ID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d-ID" sz="2400" dirty="0" smtClean="0"/>
              <a:t>Setiap organisasi yang beroperasi di dalam lingkungan tertentu , perlu menyesuaikan diri dengan lingkungan eksternal di mana ia berada</a:t>
            </a:r>
          </a:p>
          <a:p>
            <a:r>
              <a:rPr lang="id-ID" sz="2400" dirty="0" smtClean="0"/>
              <a:t>Ciri-ciri lingkungan mempengaruhi kemampuan suatu organisasi untuk mencapai sumber-sumber daya,  organisasi harus mampu mengendalikan kegiatan-kegiatan mereka untuk mencapai sumber daya tersebut</a:t>
            </a:r>
          </a:p>
          <a:p>
            <a:r>
              <a:rPr lang="id-ID" sz="2400" dirty="0" smtClean="0"/>
              <a:t>Teori kontingensi juga dikenal sebagai teori situasional.</a:t>
            </a:r>
          </a:p>
          <a:p>
            <a:r>
              <a:rPr lang="id-ID" sz="2400" dirty="0" smtClean="0"/>
              <a:t>Tidak ada satu teori yang efektif dalam hal menangani segala macam situasi.</a:t>
            </a:r>
          </a:p>
          <a:p>
            <a:endParaRPr lang="id-ID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d-ID" dirty="0" smtClean="0"/>
              <a:t>Model contingency (lanjutan)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d-ID" sz="2800" dirty="0" smtClean="0"/>
              <a:t>Strategi yang dipilih guna menghadapi situasi tertentu, tergantung pada tipe situasi yang dihadapi, atau dia bersifat kontingen pada situasi yang ada</a:t>
            </a:r>
          </a:p>
          <a:p>
            <a:r>
              <a:rPr lang="id-ID" sz="2800" dirty="0" smtClean="0"/>
              <a:t>Lawrence dan Lorsch berpendapat bahwa kondisi-kondisi eksternal dan environmental akan mendeterminasi  tipe struktur yang diperlukan suatu organisasi untuk mencapai kinerja efektif.</a:t>
            </a:r>
          </a:p>
          <a:p>
            <a:r>
              <a:rPr lang="id-ID" sz="2800" dirty="0" smtClean="0"/>
              <a:t>Pendekatan kontingensi merupakan upaya untuk mendeterminasi dengan bantuan riset , praktik-praktik, serta teknik-teknik manajerial mana yang tepat dalam situasi-situasi spesifik</a:t>
            </a:r>
            <a:endParaRPr lang="id-ID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>
            <a:noAutofit/>
          </a:bodyPr>
          <a:lstStyle/>
          <a:p>
            <a:r>
              <a:rPr lang="id-ID" sz="3200" dirty="0" smtClean="0"/>
              <a:t>Pemikiran sistem dan pemikiran kontingensi</a:t>
            </a:r>
            <a:endParaRPr lang="id-ID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54563"/>
          </a:xfrm>
        </p:spPr>
        <p:txBody>
          <a:bodyPr>
            <a:normAutofit/>
          </a:bodyPr>
          <a:lstStyle/>
          <a:p>
            <a:r>
              <a:rPr lang="id-ID" sz="2400" dirty="0" smtClean="0"/>
              <a:t>Pemikiran sistem (sistemik)</a:t>
            </a:r>
          </a:p>
          <a:p>
            <a:pPr marL="514350" indent="-514350">
              <a:buAutoNum type="arabicPeriod"/>
            </a:pPr>
            <a:r>
              <a:rPr lang="id-ID" sz="2400" dirty="0" smtClean="0"/>
              <a:t>Terdapat sebuah problem atau masalah</a:t>
            </a:r>
          </a:p>
          <a:p>
            <a:pPr marL="514350" indent="-514350">
              <a:buAutoNum type="arabicPeriod"/>
            </a:pPr>
            <a:r>
              <a:rPr lang="id-ID" sz="2400" dirty="0" smtClean="0"/>
              <a:t>Problem tersebut berada dalam situasi tertentu</a:t>
            </a:r>
          </a:p>
          <a:p>
            <a:pPr marL="514350" indent="-514350">
              <a:buAutoNum type="arabicPeriod"/>
            </a:pPr>
            <a:r>
              <a:rPr lang="id-ID" sz="2400" dirty="0" smtClean="0"/>
              <a:t>Problem tersebut mem</a:t>
            </a:r>
            <a:r>
              <a:rPr lang="en-US" sz="2400" dirty="0" smtClean="0"/>
              <a:t>e</a:t>
            </a:r>
            <a:r>
              <a:rPr lang="id-ID" sz="2400" dirty="0" smtClean="0"/>
              <a:t>rlukan suatu solusi/pemecahan</a:t>
            </a:r>
          </a:p>
          <a:p>
            <a:pPr marL="514350" indent="-514350">
              <a:buAutoNum type="arabicPeriod"/>
            </a:pPr>
            <a:r>
              <a:rPr lang="id-ID" sz="2400" dirty="0" smtClean="0"/>
              <a:t>Solusi tersebut akan menimbulkan dampak terlepas dari dampak yang diinginkan atas problem tersebut</a:t>
            </a:r>
          </a:p>
          <a:p>
            <a:pPr marL="514350" indent="-514350">
              <a:buAutoNum type="arabicPeriod"/>
            </a:pPr>
            <a:r>
              <a:rPr lang="id-ID" sz="2400" dirty="0" smtClean="0"/>
              <a:t>Perlu diupayakan untuk mengatasi dampak tersebut</a:t>
            </a:r>
          </a:p>
          <a:p>
            <a:pPr marL="514350" indent="-514350">
              <a:buAutoNum type="arabicPeriod"/>
            </a:pPr>
            <a:r>
              <a:rPr lang="id-ID" sz="2400" dirty="0" smtClean="0"/>
              <a:t>Dilakukan evaluasi terhadap dampak yang diinginkan dan yang tidak diinginkan</a:t>
            </a:r>
          </a:p>
          <a:p>
            <a:pPr marL="514350" indent="-514350">
              <a:buAutoNum type="arabicPeriod"/>
            </a:pPr>
            <a:r>
              <a:rPr lang="id-ID" sz="2400" dirty="0" smtClean="0"/>
              <a:t>Solusi yang diterapkan tidak bersifat tetap karena situasi akan berubah </a:t>
            </a:r>
          </a:p>
          <a:p>
            <a:pPr marL="514350" indent="-514350">
              <a:buAutoNum type="arabicPeriod"/>
            </a:pPr>
            <a:endParaRPr lang="id-ID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Autofit/>
          </a:bodyPr>
          <a:lstStyle/>
          <a:p>
            <a:r>
              <a:rPr lang="id-ID" sz="3200" dirty="0" smtClean="0">
                <a:solidFill>
                  <a:schemeClr val="bg1"/>
                </a:solidFill>
              </a:rPr>
              <a:t>Pemikiran sistem dan pemikiran kontingensi</a:t>
            </a:r>
            <a:endParaRPr lang="id-ID" sz="3200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>
            <a:normAutofit/>
          </a:bodyPr>
          <a:lstStyle/>
          <a:p>
            <a:r>
              <a:rPr lang="id-ID" sz="2800" dirty="0" smtClean="0">
                <a:solidFill>
                  <a:schemeClr val="bg1"/>
                </a:solidFill>
              </a:rPr>
              <a:t>Pemikiran kontingensi</a:t>
            </a:r>
          </a:p>
          <a:p>
            <a:pPr>
              <a:buNone/>
            </a:pPr>
            <a:r>
              <a:rPr lang="id-ID" sz="2800" dirty="0" smtClean="0">
                <a:solidFill>
                  <a:schemeClr val="bg1"/>
                </a:solidFill>
              </a:rPr>
              <a:t>	</a:t>
            </a:r>
            <a:r>
              <a:rPr lang="id-ID" sz="2800" dirty="0" smtClean="0"/>
              <a:t>Organisasi-organisasi merupakan sistem-sistem yang terdiri dari sejumlah bagian yang interdependen, dan perubahan yang terjadi pada bagian tertentu akan menimbulkan dampak atas bagian-bagian lainnya</a:t>
            </a:r>
          </a:p>
          <a:p>
            <a:pPr>
              <a:buNone/>
            </a:pPr>
            <a:r>
              <a:rPr lang="id-ID" sz="2800" dirty="0" smtClean="0"/>
              <a:t>	Pendekatan kontingensi membantu memahami bagaimana bagian-bagian yang ada: manusia    tugas-tugas    manajemen selaras satu sama lainnya dan tergantung satu sama lainnya.</a:t>
            </a:r>
            <a:endParaRPr lang="id-ID" sz="2800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7391400" y="4265612"/>
            <a:ext cx="228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1676400" y="4648200"/>
            <a:ext cx="228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6172200" y="2286000"/>
            <a:ext cx="2133600" cy="609600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1" name="Rectangle 10"/>
          <p:cNvSpPr/>
          <p:nvPr/>
        </p:nvSpPr>
        <p:spPr>
          <a:xfrm>
            <a:off x="533400" y="4114800"/>
            <a:ext cx="2286000" cy="609600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5" name="Rectangle 4"/>
          <p:cNvSpPr/>
          <p:nvPr/>
        </p:nvSpPr>
        <p:spPr>
          <a:xfrm>
            <a:off x="533400" y="2286000"/>
            <a:ext cx="2286000" cy="609600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7" name="Rectangle 16"/>
          <p:cNvSpPr/>
          <p:nvPr/>
        </p:nvSpPr>
        <p:spPr>
          <a:xfrm>
            <a:off x="3429000" y="4114800"/>
            <a:ext cx="2438400" cy="5334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3" name="Rectangle 12"/>
          <p:cNvSpPr/>
          <p:nvPr/>
        </p:nvSpPr>
        <p:spPr>
          <a:xfrm>
            <a:off x="6248400" y="5029200"/>
            <a:ext cx="2286000" cy="304800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2" name="Rectangle 11"/>
          <p:cNvSpPr/>
          <p:nvPr/>
        </p:nvSpPr>
        <p:spPr>
          <a:xfrm>
            <a:off x="6248400" y="4343400"/>
            <a:ext cx="2286000" cy="304800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4" name="Rectangle 13"/>
          <p:cNvSpPr/>
          <p:nvPr/>
        </p:nvSpPr>
        <p:spPr>
          <a:xfrm>
            <a:off x="6248400" y="3810000"/>
            <a:ext cx="2286000" cy="304800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id-ID" sz="3200" dirty="0" smtClean="0">
                <a:solidFill>
                  <a:srgbClr val="002060"/>
                </a:solidFill>
              </a:rPr>
              <a:t>Pendekatan universal versus pendekatan kontingensi</a:t>
            </a:r>
            <a:endParaRPr lang="id-ID" sz="3200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id-ID" sz="2000" dirty="0" smtClean="0"/>
              <a:t>Pendekatan Universal</a:t>
            </a:r>
          </a:p>
          <a:p>
            <a:pPr>
              <a:spcBef>
                <a:spcPts val="0"/>
              </a:spcBef>
              <a:buNone/>
            </a:pPr>
            <a:endParaRPr lang="id-ID" sz="2000" dirty="0" smtClean="0"/>
          </a:p>
          <a:p>
            <a:pPr>
              <a:spcBef>
                <a:spcPts val="0"/>
              </a:spcBef>
              <a:buNone/>
            </a:pPr>
            <a:r>
              <a:rPr lang="id-ID" sz="2000" dirty="0" smtClean="0"/>
              <a:t>Masalah atau situasi              Satu-satunya cara terbaik   Solusi atau arah</a:t>
            </a:r>
          </a:p>
          <a:p>
            <a:pPr>
              <a:spcBef>
                <a:spcPts val="0"/>
              </a:spcBef>
              <a:buNone/>
            </a:pPr>
            <a:r>
              <a:rPr lang="id-ID" sz="2000" dirty="0" smtClean="0"/>
              <a:t>yang berlaku					     tindakan-tindakan</a:t>
            </a:r>
          </a:p>
          <a:p>
            <a:pPr>
              <a:spcBef>
                <a:spcPts val="0"/>
              </a:spcBef>
              <a:buNone/>
            </a:pPr>
            <a:endParaRPr lang="id-ID" sz="2000" dirty="0" smtClean="0"/>
          </a:p>
          <a:p>
            <a:pPr>
              <a:spcBef>
                <a:spcPts val="0"/>
              </a:spcBef>
              <a:buNone/>
            </a:pPr>
            <a:endParaRPr lang="id-ID" sz="2000" dirty="0" smtClean="0"/>
          </a:p>
          <a:p>
            <a:pPr>
              <a:spcBef>
                <a:spcPts val="0"/>
              </a:spcBef>
            </a:pPr>
            <a:r>
              <a:rPr lang="id-ID" sz="2000" dirty="0" smtClean="0"/>
              <a:t>Pendekatan Kontingensi</a:t>
            </a:r>
          </a:p>
          <a:p>
            <a:pPr>
              <a:spcBef>
                <a:spcPts val="0"/>
              </a:spcBef>
              <a:buNone/>
            </a:pPr>
            <a:r>
              <a:rPr lang="id-ID" sz="2000" dirty="0" smtClean="0"/>
              <a:t>                                                                                                      </a:t>
            </a:r>
            <a:r>
              <a:rPr lang="id-ID" sz="1800" dirty="0" smtClean="0"/>
              <a:t>Solusi atau tindakan A</a:t>
            </a:r>
            <a:r>
              <a:rPr lang="id-ID" sz="2000" dirty="0" smtClean="0"/>
              <a:t> </a:t>
            </a:r>
          </a:p>
          <a:p>
            <a:pPr>
              <a:spcBef>
                <a:spcPts val="0"/>
              </a:spcBef>
              <a:buNone/>
            </a:pPr>
            <a:r>
              <a:rPr lang="id-ID" sz="2000" dirty="0" smtClean="0"/>
              <a:t>Masalah atau situasi              Kontingensi</a:t>
            </a:r>
            <a:r>
              <a:rPr lang="id-ID" sz="2000" u="sng" dirty="0" smtClean="0"/>
              <a:t>2</a:t>
            </a:r>
            <a:r>
              <a:rPr lang="id-ID" sz="2000" dirty="0" smtClean="0"/>
              <a:t> penting            </a:t>
            </a:r>
          </a:p>
          <a:p>
            <a:pPr>
              <a:spcBef>
                <a:spcPts val="0"/>
              </a:spcBef>
              <a:buNone/>
            </a:pPr>
            <a:r>
              <a:rPr lang="id-ID" sz="2000" dirty="0" smtClean="0"/>
              <a:t>yang berlaku					     </a:t>
            </a:r>
            <a:r>
              <a:rPr lang="id-ID" sz="1800" dirty="0" smtClean="0"/>
              <a:t>Solusi atau tindakan B</a:t>
            </a:r>
            <a:endParaRPr lang="id-ID" sz="2000" dirty="0" smtClean="0"/>
          </a:p>
          <a:p>
            <a:pPr>
              <a:spcBef>
                <a:spcPts val="0"/>
              </a:spcBef>
              <a:buNone/>
            </a:pPr>
            <a:endParaRPr lang="id-ID" sz="2000" dirty="0" smtClean="0"/>
          </a:p>
          <a:p>
            <a:pPr>
              <a:spcBef>
                <a:spcPts val="0"/>
              </a:spcBef>
              <a:buNone/>
            </a:pPr>
            <a:r>
              <a:rPr lang="id-ID" sz="2000" dirty="0" smtClean="0"/>
              <a:t>							     </a:t>
            </a:r>
            <a:r>
              <a:rPr lang="id-ID" sz="1800" dirty="0" smtClean="0"/>
              <a:t>Solusi atau tindakan C</a:t>
            </a:r>
            <a:endParaRPr lang="id-ID" sz="2000" dirty="0" smtClean="0"/>
          </a:p>
          <a:p>
            <a:pPr>
              <a:spcBef>
                <a:spcPts val="0"/>
              </a:spcBef>
              <a:buNone/>
            </a:pPr>
            <a:r>
              <a:rPr lang="id-ID" sz="2000" dirty="0" smtClean="0"/>
              <a:t>					     </a:t>
            </a:r>
            <a:endParaRPr lang="id-ID" sz="2000" dirty="0"/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2819400" y="2667000"/>
            <a:ext cx="33528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2819400" y="4343400"/>
            <a:ext cx="6096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5867400" y="4419600"/>
            <a:ext cx="381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rot="5400000">
            <a:off x="5372100" y="4533900"/>
            <a:ext cx="12954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6019800" y="3886200"/>
            <a:ext cx="228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6019800" y="5181600"/>
            <a:ext cx="228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/>
          </a:bodyPr>
          <a:lstStyle/>
          <a:p>
            <a:r>
              <a:rPr lang="id-ID" sz="3600" dirty="0" smtClean="0">
                <a:solidFill>
                  <a:schemeClr val="bg1"/>
                </a:solidFill>
              </a:rPr>
              <a:t>Model kontingensi dari strategi perubahan</a:t>
            </a:r>
            <a:endParaRPr lang="id-ID" sz="3600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>
            <a:normAutofit/>
          </a:bodyPr>
          <a:lstStyle/>
          <a:p>
            <a:r>
              <a:rPr lang="id-ID" sz="2800" dirty="0" smtClean="0"/>
              <a:t>Model kontingensi dibangun denga dua dimensi yaitu skala perubahan dan metoda pengelolaan perubahan  (Stace and Duphy’s, 1994)</a:t>
            </a:r>
          </a:p>
          <a:p>
            <a:r>
              <a:rPr lang="id-ID" sz="2800" dirty="0" smtClean="0"/>
              <a:t>Strategi yang digunakan tergantung dari 3 variabel kontingensi yaitu:</a:t>
            </a:r>
          </a:p>
          <a:p>
            <a:pPr lvl="1"/>
            <a:r>
              <a:rPr lang="id-ID" sz="2400" dirty="0" smtClean="0"/>
              <a:t> Ketidak sesuaian dengan lingkungan</a:t>
            </a:r>
          </a:p>
          <a:p>
            <a:pPr lvl="1"/>
            <a:r>
              <a:rPr lang="id-ID" sz="2400" dirty="0" smtClean="0"/>
              <a:t>Tingkat dukungan dari kelompok</a:t>
            </a:r>
          </a:p>
          <a:p>
            <a:pPr lvl="1"/>
            <a:r>
              <a:rPr lang="id-ID" sz="2400" dirty="0" smtClean="0"/>
              <a:t>Waktu yang tersedia</a:t>
            </a:r>
          </a:p>
          <a:p>
            <a:pPr>
              <a:buNone/>
            </a:pPr>
            <a:endParaRPr lang="id-ID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715</TotalTime>
  <Words>921</Words>
  <Application>Microsoft Office PowerPoint</Application>
  <PresentationFormat>On-screen Show (4:3)</PresentationFormat>
  <Paragraphs>172</Paragraphs>
  <Slides>23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Office Theme</vt:lpstr>
      <vt:lpstr>MANAJEMEN PERUBAHAN</vt:lpstr>
      <vt:lpstr>Objektif Pembelajaran</vt:lpstr>
      <vt:lpstr>Hal penting dalam perubahan</vt:lpstr>
      <vt:lpstr>Model contingency dari strategi perubahan </vt:lpstr>
      <vt:lpstr>Model contingency (lanjutan)</vt:lpstr>
      <vt:lpstr>Pemikiran sistem dan pemikiran kontingensi</vt:lpstr>
      <vt:lpstr>Pemikiran sistem dan pemikiran kontingensi</vt:lpstr>
      <vt:lpstr>Pendekatan universal versus pendekatan kontingensi</vt:lpstr>
      <vt:lpstr>Model kontingensi dari strategi perubahan</vt:lpstr>
      <vt:lpstr>Skala Perubahan</vt:lpstr>
      <vt:lpstr>Skala Perubahan</vt:lpstr>
      <vt:lpstr>Skala Perubahan</vt:lpstr>
      <vt:lpstr>Transformasi Organisasi</vt:lpstr>
      <vt:lpstr>Memandu transformasi organisasi</vt:lpstr>
      <vt:lpstr>Memandu transformasi organisasi</vt:lpstr>
      <vt:lpstr>Intervensi makro: beberapa contoh</vt:lpstr>
      <vt:lpstr>Intervensi tingkat unit bisnis</vt:lpstr>
      <vt:lpstr>PowerPoint Presentation</vt:lpstr>
      <vt:lpstr>Perubahan perlu pertimbangan..</vt:lpstr>
      <vt:lpstr>Konsep transformasi yang ditulis oleh Gouillert &amp; Kelly (1995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MANAJEMEN PERUBAHAN (Pertemuan 3)</dc:title>
  <dc:creator>SONY</dc:creator>
  <cp:lastModifiedBy>asus</cp:lastModifiedBy>
  <cp:revision>67</cp:revision>
  <cp:lastPrinted>2019-11-21T16:23:35Z</cp:lastPrinted>
  <dcterms:created xsi:type="dcterms:W3CDTF">2012-04-01T03:19:43Z</dcterms:created>
  <dcterms:modified xsi:type="dcterms:W3CDTF">2019-11-21T16:38:04Z</dcterms:modified>
</cp:coreProperties>
</file>