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79" r:id="rId21"/>
    <p:sldId id="282" r:id="rId22"/>
    <p:sldId id="280" r:id="rId23"/>
    <p:sldId id="281" r:id="rId24"/>
  </p:sldIdLst>
  <p:sldSz cx="9144000" cy="6858000" type="screen4x3"/>
  <p:notesSz cx="6858000" cy="93138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7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9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9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420"/>
            <a:ext cx="2971800" cy="4659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Transformasi Organisasi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420"/>
            <a:ext cx="2971800" cy="4659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8D674-CEA7-4FF0-9D58-873FB90B644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23963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137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43" y="0"/>
            <a:ext cx="2972136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9312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39" y="4424086"/>
            <a:ext cx="5485727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6015"/>
            <a:ext cx="2972137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Transformasi Organisasi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43" y="8846015"/>
            <a:ext cx="2972136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B87DE-79BC-4016-96FD-9AD7694C888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5528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B87DE-79BC-4016-96FD-9AD7694C8880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Transformasi Organisasi</a:t>
            </a:r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Transformasi Organisasi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87DE-79BC-4016-96FD-9AD7694C888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85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57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511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115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612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133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33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311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613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75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276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24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0D77-59C4-42ED-8317-820D4CB90328}" type="datetimeFigureOut">
              <a:rPr lang="id-ID" smtClean="0"/>
              <a:pPr/>
              <a:t>21/11/2019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E94C-91A8-43E0-A109-A89A7AD73E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62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MANAJEMEN PERUBAHAN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TRANSFORMASI ORGANISASI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(organi</a:t>
            </a:r>
            <a:r>
              <a:rPr lang="en-US" dirty="0" smtClean="0">
                <a:solidFill>
                  <a:schemeClr val="tx1"/>
                </a:solidFill>
              </a:rPr>
              <a:t>z</a:t>
            </a:r>
            <a:r>
              <a:rPr lang="id-ID" dirty="0" smtClean="0">
                <a:solidFill>
                  <a:schemeClr val="tx1"/>
                </a:solidFill>
              </a:rPr>
              <a:t>ational transformation)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Skala Perubahan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d-ID" sz="2800" dirty="0" smtClean="0"/>
              <a:t>Penyelarasan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Penyesuaian bertahap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Transformasi moduler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Transformasi korporat</a:t>
            </a:r>
          </a:p>
          <a:p>
            <a:pPr>
              <a:spcBef>
                <a:spcPts val="0"/>
              </a:spcBef>
            </a:pPr>
            <a:endParaRPr lang="id-ID" sz="2800" dirty="0" smtClean="0"/>
          </a:p>
          <a:p>
            <a:pPr>
              <a:spcBef>
                <a:spcPts val="0"/>
              </a:spcBef>
              <a:buNone/>
            </a:pPr>
            <a:r>
              <a:rPr lang="id-ID" b="1" dirty="0" smtClean="0"/>
              <a:t>Penyelarasan</a:t>
            </a:r>
          </a:p>
          <a:p>
            <a:pPr>
              <a:buNone/>
            </a:pPr>
            <a:r>
              <a:rPr lang="id-ID" sz="2000" dirty="0" smtClean="0"/>
              <a:t>Penyelarasan antara berbagai elemen sistem</a:t>
            </a:r>
          </a:p>
          <a:p>
            <a:pPr>
              <a:buNone/>
            </a:pPr>
            <a:r>
              <a:rPr lang="id-ID" sz="2000" dirty="0" smtClean="0"/>
              <a:t>meliputi:</a:t>
            </a:r>
          </a:p>
          <a:p>
            <a:r>
              <a:rPr lang="id-ID" sz="2000" dirty="0" smtClean="0"/>
              <a:t>Perbaikan kebijakan, metoda dan prosedur</a:t>
            </a:r>
          </a:p>
          <a:p>
            <a:r>
              <a:rPr lang="id-ID" sz="2000" dirty="0" smtClean="0"/>
              <a:t>Membentuk unit khusus untuk meningkatkan produktifitas, kualitas dan pengurangan biaya</a:t>
            </a:r>
          </a:p>
          <a:p>
            <a:r>
              <a:rPr lang="id-ID" sz="2000" dirty="0" smtClean="0"/>
              <a:t>Pengembangan SDM</a:t>
            </a:r>
          </a:p>
          <a:p>
            <a:r>
              <a:rPr lang="id-ID" sz="2000" dirty="0" smtClean="0"/>
              <a:t>Klarifikasi peran yang ditetapkan</a:t>
            </a:r>
          </a:p>
          <a:p>
            <a:pPr lvl="1">
              <a:buNone/>
            </a:pPr>
            <a:endParaRPr lang="id-ID" sz="1800" dirty="0" smtClean="0"/>
          </a:p>
          <a:p>
            <a:pPr>
              <a:spcBef>
                <a:spcPts val="0"/>
              </a:spcBef>
              <a:buNone/>
            </a:pP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Skala Perubahan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000" b="1" dirty="0" smtClean="0"/>
              <a:t>Penyesuaian bertahap (bukan perubahan radikal terhadap elemen sistem)</a:t>
            </a:r>
          </a:p>
          <a:p>
            <a:pPr>
              <a:buNone/>
            </a:pPr>
            <a:r>
              <a:rPr lang="id-ID" sz="2000" dirty="0" smtClean="0"/>
              <a:t>meliputi:</a:t>
            </a:r>
          </a:p>
          <a:p>
            <a:r>
              <a:rPr lang="id-ID" sz="2000" dirty="0" smtClean="0"/>
              <a:t>Ekspansi wilayah pemasaran</a:t>
            </a:r>
          </a:p>
          <a:p>
            <a:r>
              <a:rPr lang="id-ID" sz="2000" dirty="0" smtClean="0"/>
              <a:t>Perbaikan teknologi produksi</a:t>
            </a:r>
          </a:p>
          <a:p>
            <a:r>
              <a:rPr lang="id-ID" sz="2000" dirty="0" smtClean="0"/>
              <a:t>Penyampaian statement misi yang dimodifikasi kepada staf</a:t>
            </a:r>
          </a:p>
          <a:p>
            <a:r>
              <a:rPr lang="id-ID" sz="2000" dirty="0" smtClean="0"/>
              <a:t>Penyesuaian terhadap struktur organisasi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000" b="1" dirty="0" smtClean="0"/>
              <a:t>Modular transformation</a:t>
            </a:r>
          </a:p>
          <a:p>
            <a:pPr>
              <a:buNone/>
            </a:pPr>
            <a:r>
              <a:rPr lang="id-ID" sz="2000" dirty="0" smtClean="0"/>
              <a:t>Penyelarasan skala besar atau perubahan radikal satu atau beberapa divisi tapi bukan keseluruhan organisasi</a:t>
            </a:r>
          </a:p>
          <a:p>
            <a:r>
              <a:rPr lang="id-ID" sz="2000" dirty="0" smtClean="0"/>
              <a:t>Restrukturisasi pada satu departemen atau divisi</a:t>
            </a:r>
          </a:p>
          <a:p>
            <a:r>
              <a:rPr lang="id-ID" sz="2000" dirty="0" smtClean="0"/>
              <a:t>Studi tentang pekerjaan dan produktivitas yang menjurus pada pengurangan jumlah staf</a:t>
            </a:r>
          </a:p>
          <a:p>
            <a:r>
              <a:rPr lang="id-ID" sz="2000" dirty="0" smtClean="0"/>
              <a:t>Perubahan penting pada sasaran divisi-divisi</a:t>
            </a:r>
          </a:p>
          <a:p>
            <a:r>
              <a:rPr lang="id-ID" sz="2000" dirty="0" smtClean="0"/>
              <a:t>Technologi baru yang mempengaruhi divisi secara significant</a:t>
            </a:r>
          </a:p>
          <a:p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Skala Perubahan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Transformasi korporat</a:t>
            </a:r>
          </a:p>
          <a:p>
            <a:pPr marL="514350" indent="-514350">
              <a:buAutoNum type="arabicParenBoth"/>
            </a:pPr>
            <a:r>
              <a:rPr lang="id-ID" sz="2800" dirty="0" smtClean="0"/>
              <a:t>Reformasi misi dan value utama perusahaan</a:t>
            </a:r>
          </a:p>
          <a:p>
            <a:pPr marL="514350" indent="-514350">
              <a:buAutoNum type="arabicParenBoth"/>
            </a:pPr>
            <a:r>
              <a:rPr lang="id-ID" sz="2800" dirty="0" smtClean="0"/>
              <a:t>Perubahan distribusi kekuasaan</a:t>
            </a:r>
          </a:p>
          <a:p>
            <a:pPr marL="514350" indent="-514350">
              <a:buAutoNum type="arabicParenBoth"/>
            </a:pPr>
            <a:r>
              <a:rPr lang="id-ID" sz="2800" dirty="0" smtClean="0"/>
              <a:t>Re-organisasi</a:t>
            </a:r>
          </a:p>
          <a:p>
            <a:pPr marL="514350" indent="-514350">
              <a:buAutoNum type="arabicParenBoth"/>
            </a:pPr>
            <a:r>
              <a:rPr lang="id-ID" sz="2800" dirty="0" smtClean="0"/>
              <a:t>Pola pengambilan keputusan baru</a:t>
            </a:r>
          </a:p>
          <a:p>
            <a:pPr marL="514350" indent="-514350">
              <a:buAutoNum type="arabicParenBoth"/>
            </a:pPr>
            <a:r>
              <a:rPr lang="id-ID" sz="2800" dirty="0" smtClean="0"/>
              <a:t>Eksekutif baru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Transformasi Organisasi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/>
              <a:t>Perubahan system skala besar</a:t>
            </a:r>
          </a:p>
          <a:p>
            <a:pPr lvl="1">
              <a:spcBef>
                <a:spcPts val="0"/>
              </a:spcBef>
              <a:buNone/>
            </a:pPr>
            <a:r>
              <a:rPr lang="id-ID" sz="2400" dirty="0" smtClean="0"/>
              <a:t>-   yang bersifat masif berdasarkan jumlah unit organisasi yang terlibat , jumlah orang yang terkena dampaknya, jumlah subsystem organisasi yang dirubah, dan perubahan budaya yang terjadi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Transformasi organisasi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id-ID" sz="2400" dirty="0" smtClean="0"/>
              <a:t>Perubahan organisasi yang bersifat multi dimensi, multi level, kualitatif, tidak terus menerus, dan radikal yang meliputi perubahan paradigma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Transformasi Organisasi bisa melalui pengembangan Organisasi</a:t>
            </a:r>
          </a:p>
          <a:p>
            <a:pPr lvl="1">
              <a:spcBef>
                <a:spcPts val="0"/>
              </a:spcBef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Memandu transformasi organisasi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Bangkitkan energi untuk transformasi</a:t>
            </a:r>
          </a:p>
          <a:p>
            <a:pPr lvl="1"/>
            <a:r>
              <a:rPr lang="id-ID" sz="2000" dirty="0" smtClean="0"/>
              <a:t> Hadapi kenyataan</a:t>
            </a:r>
          </a:p>
          <a:p>
            <a:pPr lvl="1"/>
            <a:r>
              <a:rPr lang="id-ID" sz="2000" dirty="0" smtClean="0"/>
              <a:t>Ciptakan dan realokasi sumber daya</a:t>
            </a:r>
          </a:p>
          <a:p>
            <a:pPr lvl="1"/>
            <a:r>
              <a:rPr lang="id-ID" sz="2000" dirty="0" smtClean="0"/>
              <a:t>Tingkatkanstandar performance</a:t>
            </a:r>
          </a:p>
          <a:p>
            <a:pPr lvl="1"/>
            <a:r>
              <a:rPr lang="id-ID" sz="2000" dirty="0" smtClean="0"/>
              <a:t>Tetapkan model prilaku yang diinginkan</a:t>
            </a:r>
          </a:p>
          <a:p>
            <a:r>
              <a:rPr lang="id-ID" sz="2400" dirty="0" smtClean="0"/>
              <a:t>Kembangkan visi dan model keberhasilan </a:t>
            </a:r>
          </a:p>
          <a:p>
            <a:pPr lvl="1"/>
            <a:r>
              <a:rPr lang="id-ID" sz="2000" dirty="0" smtClean="0"/>
              <a:t>Kembangkan visi strategis</a:t>
            </a:r>
          </a:p>
          <a:p>
            <a:pPr lvl="1"/>
            <a:r>
              <a:rPr lang="id-ID" sz="2000" dirty="0" smtClean="0"/>
              <a:t>Model keberhasilan </a:t>
            </a:r>
          </a:p>
          <a:p>
            <a:pPr lvl="1"/>
            <a:r>
              <a:rPr lang="id-ID" sz="2000" dirty="0" smtClean="0"/>
              <a:t>Analisa system </a:t>
            </a:r>
          </a:p>
          <a:p>
            <a:pPr lvl="1"/>
            <a:r>
              <a:rPr lang="id-ID" sz="2000" dirty="0" smtClean="0"/>
              <a:t>Identifikasi gap</a:t>
            </a:r>
          </a:p>
          <a:p>
            <a:pPr lvl="1"/>
            <a:r>
              <a:rPr lang="id-ID" sz="2000" dirty="0" smtClean="0"/>
              <a:t>Fokus pada inisiatif transformasi</a:t>
            </a:r>
          </a:p>
          <a:p>
            <a:pPr lvl="1"/>
            <a:endParaRPr lang="id-ID" sz="2000" dirty="0" smtClean="0"/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Memandu transformasi organisasi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Perbaiki organisasi</a:t>
            </a:r>
          </a:p>
          <a:p>
            <a:pPr lvl="1"/>
            <a:r>
              <a:rPr lang="id-ID" sz="2400" dirty="0" smtClean="0"/>
              <a:t>Restrukturisasi</a:t>
            </a:r>
          </a:p>
          <a:p>
            <a:pPr lvl="1"/>
            <a:r>
              <a:rPr lang="id-ID" sz="2400" dirty="0" smtClean="0"/>
              <a:t>Implementasi infrastruktur</a:t>
            </a:r>
          </a:p>
          <a:p>
            <a:pPr lvl="1"/>
            <a:r>
              <a:rPr lang="id-ID" sz="2400" dirty="0" smtClean="0"/>
              <a:t>Tata ulang budaya</a:t>
            </a:r>
          </a:p>
          <a:p>
            <a:r>
              <a:rPr lang="id-ID" sz="2800" dirty="0" smtClean="0"/>
              <a:t>Ciptakan proses transformasi</a:t>
            </a:r>
          </a:p>
          <a:p>
            <a:pPr lvl="1"/>
            <a:r>
              <a:rPr lang="id-ID" sz="2400" dirty="0" smtClean="0"/>
              <a:t>Ciptakan mekanisme koordinasi</a:t>
            </a:r>
          </a:p>
          <a:p>
            <a:pPr lvl="1"/>
            <a:r>
              <a:rPr lang="id-ID" sz="2400" dirty="0" smtClean="0"/>
              <a:t>Komunikasikan progress</a:t>
            </a:r>
          </a:p>
          <a:p>
            <a:pPr lvl="1"/>
            <a:r>
              <a:rPr lang="id-ID" sz="2400" dirty="0" smtClean="0"/>
              <a:t>Isi gap skill transformasi</a:t>
            </a:r>
          </a:p>
          <a:p>
            <a:r>
              <a:rPr lang="id-ID" sz="2400" dirty="0" smtClean="0"/>
              <a:t>Miles, R.H (1997) </a:t>
            </a:r>
            <a:r>
              <a:rPr lang="id-ID" sz="2400" i="1" dirty="0" smtClean="0"/>
              <a:t>Leading Corporate Transformation</a:t>
            </a:r>
            <a:endParaRPr lang="id-ID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Intervensi makro: beberapa contoh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Analisa strategis</a:t>
            </a:r>
          </a:p>
          <a:p>
            <a:r>
              <a:rPr lang="id-ID" sz="2800" dirty="0" smtClean="0"/>
              <a:t>Pengembangan visi/misi</a:t>
            </a:r>
          </a:p>
          <a:p>
            <a:r>
              <a:rPr lang="id-ID" sz="2800" dirty="0" smtClean="0"/>
              <a:t>Outsourcing</a:t>
            </a:r>
          </a:p>
          <a:p>
            <a:r>
              <a:rPr lang="id-ID" sz="2800" dirty="0" smtClean="0"/>
              <a:t>Strategic bencmarking</a:t>
            </a:r>
          </a:p>
          <a:p>
            <a:r>
              <a:rPr lang="id-ID" sz="2800" dirty="0" smtClean="0"/>
              <a:t>Recruitment dan Development</a:t>
            </a:r>
          </a:p>
          <a:p>
            <a:r>
              <a:rPr lang="id-ID" sz="2800" dirty="0" smtClean="0"/>
              <a:t>Desain baru proses bisnis</a:t>
            </a:r>
          </a:p>
          <a:p>
            <a:r>
              <a:rPr lang="id-ID" sz="2800" dirty="0" smtClean="0"/>
              <a:t>Restrukturisasi</a:t>
            </a:r>
          </a:p>
          <a:p>
            <a:r>
              <a:rPr lang="id-ID" sz="2800" dirty="0" smtClean="0"/>
              <a:t>Merger/Akuisisi</a:t>
            </a:r>
          </a:p>
          <a:p>
            <a:r>
              <a:rPr lang="id-ID" sz="2800" dirty="0" smtClean="0"/>
              <a:t>Pembaharuan budaya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Intervensi tingkat unit bisnis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id-ID" dirty="0" smtClean="0"/>
              <a:t>Pembentukan unit business</a:t>
            </a:r>
          </a:p>
          <a:p>
            <a:r>
              <a:rPr lang="id-ID" dirty="0" smtClean="0"/>
              <a:t>Strategic re-positioning, business planning</a:t>
            </a:r>
          </a:p>
          <a:p>
            <a:r>
              <a:rPr lang="id-ID" dirty="0" smtClean="0"/>
              <a:t>Recruitmen pimpinan baru</a:t>
            </a:r>
          </a:p>
          <a:p>
            <a:r>
              <a:rPr lang="id-ID" dirty="0" smtClean="0"/>
              <a:t>TQM, perbaikan terus menerus</a:t>
            </a:r>
          </a:p>
          <a:p>
            <a:r>
              <a:rPr lang="id-ID" dirty="0" smtClean="0"/>
              <a:t>System redesign</a:t>
            </a:r>
          </a:p>
          <a:p>
            <a:r>
              <a:rPr lang="id-ID" dirty="0" smtClean="0"/>
              <a:t>Benchmarking/ untuk program pengukuran produktifitas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Intervensi antar kelompok:</a:t>
            </a:r>
          </a:p>
          <a:p>
            <a:r>
              <a:rPr lang="id-ID" sz="2400" dirty="0" smtClean="0"/>
              <a:t>Strategi pembentukan tim antar kelompok</a:t>
            </a:r>
          </a:p>
          <a:p>
            <a:r>
              <a:rPr lang="id-ID" sz="2400" dirty="0" smtClean="0"/>
              <a:t>Strategi penyelesaian konflik antar kelompok</a:t>
            </a:r>
          </a:p>
          <a:p>
            <a:r>
              <a:rPr lang="id-ID" sz="2400" dirty="0" smtClean="0"/>
              <a:t>Restrukturisasi tim kerja</a:t>
            </a:r>
          </a:p>
          <a:p>
            <a:r>
              <a:rPr lang="id-ID" sz="2400" dirty="0" smtClean="0"/>
              <a:t>Penyusunan ulang desain proses kerja</a:t>
            </a:r>
          </a:p>
          <a:p>
            <a:pPr>
              <a:buNone/>
            </a:pPr>
            <a:r>
              <a:rPr lang="id-ID" sz="2400" dirty="0" smtClean="0"/>
              <a:t>Intervensi personal &amp; Interpersonal</a:t>
            </a:r>
          </a:p>
          <a:p>
            <a:r>
              <a:rPr lang="id-ID" sz="2400" dirty="0" smtClean="0"/>
              <a:t>Pengembangan individu dan interpersonal skill</a:t>
            </a:r>
          </a:p>
          <a:p>
            <a:r>
              <a:rPr lang="id-ID" sz="2400" dirty="0" smtClean="0"/>
              <a:t>Resolusi konflik interpersonal</a:t>
            </a:r>
          </a:p>
          <a:p>
            <a:r>
              <a:rPr lang="id-ID" sz="2400" dirty="0" smtClean="0"/>
              <a:t>Penyusunan ulang desain kerja</a:t>
            </a:r>
          </a:p>
          <a:p>
            <a:r>
              <a:rPr lang="id-ID" sz="2400" dirty="0" smtClean="0"/>
              <a:t>Leadership, management, team leader, pengembangan agen perubahan</a:t>
            </a:r>
          </a:p>
          <a:p>
            <a:r>
              <a:rPr lang="id-ID" sz="2400" dirty="0" smtClean="0"/>
              <a:t>Seleksi, penempatan, konsultasi, atau pemberhentian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Perubahan perlu pertimbangan..</a:t>
            </a:r>
            <a:endParaRPr lang="id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/>
              <a:t>Beberapa faktor penting: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Waktu yang tersedia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Tingkat dukungan terhadap perubahan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Tingkat kesesuaian dengan lingkungan</a:t>
            </a:r>
          </a:p>
          <a:p>
            <a:pPr>
              <a:spcBef>
                <a:spcPts val="0"/>
              </a:spcBef>
              <a:buNone/>
            </a:pPr>
            <a:endParaRPr lang="id-ID" sz="2800" dirty="0" smtClean="0"/>
          </a:p>
          <a:p>
            <a:pPr>
              <a:spcBef>
                <a:spcPts val="0"/>
              </a:spcBef>
              <a:buNone/>
            </a:pPr>
            <a:r>
              <a:rPr lang="id-ID" sz="2800" dirty="0" smtClean="0"/>
              <a:t>Pilihan untuk memulai: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Yang paling mendesak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Yang paling banyak dukungan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Ada kecakapan (konsultan)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Yang paling mungkin berhasil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Kelayakan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Objektif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Mempelajari model kontingency dari strategi perubahan</a:t>
            </a:r>
          </a:p>
          <a:p>
            <a:r>
              <a:rPr lang="id-ID" dirty="0" smtClean="0"/>
              <a:t>Mempelajar</a:t>
            </a:r>
            <a:r>
              <a:rPr lang="en-US" dirty="0" smtClean="0"/>
              <a:t>i</a:t>
            </a:r>
            <a:r>
              <a:rPr lang="id-ID" dirty="0" smtClean="0"/>
              <a:t> strategi penerapan perubahan skala besar atau disebut transformasi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Gouillert</a:t>
            </a:r>
            <a:r>
              <a:rPr lang="en-US" dirty="0"/>
              <a:t> &amp; Kelly (1995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4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4 R </a:t>
            </a:r>
            <a:r>
              <a:rPr lang="en-US" dirty="0" err="1"/>
              <a:t>yaitu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Reframing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Revitalization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Renewal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4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terhalang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(mind set)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mental model, </a:t>
            </a:r>
            <a:r>
              <a:rPr lang="en-US" dirty="0" err="1"/>
              <a:t>dengan</a:t>
            </a:r>
            <a:r>
              <a:rPr lang="en-US" dirty="0"/>
              <a:t> reframing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9217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Restructure,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/>
              <a:t>Revitalization,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bersainguntuk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eksterna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28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Renewal,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kental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SDM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proses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6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 penting dalam perubahan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Implementasi perubahan memerlukan:</a:t>
            </a:r>
          </a:p>
          <a:p>
            <a:r>
              <a:rPr lang="id-ID" sz="2400" dirty="0" smtClean="0"/>
              <a:t>terbangunnya kesadaran akan perlunya perubahan</a:t>
            </a:r>
          </a:p>
          <a:p>
            <a:r>
              <a:rPr lang="id-ID" sz="2400" dirty="0" smtClean="0"/>
              <a:t>Perubahan dilakukan secara meyakinkan</a:t>
            </a:r>
          </a:p>
          <a:p>
            <a:r>
              <a:rPr lang="id-ID" sz="2400" dirty="0" smtClean="0"/>
              <a:t>Proses perubahan merupakan proses pembelajaran</a:t>
            </a:r>
          </a:p>
          <a:p>
            <a:r>
              <a:rPr lang="id-ID" sz="2400" dirty="0" smtClean="0"/>
              <a:t>Perubahan dramatis bisa jadi tidak pasti mengingat orgs perlu penyesuaian dengan skill baru</a:t>
            </a:r>
          </a:p>
          <a:p>
            <a:r>
              <a:rPr lang="id-ID" sz="2400" dirty="0" smtClean="0"/>
              <a:t>Kristalisasi visi dan</a:t>
            </a:r>
            <a:r>
              <a:rPr lang="en-US" sz="2400" dirty="0" smtClean="0"/>
              <a:t> </a:t>
            </a:r>
            <a:r>
              <a:rPr lang="id-ID" sz="2400" dirty="0" smtClean="0"/>
              <a:t>fokus bagi organisasi</a:t>
            </a:r>
          </a:p>
          <a:p>
            <a:r>
              <a:rPr lang="id-ID" sz="2400" dirty="0" smtClean="0"/>
              <a:t>Fokus pada manusia dan proses perubahan</a:t>
            </a: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Model contingency dari strategi perubahan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Setiap organisasi yang beroperasi di dalam lingkungan tertentu , perlu menyesuaikan diri dengan lingkungan eksternal di mana ia berada</a:t>
            </a:r>
          </a:p>
          <a:p>
            <a:r>
              <a:rPr lang="id-ID" sz="2400" dirty="0" smtClean="0"/>
              <a:t>Ciri-ciri lingkungan mempengaruhi kemampuan suatu organisasi untuk mencapai sumber-sumber daya,  organisasi harus mampu mengendalikan kegiatan-kegiatan mereka untuk mencapai sumber daya tersebut</a:t>
            </a:r>
          </a:p>
          <a:p>
            <a:r>
              <a:rPr lang="id-ID" sz="2400" dirty="0" smtClean="0"/>
              <a:t>Teori kontingensi juga dikenal sebagai teori situasional.</a:t>
            </a:r>
          </a:p>
          <a:p>
            <a:r>
              <a:rPr lang="id-ID" sz="2400" dirty="0" smtClean="0"/>
              <a:t>Tidak ada satu teori yang efektif dalam hal menangani segala macam situasi.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Model contingency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Strategi yang dipilih guna menghadapi situasi tertentu, tergantung pada tipe situasi yang dihadapi, atau dia bersifat kontingen pada situasi yang ada</a:t>
            </a:r>
          </a:p>
          <a:p>
            <a:r>
              <a:rPr lang="id-ID" sz="2800" dirty="0" smtClean="0"/>
              <a:t>Lawrence dan Lorsch berpendapat bahwa kondisi-kondisi eksternal dan environmental akan mendeterminasi  tipe struktur yang diperlukan suatu organisasi untuk mencapai kinerja efektif.</a:t>
            </a:r>
          </a:p>
          <a:p>
            <a:r>
              <a:rPr lang="id-ID" sz="2800" dirty="0" smtClean="0"/>
              <a:t>Pendekatan kontingensi merupakan upaya untuk mendeterminasi dengan bantuan riset , praktik-praktik, serta teknik-teknik manajerial mana yang tepat dalam situasi-situasi spesifik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id-ID" sz="3200" dirty="0" smtClean="0"/>
              <a:t>Pemikiran sistem dan pemikiran kontingensi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Pemikiran sistem (sistemik)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Terdapat sebuah problem atau masalah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Problem tersebut berada dalam situasi tertentu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Problem tersebut mem</a:t>
            </a:r>
            <a:r>
              <a:rPr lang="en-US" sz="2400" dirty="0" smtClean="0"/>
              <a:t>e</a:t>
            </a:r>
            <a:r>
              <a:rPr lang="id-ID" sz="2400" dirty="0" smtClean="0"/>
              <a:t>rlukan suatu solusi/pemecahan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Solusi tersebut akan menimbulkan dampak terlepas dari dampak yang diinginkan atas problem tersebut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Perlu diupayakan untuk mengatasi dampak tersebut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Dilakukan evaluasi terhadap dampak yang diinginkan dan yang tidak diinginkan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Solusi yang diterapkan tidak bersifat tetap karena situasi akan berubah </a:t>
            </a:r>
          </a:p>
          <a:p>
            <a:pPr marL="514350" indent="-514350">
              <a:buAutoNum type="arabicPeriod"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Pemikiran sistem dan pemikiran kontingensi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Pemikiran kontingensi</a:t>
            </a:r>
          </a:p>
          <a:p>
            <a:pPr>
              <a:buNone/>
            </a:pPr>
            <a:r>
              <a:rPr lang="id-ID" sz="2800" dirty="0" smtClean="0">
                <a:solidFill>
                  <a:schemeClr val="bg1"/>
                </a:solidFill>
              </a:rPr>
              <a:t>	</a:t>
            </a:r>
            <a:r>
              <a:rPr lang="id-ID" sz="2800" dirty="0" smtClean="0"/>
              <a:t>Organisasi-organisasi merupakan sistem-sistem yang terdiri dari sejumlah bagian yang interdependen, dan perubahan yang terjadi pada bagian tertentu akan menimbulkan dampak atas bagian-bagian lainnya</a:t>
            </a:r>
          </a:p>
          <a:p>
            <a:pPr>
              <a:buNone/>
            </a:pPr>
            <a:r>
              <a:rPr lang="id-ID" sz="2800" dirty="0" smtClean="0"/>
              <a:t>	Pendekatan kontingensi membantu memahami bagaimana bagian-bagian yang ada: manusia    tugas-tugas    manajemen selaras satu sama lainnya dan tergantung satu sama lainnya.</a:t>
            </a:r>
            <a:endParaRPr lang="id-ID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391400" y="42656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6400" y="4648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72200" y="2286000"/>
            <a:ext cx="2133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33400" y="4114800"/>
            <a:ext cx="22860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533400" y="2286000"/>
            <a:ext cx="22860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429000" y="4114800"/>
            <a:ext cx="2438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6248400" y="5029200"/>
            <a:ext cx="22860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248400" y="4343400"/>
            <a:ext cx="22860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6248400" y="3810000"/>
            <a:ext cx="22860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Pendekatan universal versus pendekatan kontingensi</a:t>
            </a:r>
            <a:endParaRPr lang="id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000" dirty="0" smtClean="0"/>
              <a:t>Pendekatan Universal</a:t>
            </a:r>
          </a:p>
          <a:p>
            <a:pPr>
              <a:spcBef>
                <a:spcPts val="0"/>
              </a:spcBef>
              <a:buNone/>
            </a:pPr>
            <a:endParaRPr lang="id-ID" sz="2000" dirty="0" smtClean="0"/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Masalah atau situasi              Satu-satunya cara terbaik   Solusi atau arah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yang berlaku					     tindakan-tindakan</a:t>
            </a:r>
          </a:p>
          <a:p>
            <a:pPr>
              <a:spcBef>
                <a:spcPts val="0"/>
              </a:spcBef>
              <a:buNone/>
            </a:pPr>
            <a:endParaRPr lang="id-ID" sz="2000" dirty="0" smtClean="0"/>
          </a:p>
          <a:p>
            <a:pPr>
              <a:spcBef>
                <a:spcPts val="0"/>
              </a:spcBef>
              <a:buNone/>
            </a:pPr>
            <a:endParaRPr lang="id-ID" sz="2000" dirty="0" smtClean="0"/>
          </a:p>
          <a:p>
            <a:pPr>
              <a:spcBef>
                <a:spcPts val="0"/>
              </a:spcBef>
            </a:pPr>
            <a:r>
              <a:rPr lang="id-ID" sz="2000" dirty="0" smtClean="0"/>
              <a:t>Pendekatan Kontingensi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                                                                                                      </a:t>
            </a:r>
            <a:r>
              <a:rPr lang="id-ID" sz="1800" dirty="0" smtClean="0"/>
              <a:t>Solusi atau tindakan A</a:t>
            </a:r>
            <a:r>
              <a:rPr lang="id-ID" sz="20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Masalah atau situasi              Kontingensi</a:t>
            </a:r>
            <a:r>
              <a:rPr lang="id-ID" sz="2000" u="sng" dirty="0" smtClean="0"/>
              <a:t>2</a:t>
            </a:r>
            <a:r>
              <a:rPr lang="id-ID" sz="2000" dirty="0" smtClean="0"/>
              <a:t> penting            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yang berlaku					     </a:t>
            </a:r>
            <a:r>
              <a:rPr lang="id-ID" sz="1800" dirty="0" smtClean="0"/>
              <a:t>Solusi atau tindakan B</a:t>
            </a:r>
            <a:endParaRPr lang="id-ID" sz="2000" dirty="0" smtClean="0"/>
          </a:p>
          <a:p>
            <a:pPr>
              <a:spcBef>
                <a:spcPts val="0"/>
              </a:spcBef>
              <a:buNone/>
            </a:pPr>
            <a:endParaRPr lang="id-ID" sz="2000" dirty="0" smtClean="0"/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							     </a:t>
            </a:r>
            <a:r>
              <a:rPr lang="id-ID" sz="1800" dirty="0" smtClean="0"/>
              <a:t>Solusi atau tindakan C</a:t>
            </a:r>
            <a:endParaRPr lang="id-ID" sz="2000" dirty="0" smtClean="0"/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					     </a:t>
            </a:r>
            <a:endParaRPr lang="id-ID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19400" y="26670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194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4196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372100" y="45339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3886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5181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Model kontingensi dari strategi perubahan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Model kontingensi dibangun denga dua dimensi yaitu skala perubahan dan metoda pengelolaan perubahan  (Stace and Duphy’s, 1994)</a:t>
            </a:r>
          </a:p>
          <a:p>
            <a:r>
              <a:rPr lang="id-ID" sz="2800" dirty="0" smtClean="0"/>
              <a:t>Strategi yang digunakan tergantung dari 3 variabel kontingensi yaitu:</a:t>
            </a:r>
          </a:p>
          <a:p>
            <a:pPr lvl="1"/>
            <a:r>
              <a:rPr lang="id-ID" sz="2400" dirty="0" smtClean="0"/>
              <a:t> Ketidak sesuaian dengan lingkungan</a:t>
            </a:r>
          </a:p>
          <a:p>
            <a:pPr lvl="1"/>
            <a:r>
              <a:rPr lang="id-ID" sz="2400" dirty="0" smtClean="0"/>
              <a:t>Tingkat dukungan dari kelompok</a:t>
            </a:r>
          </a:p>
          <a:p>
            <a:pPr lvl="1"/>
            <a:r>
              <a:rPr lang="id-ID" sz="2400" dirty="0" smtClean="0"/>
              <a:t>Waktu yang tersedia</a:t>
            </a: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921</Words>
  <Application>Microsoft Office PowerPoint</Application>
  <PresentationFormat>On-screen Show (4:3)</PresentationFormat>
  <Paragraphs>172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MANAJEMEN PERUBAHAN</vt:lpstr>
      <vt:lpstr>Objektif Pembelajaran</vt:lpstr>
      <vt:lpstr>Hal penting dalam perubahan</vt:lpstr>
      <vt:lpstr>Model contingency dari strategi perubahan </vt:lpstr>
      <vt:lpstr>Model contingency (lanjutan)</vt:lpstr>
      <vt:lpstr>Pemikiran sistem dan pemikiran kontingensi</vt:lpstr>
      <vt:lpstr>Pemikiran sistem dan pemikiran kontingensi</vt:lpstr>
      <vt:lpstr>Pendekatan universal versus pendekatan kontingensi</vt:lpstr>
      <vt:lpstr>Model kontingensi dari strategi perubahan</vt:lpstr>
      <vt:lpstr>Skala Perubahan</vt:lpstr>
      <vt:lpstr>Skala Perubahan</vt:lpstr>
      <vt:lpstr>Skala Perubahan</vt:lpstr>
      <vt:lpstr>Transformasi Organisasi</vt:lpstr>
      <vt:lpstr>Memandu transformasi organisasi</vt:lpstr>
      <vt:lpstr>Memandu transformasi organisasi</vt:lpstr>
      <vt:lpstr>Intervensi makro: beberapa contoh</vt:lpstr>
      <vt:lpstr>Intervensi tingkat unit bisnis</vt:lpstr>
      <vt:lpstr>PowerPoint Presentation</vt:lpstr>
      <vt:lpstr>Perubahan perlu pertimbangan..</vt:lpstr>
      <vt:lpstr>Konsep transformasi yang ditulis oleh Gouillert &amp; Kelly (1995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PERUBAHAN (Pertemuan 3)</dc:title>
  <dc:creator>SONY</dc:creator>
  <cp:lastModifiedBy>asus</cp:lastModifiedBy>
  <cp:revision>67</cp:revision>
  <cp:lastPrinted>2019-11-21T16:23:35Z</cp:lastPrinted>
  <dcterms:created xsi:type="dcterms:W3CDTF">2012-04-01T03:19:43Z</dcterms:created>
  <dcterms:modified xsi:type="dcterms:W3CDTF">2019-11-21T16:38:04Z</dcterms:modified>
</cp:coreProperties>
</file>