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0"/>
  </p:notesMasterIdLst>
  <p:handoutMasterIdLst>
    <p:handoutMasterId r:id="rId7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6" r:id="rId16"/>
    <p:sldId id="277" r:id="rId17"/>
    <p:sldId id="278" r:id="rId18"/>
    <p:sldId id="279" r:id="rId19"/>
    <p:sldId id="272" r:id="rId20"/>
    <p:sldId id="273" r:id="rId21"/>
    <p:sldId id="274" r:id="rId22"/>
    <p:sldId id="275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323" r:id="rId31"/>
    <p:sldId id="324" r:id="rId32"/>
    <p:sldId id="325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1" r:id="rId47"/>
    <p:sldId id="300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>
        <p:scale>
          <a:sx n="75" d="100"/>
          <a:sy n="75" d="100"/>
        </p:scale>
        <p:origin x="-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A9E1F-BDAE-4DED-80E8-094F1260DB9A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7BEF4-A5E4-4A95-B7A2-99A079651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06422-2055-424B-9566-331F799F532E}" type="datetimeFigureOut">
              <a:rPr lang="id-ID" smtClean="0"/>
              <a:pPr/>
              <a:t>07/03/2012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E3DAB-3885-4C8A-A95E-FA7A3AC52D6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E3DAB-3885-4C8A-A95E-FA7A3AC52D61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19A9A4-572C-490B-ABBE-503B0CD930FE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B65911-87BD-452B-A779-F47EA41CF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981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BAB I</a:t>
            </a:r>
            <a:b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Perusahaan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multinasional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global,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internasional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tradisional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839200" cy="4724400"/>
          </a:xfrm>
        </p:spPr>
        <p:txBody>
          <a:bodyPr>
            <a:noAutofit/>
          </a:bodyPr>
          <a:lstStyle/>
          <a:p>
            <a:pPr algn="l"/>
            <a:endParaRPr lang="en-US" sz="3600" dirty="0" smtClean="0"/>
          </a:p>
          <a:p>
            <a:pPr algn="l"/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 smtClean="0"/>
              <a:t>Bisnis</a:t>
            </a:r>
            <a:r>
              <a:rPr lang="en-US" sz="3600" dirty="0" smtClean="0"/>
              <a:t>  </a:t>
            </a:r>
            <a:r>
              <a:rPr lang="en-US" sz="3600" dirty="0" err="1" smtClean="0"/>
              <a:t>Internasional</a:t>
            </a:r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 smtClean="0"/>
              <a:t>Bisnis</a:t>
            </a:r>
            <a:r>
              <a:rPr lang="en-US" sz="3600" dirty="0" smtClean="0"/>
              <a:t> </a:t>
            </a:r>
            <a:r>
              <a:rPr lang="en-US" sz="3600" dirty="0" err="1" smtClean="0"/>
              <a:t>Luar</a:t>
            </a:r>
            <a:r>
              <a:rPr lang="en-US" sz="3600" dirty="0" smtClean="0"/>
              <a:t> </a:t>
            </a:r>
            <a:r>
              <a:rPr lang="en-US" sz="3600" dirty="0" err="1" smtClean="0"/>
              <a:t>Negeri</a:t>
            </a:r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Perusahaan </a:t>
            </a:r>
            <a:r>
              <a:rPr lang="en-US" sz="3600" dirty="0" err="1" smtClean="0"/>
              <a:t>Multidomestik</a:t>
            </a:r>
            <a:r>
              <a:rPr lang="en-US" sz="3600" dirty="0" smtClean="0"/>
              <a:t>      </a:t>
            </a:r>
          </a:p>
          <a:p>
            <a:pPr algn="l"/>
            <a:r>
              <a:rPr lang="en-US" sz="3600" dirty="0" smtClean="0"/>
              <a:t>  (</a:t>
            </a:r>
            <a:r>
              <a:rPr lang="en-US" sz="3600" i="1" dirty="0" err="1" smtClean="0"/>
              <a:t>Multidomestic</a:t>
            </a:r>
            <a:r>
              <a:rPr lang="en-US" sz="3600" i="1" dirty="0" smtClean="0"/>
              <a:t> Company- MDC</a:t>
            </a:r>
            <a:r>
              <a:rPr lang="en-US" sz="3600" dirty="0" smtClean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Perusahaan Global (</a:t>
            </a:r>
            <a:r>
              <a:rPr lang="en-US" sz="3600" i="1" dirty="0" smtClean="0"/>
              <a:t>Global Company- GC</a:t>
            </a:r>
            <a:r>
              <a:rPr lang="en-US" sz="3600" dirty="0" smtClean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Perusahaan </a:t>
            </a:r>
            <a:r>
              <a:rPr lang="en-US" sz="3600" dirty="0" err="1" smtClean="0"/>
              <a:t>Internasional</a:t>
            </a:r>
            <a:r>
              <a:rPr lang="en-US" sz="3600" dirty="0" smtClean="0"/>
              <a:t> (</a:t>
            </a:r>
            <a:r>
              <a:rPr lang="en-US" sz="3600" i="1" dirty="0" smtClean="0"/>
              <a:t>International </a:t>
            </a:r>
          </a:p>
          <a:p>
            <a:pPr algn="l"/>
            <a:r>
              <a:rPr lang="en-US" sz="3600" i="1" dirty="0" smtClean="0"/>
              <a:t>  Company- IC</a:t>
            </a:r>
            <a:r>
              <a:rPr lang="en-US" sz="3600" dirty="0" smtClean="0"/>
              <a:t>)</a:t>
            </a:r>
            <a:endParaRPr lang="en-US" sz="3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Mengekspor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Mengekspor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 </a:t>
            </a:r>
            <a:r>
              <a:rPr lang="en-US" dirty="0" err="1" smtClean="0"/>
              <a:t>alternatif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Usaha </a:t>
            </a:r>
            <a:r>
              <a:rPr lang="en-US" dirty="0" err="1" smtClean="0"/>
              <a:t>patungan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lisensi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Waralaba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manufaktur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709160"/>
          </a:xfrm>
        </p:spPr>
        <p:txBody>
          <a:bodyPr>
            <a:noAutofit/>
          </a:bodyPr>
          <a:lstStyle/>
          <a:p>
            <a:r>
              <a:rPr lang="en-US" dirty="0" err="1" smtClean="0"/>
              <a:t>Aliansi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kemitraan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, </a:t>
            </a:r>
            <a:r>
              <a:rPr lang="en-US" dirty="0" err="1" smtClean="0"/>
              <a:t>pelanggan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</a:t>
            </a:r>
            <a:r>
              <a:rPr lang="en-US" dirty="0" err="1" smtClean="0"/>
              <a:t>beraneka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Aliansi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patungan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Aliansi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marger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akuisisi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aliansi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agen</a:t>
            </a:r>
            <a:r>
              <a:rPr lang="en-US" dirty="0" smtClean="0"/>
              <a:t> yang </a:t>
            </a:r>
            <a:r>
              <a:rPr lang="en-US" dirty="0" err="1" smtClean="0"/>
              <a:t>dilalui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miliknya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variabel-variabel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variabel-variabel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Pihak-pihak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651510" indent="-514350">
              <a:buAutoNum type="alphaLcPeriod"/>
            </a:pPr>
            <a:r>
              <a:rPr lang="en-US" dirty="0" err="1" smtClean="0"/>
              <a:t>Eksportir</a:t>
            </a:r>
            <a:r>
              <a:rPr lang="en-US" dirty="0" smtClean="0"/>
              <a:t> yang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pabrikan</a:t>
            </a:r>
            <a:endParaRPr lang="en-US" dirty="0" smtClean="0"/>
          </a:p>
          <a:p>
            <a:pPr marL="1236726" lvl="2" indent="-514350">
              <a:buFontTx/>
              <a:buChar char="-"/>
            </a:pPr>
            <a:r>
              <a:rPr lang="en-US" dirty="0" err="1" smtClean="0"/>
              <a:t>Agen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endParaRPr lang="en-US" dirty="0" smtClean="0"/>
          </a:p>
          <a:p>
            <a:pPr marL="1236726" lvl="2" indent="-514350">
              <a:buFontTx/>
              <a:buChar char="-"/>
            </a:pPr>
            <a:r>
              <a:rPr lang="en-US" dirty="0" smtClean="0"/>
              <a:t>Perusahaan </a:t>
            </a:r>
            <a:r>
              <a:rPr lang="en-US" dirty="0" err="1" smtClean="0"/>
              <a:t>pengelola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(</a:t>
            </a:r>
            <a:r>
              <a:rPr lang="en-US" dirty="0" err="1" smtClean="0"/>
              <a:t>Expor</a:t>
            </a:r>
            <a:r>
              <a:rPr lang="en-US" dirty="0" smtClean="0"/>
              <a:t> Management Company-EMC)</a:t>
            </a:r>
          </a:p>
          <a:p>
            <a:pPr marL="1236726" lvl="2" indent="-514350">
              <a:buFontTx/>
              <a:buChar char="-"/>
            </a:pPr>
            <a:r>
              <a:rPr lang="en-US" dirty="0" smtClean="0"/>
              <a:t>Perusahaan </a:t>
            </a:r>
            <a:r>
              <a:rPr lang="en-US" dirty="0" err="1" smtClean="0"/>
              <a:t>dagang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(</a:t>
            </a:r>
            <a:r>
              <a:rPr lang="en-US" dirty="0" err="1" smtClean="0"/>
              <a:t>Internasional</a:t>
            </a:r>
            <a:r>
              <a:rPr lang="en-US" dirty="0" smtClean="0"/>
              <a:t> trading company)</a:t>
            </a:r>
          </a:p>
          <a:p>
            <a:pPr marL="651510" indent="-514350">
              <a:buFont typeface="+mj-lt"/>
              <a:buAutoNum type="alphaLcPeriod"/>
            </a:pPr>
            <a:r>
              <a:rPr lang="en-US" dirty="0" err="1" smtClean="0"/>
              <a:t>Eksportir</a:t>
            </a:r>
            <a:r>
              <a:rPr lang="en-US" dirty="0" smtClean="0"/>
              <a:t> yang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1236726" lvl="2" indent="-514350">
              <a:buFontTx/>
              <a:buChar char="-"/>
            </a:pPr>
            <a:r>
              <a:rPr lang="en-US" dirty="0" err="1" smtClean="0"/>
              <a:t>Agen</a:t>
            </a:r>
            <a:r>
              <a:rPr lang="en-US" dirty="0" smtClean="0"/>
              <a:t>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(export commission agent)</a:t>
            </a:r>
          </a:p>
          <a:p>
            <a:pPr marL="651510" indent="-514350">
              <a:buFont typeface="+mj-lt"/>
              <a:buAutoNum type="alphaLcPeriod" startAt="3"/>
            </a:pPr>
            <a:r>
              <a:rPr lang="en-US" dirty="0" err="1" smtClean="0"/>
              <a:t>Eksportir</a:t>
            </a:r>
            <a:r>
              <a:rPr lang="en-US" dirty="0" smtClean="0"/>
              <a:t> yang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1236726" lvl="2" indent="-514350">
              <a:buFontTx/>
              <a:buChar char="-"/>
            </a:pPr>
            <a:r>
              <a:rPr lang="en-US" dirty="0" err="1" smtClean="0"/>
              <a:t>Pedagang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(export merchant)</a:t>
            </a:r>
          </a:p>
          <a:p>
            <a:pPr marL="1236726" lvl="2" indent="-514350">
              <a:buFontTx/>
              <a:buChar char="-"/>
            </a:pPr>
            <a:r>
              <a:rPr lang="en-US" dirty="0" err="1" smtClean="0"/>
              <a:t>Eksportir</a:t>
            </a:r>
            <a:r>
              <a:rPr lang="en-US" dirty="0" smtClean="0"/>
              <a:t> 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(cooperative exporters)</a:t>
            </a:r>
          </a:p>
          <a:p>
            <a:pPr marL="1236726" lvl="2" indent="-514350">
              <a:buFontTx/>
              <a:buChar char="-"/>
            </a:pPr>
            <a:r>
              <a:rPr lang="en-US" dirty="0" smtClean="0"/>
              <a:t>Webb-</a:t>
            </a:r>
            <a:r>
              <a:rPr lang="en-US" dirty="0" err="1" smtClean="0"/>
              <a:t>Pomerene</a:t>
            </a:r>
            <a:r>
              <a:rPr lang="en-US" dirty="0" smtClean="0"/>
              <a:t> Association</a:t>
            </a:r>
          </a:p>
          <a:p>
            <a:pPr marL="651510" indent="-514350">
              <a:buFont typeface="+mj-lt"/>
              <a:buAutoNum type="alphaLcPeriod" startAt="4"/>
            </a:pPr>
            <a:r>
              <a:rPr lang="en-US" dirty="0" err="1" smtClean="0"/>
              <a:t>Eksportir</a:t>
            </a:r>
            <a:r>
              <a:rPr lang="en-US" dirty="0" smtClean="0"/>
              <a:t> yang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pedagang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marL="1236726" lvl="2" indent="-514350">
              <a:buFontTx/>
              <a:buChar char="-"/>
            </a:pPr>
            <a:r>
              <a:rPr lang="en-US" dirty="0" smtClean="0"/>
              <a:t>Para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endParaRPr lang="en-US" dirty="0" smtClean="0"/>
          </a:p>
          <a:p>
            <a:pPr marL="1236726" lvl="2" indent="-514350">
              <a:buFontTx/>
              <a:buChar char="-"/>
            </a:pPr>
            <a:r>
              <a:rPr lang="en-US" dirty="0" smtClean="0"/>
              <a:t>Para </a:t>
            </a:r>
            <a:r>
              <a:rPr lang="en-US" dirty="0" err="1" smtClean="0"/>
              <a:t>penduduk</a:t>
            </a:r>
            <a:r>
              <a:rPr lang="en-US" dirty="0" smtClean="0"/>
              <a:t> yang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(export resident buyers)</a:t>
            </a:r>
          </a:p>
          <a:p>
            <a:pPr marL="651510" indent="-514350">
              <a:buNone/>
            </a:pPr>
            <a:endParaRPr lang="en-US" dirty="0" smtClean="0"/>
          </a:p>
          <a:p>
            <a:pPr marL="651510" indent="-514350">
              <a:buFont typeface="+mj-lt"/>
              <a:buAutoNum type="alphaLcPeriod"/>
            </a:pPr>
            <a:endParaRPr lang="en-US" dirty="0" smtClean="0"/>
          </a:p>
          <a:p>
            <a:pPr marL="651510" indent="-514350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pPr>
              <a:buNone/>
            </a:pPr>
            <a:r>
              <a:rPr lang="en-US" sz="3200" dirty="0" err="1" smtClean="0"/>
              <a:t>Ekspor</a:t>
            </a:r>
            <a:r>
              <a:rPr lang="en-US" sz="3200" dirty="0" smtClean="0"/>
              <a:t> </a:t>
            </a:r>
            <a:r>
              <a:rPr lang="en-US" sz="3200" dirty="0" err="1" smtClean="0"/>
              <a:t>langsung</a:t>
            </a:r>
            <a:endParaRPr lang="en-US" sz="3200" dirty="0" smtClean="0"/>
          </a:p>
          <a:p>
            <a:pPr marL="651510" indent="-514350">
              <a:buFont typeface="+mj-lt"/>
              <a:buAutoNum type="alphaLcPeriod"/>
            </a:pPr>
            <a:r>
              <a:rPr lang="en-US" sz="3200" dirty="0" err="1" smtClean="0"/>
              <a:t>Agen</a:t>
            </a:r>
            <a:r>
              <a:rPr lang="en-US" sz="3200" dirty="0" smtClean="0"/>
              <a:t> </a:t>
            </a:r>
            <a:r>
              <a:rPr lang="en-US" sz="3200" dirty="0" err="1" smtClean="0"/>
              <a:t>pabrik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agen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r>
              <a:rPr lang="en-US" sz="3200" dirty="0" smtClean="0"/>
              <a:t> (manufacturers’ agents)</a:t>
            </a:r>
          </a:p>
          <a:p>
            <a:pPr marL="651510" indent="-514350">
              <a:buFont typeface="+mj-lt"/>
              <a:buAutoNum type="alphaLcPeriod"/>
            </a:pPr>
            <a:r>
              <a:rPr lang="en-US" sz="3200" dirty="0" smtClean="0"/>
              <a:t>Para distributor (distributors)</a:t>
            </a:r>
          </a:p>
          <a:p>
            <a:pPr marL="651510" indent="-514350">
              <a:buFont typeface="+mj-lt"/>
              <a:buAutoNum type="alphaLcPeriod"/>
            </a:pPr>
            <a:r>
              <a:rPr lang="en-US" sz="3200" dirty="0" smtClean="0"/>
              <a:t>Para </a:t>
            </a:r>
            <a:r>
              <a:rPr lang="en-US" sz="3200" dirty="0" err="1" smtClean="0"/>
              <a:t>pengecer</a:t>
            </a:r>
            <a:r>
              <a:rPr lang="en-US" sz="3200" dirty="0" smtClean="0"/>
              <a:t> (retailers)</a:t>
            </a:r>
          </a:p>
          <a:p>
            <a:pPr marL="651510" indent="-514350">
              <a:buFont typeface="+mj-lt"/>
              <a:buAutoNum type="alphaLcPeriod"/>
            </a:pPr>
            <a:r>
              <a:rPr lang="en-US" sz="3200" dirty="0" smtClean="0"/>
              <a:t>Perusahaan-</a:t>
            </a:r>
            <a:r>
              <a:rPr lang="en-US" sz="3200" dirty="0" err="1" smtClean="0"/>
              <a:t>perusahaan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r>
              <a:rPr lang="en-US" sz="3200" dirty="0" smtClean="0"/>
              <a:t> (</a:t>
            </a:r>
            <a:r>
              <a:rPr lang="en-US" sz="3200" dirty="0" err="1" smtClean="0"/>
              <a:t>traiding</a:t>
            </a:r>
            <a:r>
              <a:rPr lang="en-US" sz="3200" dirty="0" smtClean="0"/>
              <a:t> companies)</a:t>
            </a:r>
          </a:p>
          <a:p>
            <a:pPr marL="651510" indent="-514350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BAB III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TEORI EKONOMI BISNIS INTERNASIONAL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70916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MERKANTILISME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TEORI KEUNGGULAN ABSOLUT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RETRIKSI PERDAGANGAN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Argumen-argumen</a:t>
            </a:r>
            <a:r>
              <a:rPr lang="en-US" sz="3200" dirty="0" smtClean="0"/>
              <a:t>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retriksi</a:t>
            </a:r>
            <a:r>
              <a:rPr lang="en-US" sz="3200" dirty="0" smtClean="0"/>
              <a:t> </a:t>
            </a:r>
            <a:r>
              <a:rPr lang="en-US" sz="3200" dirty="0" err="1" smtClean="0"/>
              <a:t>perdagangan</a:t>
            </a:r>
            <a:r>
              <a:rPr lang="en-US" sz="3200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Melindungi</a:t>
            </a:r>
            <a:r>
              <a:rPr lang="en-US" sz="3200" dirty="0" smtClean="0"/>
              <a:t> </a:t>
            </a:r>
            <a:r>
              <a:rPr lang="en-US" sz="3200" dirty="0" err="1" smtClean="0"/>
              <a:t>industri</a:t>
            </a:r>
            <a:r>
              <a:rPr lang="en-US" sz="3200" dirty="0" smtClean="0"/>
              <a:t> yang </a:t>
            </a:r>
            <a:r>
              <a:rPr lang="en-US" sz="3200" dirty="0" err="1" smtClean="0"/>
              <a:t>baru</a:t>
            </a:r>
            <a:r>
              <a:rPr lang="en-US" sz="3200" dirty="0" smtClean="0"/>
              <a:t> </a:t>
            </a:r>
            <a:r>
              <a:rPr lang="en-US" sz="3200" dirty="0" err="1" smtClean="0"/>
              <a:t>tumbuh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err="1" smtClean="0"/>
              <a:t>Melindungi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domestik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asing</a:t>
            </a:r>
            <a:r>
              <a:rPr lang="en-US" sz="3200" dirty="0" smtClean="0"/>
              <a:t> yang </a:t>
            </a:r>
            <a:r>
              <a:rPr lang="en-US" sz="3200" dirty="0" err="1" smtClean="0"/>
              <a:t>murah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err="1" smtClean="0"/>
              <a:t>Tarif</a:t>
            </a:r>
            <a:r>
              <a:rPr lang="en-US" sz="3200" dirty="0" smtClean="0"/>
              <a:t> </a:t>
            </a:r>
            <a:r>
              <a:rPr lang="en-US" sz="3200" dirty="0" err="1" smtClean="0"/>
              <a:t>ilmiah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persaingan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adil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err="1" smtClean="0"/>
              <a:t>Tindakan</a:t>
            </a:r>
            <a:r>
              <a:rPr lang="en-US" sz="3200" dirty="0" smtClean="0"/>
              <a:t> </a:t>
            </a:r>
            <a:r>
              <a:rPr lang="en-US" sz="3200" dirty="0" err="1" smtClean="0"/>
              <a:t>balasan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smtClean="0"/>
              <a:t>Dumping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Subsidi</a:t>
            </a:r>
            <a:endParaRPr lang="en-US" sz="3200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err="1" smtClean="0"/>
              <a:t>Jenis</a:t>
            </a:r>
            <a:r>
              <a:rPr lang="en-US" sz="4000" dirty="0" smtClean="0"/>
              <a:t>- </a:t>
            </a:r>
            <a:r>
              <a:rPr lang="en-US" sz="4000" dirty="0" err="1" smtClean="0"/>
              <a:t>jenis</a:t>
            </a:r>
            <a:r>
              <a:rPr lang="en-US" sz="4000" dirty="0" smtClean="0"/>
              <a:t> </a:t>
            </a:r>
            <a:r>
              <a:rPr lang="en-US" sz="4000" dirty="0" err="1" smtClean="0"/>
              <a:t>Retriksi</a:t>
            </a:r>
            <a:endParaRPr lang="en-US" sz="4000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endParaRPr lang="en-US" dirty="0" smtClean="0"/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err="1" smtClean="0"/>
              <a:t>Tarif</a:t>
            </a:r>
            <a:endParaRPr lang="en-US" dirty="0" smtClean="0"/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smtClean="0"/>
              <a:t>Bea ad valorem</a:t>
            </a:r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endParaRPr lang="en-US" dirty="0" smtClean="0"/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smtClean="0"/>
              <a:t>Bea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Hambatan</a:t>
            </a:r>
            <a:r>
              <a:rPr lang="en-US" dirty="0" smtClean="0"/>
              <a:t> non </a:t>
            </a:r>
            <a:r>
              <a:rPr lang="en-US" dirty="0" err="1" smtClean="0"/>
              <a:t>tarif</a:t>
            </a:r>
            <a:endParaRPr lang="en-US" dirty="0" smtClean="0"/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err="1" smtClean="0"/>
              <a:t>Kuota</a:t>
            </a:r>
            <a:endParaRPr lang="en-US" dirty="0" smtClean="0"/>
          </a:p>
          <a:p>
            <a:pPr marL="651510" indent="-514350">
              <a:buFont typeface="Wingdings" pitchFamily="2" charset="2"/>
              <a:buChar char="§"/>
            </a:pP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tertip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257800"/>
          </a:xfrm>
        </p:spPr>
        <p:txBody>
          <a:bodyPr/>
          <a:lstStyle/>
          <a:p>
            <a:r>
              <a:rPr lang="en-US" smtClean="0"/>
              <a:t>PEMBANGUNAN EKONOMI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err="1" smtClean="0"/>
              <a:t>Kategori</a:t>
            </a:r>
            <a:r>
              <a:rPr lang="en-US" sz="3600" dirty="0" smtClean="0"/>
              <a:t> </a:t>
            </a:r>
            <a:r>
              <a:rPr lang="en-US" sz="3600" dirty="0" err="1" smtClean="0"/>
              <a:t>berdasarkan</a:t>
            </a:r>
            <a:r>
              <a:rPr lang="en-US" sz="3600" dirty="0" smtClean="0"/>
              <a:t> </a:t>
            </a:r>
            <a:r>
              <a:rPr lang="en-US" sz="3600" dirty="0" err="1" smtClean="0"/>
              <a:t>tingkat</a:t>
            </a:r>
            <a:r>
              <a:rPr lang="en-US" sz="3600" dirty="0" smtClean="0"/>
              <a:t> </a:t>
            </a:r>
            <a:r>
              <a:rPr lang="en-US" sz="3600" dirty="0" err="1" smtClean="0"/>
              <a:t>pertumbuhan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err="1" smtClean="0"/>
              <a:t>Maju</a:t>
            </a:r>
            <a:r>
              <a:rPr lang="en-US" sz="3600" dirty="0" smtClean="0"/>
              <a:t> (developed), </a:t>
            </a:r>
          </a:p>
          <a:p>
            <a:pPr>
              <a:buFontTx/>
              <a:buChar char="-"/>
            </a:pPr>
            <a:r>
              <a:rPr lang="en-US" sz="3600" dirty="0" err="1" smtClean="0"/>
              <a:t>Berkembang</a:t>
            </a:r>
            <a:r>
              <a:rPr lang="en-US" sz="3600" dirty="0" smtClean="0"/>
              <a:t> (Developing)</a:t>
            </a:r>
          </a:p>
          <a:p>
            <a:pPr>
              <a:buFontTx/>
              <a:buChar char="-"/>
            </a:pPr>
            <a:r>
              <a:rPr lang="en-US" sz="3600" dirty="0" smtClean="0"/>
              <a:t>Negara-</a:t>
            </a:r>
            <a:r>
              <a:rPr lang="en-US" sz="3600" dirty="0" err="1" smtClean="0"/>
              <a:t>negara</a:t>
            </a:r>
            <a:r>
              <a:rPr lang="en-US" sz="3600" dirty="0" smtClean="0"/>
              <a:t> </a:t>
            </a:r>
            <a:r>
              <a:rPr lang="en-US" sz="3600" dirty="0" err="1" smtClean="0"/>
              <a:t>industri</a:t>
            </a:r>
            <a:r>
              <a:rPr lang="en-US" sz="3600" dirty="0" smtClean="0"/>
              <a:t> </a:t>
            </a:r>
            <a:r>
              <a:rPr lang="en-US" sz="3600" dirty="0" err="1" smtClean="0"/>
              <a:t>baru</a:t>
            </a:r>
            <a:r>
              <a:rPr lang="en-US" sz="3600" dirty="0" smtClean="0"/>
              <a:t> (Newly Industrializing Countries-NIC)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BAB IV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DINAMIKA ORGANISASI INTERNASIONAL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9160"/>
          </a:xfrm>
        </p:spPr>
        <p:txBody>
          <a:bodyPr/>
          <a:lstStyle/>
          <a:p>
            <a:r>
              <a:rPr lang="en-US" sz="4000" dirty="0" smtClean="0"/>
              <a:t>Bank </a:t>
            </a:r>
            <a:r>
              <a:rPr lang="en-US" sz="4000" dirty="0" err="1" smtClean="0"/>
              <a:t>pembangunan</a:t>
            </a:r>
            <a:r>
              <a:rPr lang="en-US" sz="4000" dirty="0" smtClean="0"/>
              <a:t> multilateral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3600" dirty="0" err="1" smtClean="0"/>
              <a:t>Jenis-jenis</a:t>
            </a:r>
            <a:r>
              <a:rPr lang="en-US" sz="3600" dirty="0" smtClean="0"/>
              <a:t> </a:t>
            </a:r>
            <a:r>
              <a:rPr lang="en-US" sz="3600" dirty="0" err="1" smtClean="0"/>
              <a:t>fasilitas</a:t>
            </a:r>
            <a:r>
              <a:rPr lang="en-US" sz="3600" dirty="0" smtClean="0"/>
              <a:t> </a:t>
            </a:r>
            <a:r>
              <a:rPr lang="en-US" sz="3600" dirty="0" err="1" smtClean="0"/>
              <a:t>keuangan</a:t>
            </a:r>
            <a:r>
              <a:rPr lang="en-US" sz="3600" dirty="0" smtClean="0"/>
              <a:t> :</a:t>
            </a:r>
          </a:p>
          <a:p>
            <a:pPr>
              <a:buFontTx/>
              <a:buChar char="-"/>
            </a:pPr>
            <a:r>
              <a:rPr lang="en-US" sz="3600" dirty="0" err="1" smtClean="0"/>
              <a:t>Pinjaman</a:t>
            </a:r>
            <a:r>
              <a:rPr lang="en-US" sz="3600" dirty="0" smtClean="0"/>
              <a:t> </a:t>
            </a:r>
            <a:r>
              <a:rPr lang="en-US" sz="3600" dirty="0" err="1" smtClean="0"/>
              <a:t>jangka</a:t>
            </a:r>
            <a:r>
              <a:rPr lang="en-US" sz="3600" dirty="0" smtClean="0"/>
              <a:t> </a:t>
            </a:r>
            <a:r>
              <a:rPr lang="en-US" sz="3600" dirty="0" err="1" smtClean="0"/>
              <a:t>panjang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err="1" smtClean="0"/>
              <a:t>Pinjaman</a:t>
            </a:r>
            <a:r>
              <a:rPr lang="en-US" sz="3600" dirty="0" smtClean="0"/>
              <a:t> </a:t>
            </a:r>
            <a:r>
              <a:rPr lang="en-US" sz="3600" dirty="0" err="1" smtClean="0"/>
              <a:t>jangka</a:t>
            </a:r>
            <a:r>
              <a:rPr lang="en-US" sz="3600" dirty="0" smtClean="0"/>
              <a:t> </a:t>
            </a:r>
            <a:r>
              <a:rPr lang="en-US" sz="3600" dirty="0" err="1" smtClean="0"/>
              <a:t>sangat</a:t>
            </a:r>
            <a:r>
              <a:rPr lang="en-US" sz="3600" dirty="0" smtClean="0"/>
              <a:t> </a:t>
            </a:r>
            <a:r>
              <a:rPr lang="en-US" sz="3600" dirty="0" err="1" smtClean="0"/>
              <a:t>panjang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smtClean="0"/>
              <a:t>Dana </a:t>
            </a:r>
            <a:r>
              <a:rPr lang="en-US" sz="3600" dirty="0" err="1" smtClean="0"/>
              <a:t>hibah</a:t>
            </a:r>
            <a:endParaRPr lang="en-US" sz="36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15696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manajemen</a:t>
            </a:r>
            <a:r>
              <a:rPr lang="en-US" sz="3200" dirty="0" smtClean="0"/>
              <a:t> </a:t>
            </a:r>
            <a:r>
              <a:rPr lang="en-US" sz="3200" dirty="0" err="1" smtClean="0"/>
              <a:t>pemasaran</a:t>
            </a:r>
            <a:r>
              <a:rPr lang="en-US" sz="3200" dirty="0" smtClean="0"/>
              <a:t> global :</a:t>
            </a:r>
          </a:p>
          <a:p>
            <a:pPr>
              <a:buNone/>
            </a:pPr>
            <a:r>
              <a:rPr lang="en-US" sz="3200" dirty="0" smtClean="0"/>
              <a:t>	1. </a:t>
            </a:r>
            <a:r>
              <a:rPr lang="en-US" sz="3200" dirty="0" err="1" smtClean="0"/>
              <a:t>Pergi</a:t>
            </a:r>
            <a:r>
              <a:rPr lang="en-US" sz="3200" dirty="0" smtClean="0"/>
              <a:t> </a:t>
            </a:r>
            <a:r>
              <a:rPr lang="en-US" sz="3200" dirty="0" err="1" smtClean="0"/>
              <a:t>keseluruh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mengetahui</a:t>
            </a:r>
            <a:r>
              <a:rPr lang="en-US" sz="3200" dirty="0" smtClean="0"/>
              <a:t> :</a:t>
            </a:r>
          </a:p>
          <a:p>
            <a:pPr>
              <a:buNone/>
            </a:pPr>
            <a:r>
              <a:rPr lang="en-US" sz="3200" dirty="0" smtClean="0"/>
              <a:t>		- </a:t>
            </a:r>
            <a:r>
              <a:rPr lang="en-US" sz="3200" dirty="0" err="1" smtClean="0"/>
              <a:t>peluang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	- </a:t>
            </a:r>
            <a:r>
              <a:rPr lang="en-US" sz="3200" dirty="0" err="1" smtClean="0"/>
              <a:t>ancaman-ancaman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pesaing</a:t>
            </a:r>
            <a:endParaRPr lang="en-US" sz="3200" dirty="0" smtClean="0"/>
          </a:p>
          <a:p>
            <a:pPr>
              <a:buNone/>
            </a:pPr>
            <a:r>
              <a:rPr lang="en-US" dirty="0" smtClean="0"/>
              <a:t>		- </a:t>
            </a:r>
            <a:r>
              <a:rPr lang="en-US" dirty="0" err="1" smtClean="0"/>
              <a:t>sumber-sumber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mentah</a:t>
            </a:r>
            <a:r>
              <a:rPr lang="en-US" dirty="0" smtClean="0"/>
              <a:t>, 	 	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personal</a:t>
            </a:r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kehadirannya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   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, 	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709160"/>
          </a:xfrm>
        </p:spPr>
        <p:txBody>
          <a:bodyPr>
            <a:noAutofit/>
          </a:bodyPr>
          <a:lstStyle/>
          <a:p>
            <a:r>
              <a:rPr lang="en-US" sz="3200" dirty="0" smtClean="0"/>
              <a:t>Bank </a:t>
            </a:r>
            <a:r>
              <a:rPr lang="en-US" sz="3200" dirty="0" err="1" smtClean="0"/>
              <a:t>Dunia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Bank </a:t>
            </a:r>
            <a:r>
              <a:rPr lang="en-US" sz="3200" dirty="0" err="1" smtClean="0"/>
              <a:t>dunia</a:t>
            </a:r>
            <a:r>
              <a:rPr lang="en-US" sz="3200" dirty="0" smtClean="0"/>
              <a:t> </a:t>
            </a:r>
            <a:r>
              <a:rPr lang="en-US" sz="3200" dirty="0" err="1" smtClean="0"/>
              <a:t>terdiri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Internasional</a:t>
            </a:r>
            <a:r>
              <a:rPr lang="en-US" sz="3200" dirty="0" smtClean="0"/>
              <a:t> Finance Corporation (IFC)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Internasional</a:t>
            </a:r>
            <a:r>
              <a:rPr lang="en-US" sz="3200" dirty="0" smtClean="0"/>
              <a:t> Development </a:t>
            </a:r>
            <a:r>
              <a:rPr lang="en-US" sz="3200" dirty="0" err="1" smtClean="0"/>
              <a:t>Assosiation</a:t>
            </a:r>
            <a:r>
              <a:rPr lang="en-US" sz="3200" dirty="0" smtClean="0"/>
              <a:t> (IDA)</a:t>
            </a:r>
          </a:p>
          <a:p>
            <a:pPr marL="651510" indent="-514350">
              <a:buAutoNum type="arabicPeriod"/>
            </a:pPr>
            <a:r>
              <a:rPr lang="en-US" sz="3200" dirty="0" smtClean="0"/>
              <a:t>Multilateral Investment Guarantee Agency (MIGA)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Internasional</a:t>
            </a:r>
            <a:r>
              <a:rPr lang="en-US" sz="3200" dirty="0" smtClean="0"/>
              <a:t> Center for Settlement of Investment Disputes (ICSID)</a:t>
            </a:r>
            <a:endParaRPr lang="en-US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rmAutofit lnSpcReduction="10000"/>
          </a:bodyPr>
          <a:lstStyle/>
          <a:p>
            <a:r>
              <a:rPr lang="en-US" sz="3600" dirty="0" err="1" smtClean="0"/>
              <a:t>Internasional</a:t>
            </a:r>
            <a:r>
              <a:rPr lang="en-US" sz="3600" dirty="0" smtClean="0"/>
              <a:t> Monetary  Fund (IMF)</a:t>
            </a:r>
          </a:p>
          <a:p>
            <a:r>
              <a:rPr lang="en-US" sz="3600" dirty="0" smtClean="0"/>
              <a:t>Bank For </a:t>
            </a:r>
            <a:r>
              <a:rPr lang="en-US" sz="3600" dirty="0" err="1" smtClean="0"/>
              <a:t>Internasional</a:t>
            </a:r>
            <a:r>
              <a:rPr lang="en-US" sz="3600" dirty="0" smtClean="0"/>
              <a:t> Settlements (BIS)</a:t>
            </a:r>
          </a:p>
          <a:p>
            <a:r>
              <a:rPr lang="en-US" sz="3600" dirty="0" smtClean="0"/>
              <a:t>World Trade Organization (WTO)</a:t>
            </a:r>
          </a:p>
          <a:p>
            <a:r>
              <a:rPr lang="en-US" sz="3600" dirty="0" smtClean="0"/>
              <a:t>Organization of Petroleum </a:t>
            </a:r>
            <a:r>
              <a:rPr lang="en-US" sz="3600" dirty="0" err="1" smtClean="0"/>
              <a:t>Exsporting</a:t>
            </a:r>
            <a:r>
              <a:rPr lang="en-US" sz="3600" dirty="0" smtClean="0"/>
              <a:t> Countries (OPEC)</a:t>
            </a:r>
          </a:p>
          <a:p>
            <a:r>
              <a:rPr lang="en-US" sz="3600" dirty="0" err="1" smtClean="0"/>
              <a:t>Organisasi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pembangunan</a:t>
            </a:r>
            <a:r>
              <a:rPr lang="en-US" sz="3600" dirty="0" smtClean="0"/>
              <a:t>  </a:t>
            </a:r>
            <a:r>
              <a:rPr lang="en-US" sz="3600" dirty="0" err="1" smtClean="0"/>
              <a:t>Ekonomi</a:t>
            </a:r>
            <a:r>
              <a:rPr lang="en-US" sz="3600" dirty="0" smtClean="0"/>
              <a:t> (Organization for Economic Cooperation and Development- OECD)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Integrasi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r>
              <a:rPr lang="en-US" sz="3200" dirty="0" err="1" smtClean="0"/>
              <a:t>Empat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</a:t>
            </a:r>
            <a:r>
              <a:rPr lang="en-US" sz="3200" dirty="0" err="1" smtClean="0"/>
              <a:t>Integrasi</a:t>
            </a:r>
            <a:r>
              <a:rPr lang="en-US" sz="3200" dirty="0" smtClean="0"/>
              <a:t> </a:t>
            </a:r>
            <a:r>
              <a:rPr lang="en-US" sz="3200" dirty="0" err="1" smtClean="0"/>
              <a:t>ekonomi</a:t>
            </a:r>
            <a:r>
              <a:rPr lang="en-US" sz="3200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sz="3200" dirty="0" smtClean="0"/>
              <a:t>Wilayah </a:t>
            </a:r>
            <a:r>
              <a:rPr lang="en-US" sz="3200" dirty="0" err="1" smtClean="0"/>
              <a:t>Perdagangan</a:t>
            </a:r>
            <a:r>
              <a:rPr lang="en-US" sz="3200" dirty="0" smtClean="0"/>
              <a:t> </a:t>
            </a:r>
            <a:r>
              <a:rPr lang="en-US" sz="3200" dirty="0" err="1" smtClean="0"/>
              <a:t>Bebas</a:t>
            </a:r>
            <a:r>
              <a:rPr lang="en-US" sz="3200" dirty="0" smtClean="0"/>
              <a:t> (Free Trade Area- FTA)</a:t>
            </a:r>
          </a:p>
          <a:p>
            <a:pPr marL="651510" indent="-514350">
              <a:buAutoNum type="arabicPeriod"/>
            </a:pPr>
            <a:r>
              <a:rPr lang="en-US" sz="3200" dirty="0" smtClean="0"/>
              <a:t>Custom Union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Pasar</a:t>
            </a:r>
            <a:r>
              <a:rPr lang="en-US" sz="3200" dirty="0" smtClean="0"/>
              <a:t> </a:t>
            </a:r>
            <a:r>
              <a:rPr lang="en-US" sz="3200" dirty="0" err="1" smtClean="0"/>
              <a:t>Bersama</a:t>
            </a:r>
            <a:r>
              <a:rPr lang="en-US" sz="3200" dirty="0" smtClean="0"/>
              <a:t> (Common Market)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Integrasi</a:t>
            </a:r>
            <a:r>
              <a:rPr lang="en-US" sz="3200" dirty="0" smtClean="0"/>
              <a:t> </a:t>
            </a:r>
            <a:r>
              <a:rPr lang="en-US" sz="3200" dirty="0" err="1" smtClean="0"/>
              <a:t>Ekonomi</a:t>
            </a:r>
            <a:r>
              <a:rPr lang="en-US" sz="3200" dirty="0" smtClean="0"/>
              <a:t> </a:t>
            </a:r>
            <a:r>
              <a:rPr lang="en-US" sz="3200" dirty="0" err="1" smtClean="0"/>
              <a:t>Penuh</a:t>
            </a:r>
            <a:r>
              <a:rPr lang="en-US" sz="3200" dirty="0" smtClean="0"/>
              <a:t>  </a:t>
            </a:r>
            <a:endParaRPr lang="en-US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BAB IX</a:t>
            </a:r>
            <a:br>
              <a:rPr lang="en-US" dirty="0" smtClean="0"/>
            </a:b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Sosiokultural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aturan</a:t>
            </a:r>
            <a:r>
              <a:rPr lang="en-US" dirty="0" smtClean="0"/>
              <a:t>, </a:t>
            </a:r>
            <a:r>
              <a:rPr lang="en-US" dirty="0" err="1" smtClean="0"/>
              <a:t>teknik</a:t>
            </a:r>
            <a:r>
              <a:rPr lang="en-US" dirty="0" smtClean="0"/>
              <a:t>,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artefak</a:t>
            </a:r>
            <a:r>
              <a:rPr lang="en-US" dirty="0" smtClean="0"/>
              <a:t> </a:t>
            </a:r>
            <a:r>
              <a:rPr lang="en-US" dirty="0" err="1" smtClean="0"/>
              <a:t>ciptaan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mencirikan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Pemasaran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807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Komponen-komponen</a:t>
            </a:r>
            <a:r>
              <a:rPr lang="en-US" dirty="0" smtClean="0"/>
              <a:t> </a:t>
            </a:r>
            <a:r>
              <a:rPr lang="en-US" dirty="0" err="1" smtClean="0"/>
              <a:t>Sosiokultural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Estetika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Suatu</a:t>
            </a:r>
            <a:r>
              <a:rPr lang="en-US" dirty="0" smtClean="0"/>
              <a:t> rasa </a:t>
            </a:r>
            <a:r>
              <a:rPr lang="en-US" dirty="0" err="1" smtClean="0"/>
              <a:t>keindahan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selera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 marL="651510" indent="-514350">
              <a:buNone/>
            </a:pPr>
            <a:r>
              <a:rPr lang="en-US" dirty="0" smtClean="0"/>
              <a:t>2.	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ketertiban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individunya</a:t>
            </a:r>
            <a:r>
              <a:rPr lang="en-US" dirty="0" smtClean="0"/>
              <a:t>.</a:t>
            </a:r>
          </a:p>
          <a:p>
            <a:pPr marL="651510" indent="-514350">
              <a:buAutoNum type="arabicPeriod" startAt="3"/>
            </a:pPr>
            <a:r>
              <a:rPr lang="en-US" dirty="0" smtClean="0"/>
              <a:t>Agama</a:t>
            </a:r>
          </a:p>
          <a:p>
            <a:pPr marL="651510" indent="-514350">
              <a:buAutoNum type="arabicPeriod" startAt="3"/>
            </a:pPr>
            <a:r>
              <a:rPr lang="en-US" dirty="0" err="1" smtClean="0"/>
              <a:t>Budaya</a:t>
            </a:r>
            <a:r>
              <a:rPr lang="en-US" dirty="0" smtClean="0"/>
              <a:t> Material</a:t>
            </a:r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buatan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5.	</a:t>
            </a:r>
            <a:r>
              <a:rPr lang="en-US" dirty="0" err="1" smtClean="0"/>
              <a:t>Pendidikan</a:t>
            </a:r>
            <a:endParaRPr lang="en-US" dirty="0" smtClean="0"/>
          </a:p>
          <a:p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uni</a:t>
            </a:r>
            <a:r>
              <a:rPr lang="en-US" dirty="0" smtClean="0"/>
              <a:t>   </a:t>
            </a:r>
            <a:r>
              <a:rPr lang="en-US" dirty="0" err="1" smtClean="0"/>
              <a:t>eropa</a:t>
            </a:r>
            <a:r>
              <a:rPr lang="en-US" dirty="0" smtClean="0"/>
              <a:t>, yang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terlatih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Kembalinya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Berdirinya</a:t>
            </a:r>
            <a:r>
              <a:rPr lang="en-US" dirty="0" smtClean="0"/>
              <a:t> </a:t>
            </a:r>
            <a:r>
              <a:rPr lang="en-US" dirty="0" err="1" smtClean="0"/>
              <a:t>sekolah-sekolah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AS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smtClean="0"/>
              <a:t> AS</a:t>
            </a:r>
            <a:r>
              <a:rPr lang="en-US" dirty="0" smtClean="0"/>
              <a:t>.</a:t>
            </a:r>
          </a:p>
          <a:p>
            <a:pPr marL="651510" indent="-514350">
              <a:buAutoNum type="arabicPeriod" startAt="6"/>
            </a:pPr>
            <a:r>
              <a:rPr lang="en-US" dirty="0" err="1" smtClean="0"/>
              <a:t>Bahasa</a:t>
            </a:r>
            <a:endParaRPr lang="en-US" dirty="0" smtClean="0"/>
          </a:p>
          <a:p>
            <a:pPr marL="651510" indent="-514350">
              <a:buAutoNum type="arabicPeriod" startAt="6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Kemasyarakatan</a:t>
            </a:r>
            <a:endParaRPr lang="en-US" dirty="0" smtClean="0"/>
          </a:p>
          <a:p>
            <a:pPr marL="651510" indent="-514350">
              <a:buAutoNum type="arabicPeriod" startAt="6"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651510" indent="-514350">
              <a:buAutoNum type="arabicPeriod" startAt="6"/>
            </a:pP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KEKUATAN 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????</a:t>
            </a:r>
          </a:p>
          <a:p>
            <a:pPr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2 :</a:t>
            </a:r>
          </a:p>
          <a:p>
            <a:pPr marL="651510" indent="-51435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Privat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melintasi</a:t>
            </a:r>
            <a:r>
              <a:rPr lang="en-US" dirty="0" smtClean="0"/>
              <a:t> </a:t>
            </a:r>
            <a:r>
              <a:rPr lang="en-US" dirty="0" err="1" smtClean="0"/>
              <a:t>perbatasan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Pakta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bilateral, </a:t>
            </a:r>
            <a:r>
              <a:rPr lang="en-US" dirty="0" err="1" smtClean="0"/>
              <a:t>atau</a:t>
            </a:r>
            <a:r>
              <a:rPr lang="en-US" dirty="0" smtClean="0"/>
              <a:t> multilateral.</a:t>
            </a:r>
          </a:p>
          <a:p>
            <a:pPr marL="651510" indent="-51435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Adat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diturunkan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berabad-abad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Penyelesaian</a:t>
            </a:r>
            <a:r>
              <a:rPr lang="en-US" sz="3200" dirty="0" smtClean="0"/>
              <a:t> </a:t>
            </a:r>
            <a:r>
              <a:rPr lang="en-US" sz="3200" dirty="0" err="1" smtClean="0"/>
              <a:t>Perselisihan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Perkara</a:t>
            </a:r>
            <a:r>
              <a:rPr lang="en-US" sz="3200" dirty="0" smtClean="0"/>
              <a:t> </a:t>
            </a:r>
            <a:r>
              <a:rPr lang="en-US" sz="3200" dirty="0" err="1" smtClean="0"/>
              <a:t>Pidana</a:t>
            </a:r>
            <a:r>
              <a:rPr lang="en-US" sz="3200" dirty="0" smtClean="0"/>
              <a:t> (Criminal Matters)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perkara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diajukan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</a:t>
            </a:r>
            <a:r>
              <a:rPr lang="en-US" sz="3200" dirty="0" smtClean="0"/>
              <a:t> </a:t>
            </a:r>
            <a:r>
              <a:rPr lang="en-US" sz="3200" dirty="0" err="1" smtClean="0"/>
              <a:t>melawan</a:t>
            </a:r>
            <a:r>
              <a:rPr lang="en-US" sz="3200" dirty="0" smtClean="0"/>
              <a:t> </a:t>
            </a:r>
            <a:r>
              <a:rPr lang="en-US" sz="3200" dirty="0" err="1" smtClean="0"/>
              <a:t>rakyatnya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tindakan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dianggap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perilaku</a:t>
            </a:r>
            <a:r>
              <a:rPr lang="en-US" sz="3200" dirty="0" smtClean="0"/>
              <a:t> </a:t>
            </a:r>
            <a:r>
              <a:rPr lang="en-US" sz="3200" dirty="0" err="1" smtClean="0"/>
              <a:t>kriminal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mata</a:t>
            </a:r>
            <a:r>
              <a:rPr lang="en-US" sz="3200" dirty="0" smtClean="0"/>
              <a:t> </a:t>
            </a:r>
            <a:r>
              <a:rPr lang="en-US" sz="3200" dirty="0" err="1" smtClean="0"/>
              <a:t>hukum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Perkara</a:t>
            </a:r>
            <a:r>
              <a:rPr lang="en-US" sz="3200" dirty="0" smtClean="0"/>
              <a:t> </a:t>
            </a:r>
            <a:r>
              <a:rPr lang="en-US" sz="3200" dirty="0" err="1" smtClean="0"/>
              <a:t>Perdata</a:t>
            </a:r>
            <a:r>
              <a:rPr lang="en-US" sz="3200" dirty="0" smtClean="0"/>
              <a:t> (Civil Matters)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perselisihan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melibatkan</a:t>
            </a:r>
            <a:r>
              <a:rPr lang="en-US" sz="3200" dirty="0" smtClean="0"/>
              <a:t> </a:t>
            </a:r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pihak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endParaRPr lang="en-US" sz="32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Hak</a:t>
            </a:r>
            <a:r>
              <a:rPr lang="en-US" sz="3200" dirty="0" smtClean="0"/>
              <a:t> </a:t>
            </a:r>
            <a:r>
              <a:rPr lang="en-US" sz="3200" dirty="0" err="1" smtClean="0"/>
              <a:t>Kekayaan</a:t>
            </a:r>
            <a:r>
              <a:rPr lang="en-US" sz="3200" dirty="0" smtClean="0"/>
              <a:t> </a:t>
            </a:r>
            <a:r>
              <a:rPr lang="en-US" sz="3200" dirty="0" err="1" smtClean="0"/>
              <a:t>Intelektual</a:t>
            </a:r>
            <a:r>
              <a:rPr lang="en-US" sz="3200" dirty="0" smtClean="0"/>
              <a:t> : Paten, </a:t>
            </a:r>
            <a:r>
              <a:rPr lang="en-US" sz="3200" dirty="0" err="1" smtClean="0"/>
              <a:t>Merek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r>
              <a:rPr lang="en-US" sz="3200" dirty="0" smtClean="0"/>
              <a:t>,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r>
              <a:rPr lang="en-US" sz="3200" dirty="0" smtClean="0"/>
              <a:t>. </a:t>
            </a:r>
            <a:r>
              <a:rPr lang="en-US" sz="3200" dirty="0" err="1" smtClean="0"/>
              <a:t>Hak</a:t>
            </a:r>
            <a:r>
              <a:rPr lang="en-US" sz="3200" dirty="0" smtClean="0"/>
              <a:t> </a:t>
            </a:r>
            <a:r>
              <a:rPr lang="en-US" sz="3200" dirty="0" err="1" smtClean="0"/>
              <a:t>Cipta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Rahasia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smtClean="0"/>
              <a:t>Paten</a:t>
            </a:r>
          </a:p>
          <a:p>
            <a:pPr marL="651510" indent="-514350">
              <a:buAutoNum type="arabicPeriod"/>
            </a:pPr>
            <a:r>
              <a:rPr lang="en-US" sz="3200" dirty="0" err="1" smtClean="0"/>
              <a:t>Merek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err="1" smtClean="0"/>
              <a:t>Hak</a:t>
            </a:r>
            <a:r>
              <a:rPr lang="en-US" sz="3200" dirty="0" smtClean="0"/>
              <a:t> </a:t>
            </a:r>
            <a:r>
              <a:rPr lang="en-US" sz="3200" dirty="0" err="1" smtClean="0"/>
              <a:t>Cipta</a:t>
            </a:r>
            <a:endParaRPr lang="en-US" sz="3200" dirty="0" smtClean="0"/>
          </a:p>
          <a:p>
            <a:pPr marL="651510" indent="-514350">
              <a:buAutoNum type="arabicPeriod"/>
            </a:pPr>
            <a:r>
              <a:rPr lang="en-US" sz="3200" dirty="0" err="1" smtClean="0"/>
              <a:t>Rahasia</a:t>
            </a:r>
            <a:r>
              <a:rPr lang="en-US" sz="3200" dirty="0" smtClean="0"/>
              <a:t> </a:t>
            </a:r>
            <a:r>
              <a:rPr lang="en-US" sz="3200" dirty="0" err="1" smtClean="0"/>
              <a:t>Dagang</a:t>
            </a:r>
            <a:endParaRPr lang="en-US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71160"/>
          </a:xfrm>
        </p:spPr>
        <p:txBody>
          <a:bodyPr/>
          <a:lstStyle/>
          <a:p>
            <a:r>
              <a:rPr lang="en-US" sz="3600" dirty="0" err="1" smtClean="0"/>
              <a:t>Kekuatan-kekuatan</a:t>
            </a:r>
            <a:r>
              <a:rPr lang="en-US" sz="3600" dirty="0" smtClean="0"/>
              <a:t> </a:t>
            </a:r>
            <a:r>
              <a:rPr lang="en-US" sz="3600" dirty="0" err="1" smtClean="0"/>
              <a:t>Globalisasi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Politik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Teknologi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Pasar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Biaya</a:t>
            </a: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r>
              <a:rPr lang="en-US" dirty="0" err="1" smtClean="0"/>
              <a:t>Persaingan</a:t>
            </a:r>
            <a:r>
              <a:rPr lang="en-US" dirty="0" smtClean="0"/>
              <a:t>/ </a:t>
            </a:r>
            <a:r>
              <a:rPr lang="en-US" dirty="0" err="1" smtClean="0"/>
              <a:t>Kompetisi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KEKUATAN TENAGA 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507523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:</a:t>
            </a:r>
          </a:p>
          <a:p>
            <a:pPr marL="914400" lvl="1" indent="-514350">
              <a:buAutoNum type="arabicPeriod"/>
            </a:pP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(labor Quality)</a:t>
            </a:r>
          </a:p>
          <a:p>
            <a:pPr marL="914400" lvl="1" indent="-514350">
              <a:buAutoNum type="arabicPeriod"/>
            </a:pP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(Labor Quantity)</a:t>
            </a:r>
          </a:p>
          <a:p>
            <a:pPr marL="914400" lvl="1" indent="-514350">
              <a:buAutoNum type="arabicPeriod"/>
            </a:pPr>
            <a:endParaRPr lang="en-US" dirty="0" smtClean="0"/>
          </a:p>
          <a:p>
            <a:pPr marL="514350" indent="-514350">
              <a:buBlip>
                <a:blip r:embed="rId2"/>
              </a:buBlip>
            </a:pPr>
            <a:r>
              <a:rPr lang="en-US" dirty="0" err="1" smtClean="0"/>
              <a:t>Mobilitas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sz="2800" dirty="0" err="1" smtClean="0"/>
              <a:t>Imigrasi</a:t>
            </a:r>
            <a:endParaRPr lang="en-US" sz="2800" dirty="0" smtClean="0"/>
          </a:p>
          <a:p>
            <a:pPr marL="1314450" lvl="2" indent="-514350">
              <a:buNone/>
            </a:pPr>
            <a:r>
              <a:rPr lang="en-US" sz="2800" dirty="0" smtClean="0"/>
              <a:t>	-  </a:t>
            </a:r>
            <a:r>
              <a:rPr lang="en-US" sz="2800" dirty="0" err="1" smtClean="0"/>
              <a:t>Naturalisasi</a:t>
            </a:r>
            <a:r>
              <a:rPr lang="en-US" sz="2800" dirty="0" smtClean="0"/>
              <a:t> (</a:t>
            </a:r>
            <a:r>
              <a:rPr lang="en-US" sz="2800" dirty="0" err="1" smtClean="0"/>
              <a:t>natiralization</a:t>
            </a:r>
            <a:r>
              <a:rPr lang="en-US" sz="2800" dirty="0" smtClean="0"/>
              <a:t>)</a:t>
            </a:r>
          </a:p>
          <a:p>
            <a:pPr marL="1314450" lvl="2" indent="-514350">
              <a:buNone/>
            </a:pPr>
            <a:r>
              <a:rPr lang="en-US" sz="2800" dirty="0" smtClean="0"/>
              <a:t>	-  </a:t>
            </a:r>
            <a:r>
              <a:rPr lang="en-US" sz="2800" dirty="0" err="1" smtClean="0"/>
              <a:t>Imigrasi</a:t>
            </a:r>
            <a:r>
              <a:rPr lang="en-US" sz="2800" dirty="0" smtClean="0"/>
              <a:t> </a:t>
            </a:r>
            <a:r>
              <a:rPr lang="en-US" sz="2800" dirty="0" err="1" smtClean="0"/>
              <a:t>Gelap</a:t>
            </a:r>
            <a:r>
              <a:rPr lang="en-US" sz="2800" dirty="0" smtClean="0"/>
              <a:t> (illegal immigrant)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txBody>
          <a:bodyPr/>
          <a:lstStyle/>
          <a:p>
            <a:pPr marL="914400" lvl="1" indent="-514350">
              <a:buFont typeface="+mj-lt"/>
              <a:buAutoNum type="arabicPeriod" startAt="2"/>
            </a:pPr>
            <a:r>
              <a:rPr lang="en-US" dirty="0" smtClean="0"/>
              <a:t>Visa </a:t>
            </a:r>
            <a:r>
              <a:rPr lang="en-US" dirty="0" err="1" smtClean="0"/>
              <a:t>Nonimigran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 smtClean="0"/>
              <a:t>	- Visa B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kunjungan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.</a:t>
            </a:r>
          </a:p>
          <a:p>
            <a:pPr marL="914400" lvl="1" indent="-514350">
              <a:buNone/>
            </a:pPr>
            <a:r>
              <a:rPr lang="en-US" dirty="0" smtClean="0"/>
              <a:t>	- Visa E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nonwarga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</a:p>
          <a:p>
            <a:pPr marL="914400" lvl="1" indent="-514350">
              <a:buNone/>
            </a:pPr>
            <a:r>
              <a:rPr lang="en-US" dirty="0" smtClean="0"/>
              <a:t>		     AS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</a:p>
          <a:p>
            <a:pPr marL="914400" lvl="1" indent="-514350">
              <a:buNone/>
            </a:pPr>
            <a:r>
              <a:rPr lang="en-US" dirty="0" smtClean="0"/>
              <a:t>		   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</a:p>
          <a:p>
            <a:pPr marL="914400" lvl="1" indent="-514350">
              <a:buNone/>
            </a:pPr>
            <a:r>
              <a:rPr lang="en-US" dirty="0" smtClean="0"/>
              <a:t>	- Visa F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pelajar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 smtClean="0"/>
              <a:t>	- Visa H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 smtClean="0"/>
              <a:t>	- Visa I 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 smtClean="0"/>
              <a:t>	- Visa J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endParaRPr lang="en-US" dirty="0" smtClean="0"/>
          </a:p>
          <a:p>
            <a:pPr marL="914400" lvl="1" indent="-514350">
              <a:buNone/>
            </a:pPr>
            <a:r>
              <a:rPr lang="en-US" dirty="0" smtClean="0"/>
              <a:t>	- Visa L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transfer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</a:p>
          <a:p>
            <a:pPr marL="914400" lvl="1" indent="-514350">
              <a:buNone/>
            </a:pPr>
            <a:r>
              <a:rPr lang="en-US" dirty="0" smtClean="0"/>
              <a:t> 		    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Visa </a:t>
            </a:r>
            <a:r>
              <a:rPr lang="en-US" dirty="0" err="1" smtClean="0"/>
              <a:t>Imigran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5851525"/>
          </a:xfrm>
        </p:spPr>
        <p:txBody>
          <a:bodyPr/>
          <a:lstStyle/>
          <a:p>
            <a:pPr marL="914400" lvl="1" indent="-514350">
              <a:buFont typeface="+mj-lt"/>
              <a:buAutoNum type="arabicPeriod" startAt="4"/>
            </a:pPr>
            <a:r>
              <a:rPr lang="en-US" dirty="0" err="1" smtClean="0"/>
              <a:t>Pengungsi</a:t>
            </a:r>
            <a:r>
              <a:rPr lang="en-US" dirty="0" smtClean="0"/>
              <a:t> / </a:t>
            </a:r>
            <a:r>
              <a:rPr lang="en-US" dirty="0" err="1" smtClean="0"/>
              <a:t>Pencari</a:t>
            </a:r>
            <a:r>
              <a:rPr lang="en-US" dirty="0" smtClean="0"/>
              <a:t> </a:t>
            </a:r>
            <a:r>
              <a:rPr lang="en-US" dirty="0" err="1" smtClean="0"/>
              <a:t>suaka</a:t>
            </a:r>
            <a:endParaRPr lang="en-US" dirty="0" smtClean="0"/>
          </a:p>
          <a:p>
            <a:pPr marL="914400" lvl="1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Blip>
                <a:blip r:embed="rId2"/>
              </a:buBlip>
            </a:pPr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Angkatan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Angkatan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	</a:t>
            </a:r>
            <a:r>
              <a:rPr lang="en-US" sz="2800" i="1" dirty="0" err="1" smtClean="0"/>
              <a:t>mengukur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berapa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banyak</a:t>
            </a:r>
            <a:r>
              <a:rPr lang="en-US" sz="2800" i="1" dirty="0" smtClean="0"/>
              <a:t> unit yang </a:t>
            </a:r>
            <a:r>
              <a:rPr lang="en-US" sz="2800" i="1" dirty="0" err="1" smtClean="0"/>
              <a:t>dapat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diterima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dari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suatu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produk</a:t>
            </a:r>
            <a:r>
              <a:rPr lang="en-US" sz="2800" i="1" dirty="0" smtClean="0"/>
              <a:t> yang </a:t>
            </a:r>
            <a:r>
              <a:rPr lang="en-US" sz="2800" i="1" dirty="0" err="1" smtClean="0"/>
              <a:t>dihasilkan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oleh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seorang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pekerja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selama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waktu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tertentu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dan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biaya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perunitnya</a:t>
            </a:r>
            <a:endParaRPr lang="en-US" sz="2800" i="1" dirty="0" smtClean="0"/>
          </a:p>
          <a:p>
            <a:pPr marL="514350" indent="-514350" algn="just">
              <a:buNone/>
            </a:pPr>
            <a:endParaRPr lang="en-US" sz="28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BAB XIV</a:t>
            </a:r>
            <a:br>
              <a:rPr lang="en-US" dirty="0" smtClean="0"/>
            </a:b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perolehan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langka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tujuan-tujuan</a:t>
            </a:r>
            <a:r>
              <a:rPr lang="en-US" dirty="0" smtClean="0"/>
              <a:t> </a:t>
            </a:r>
            <a:r>
              <a:rPr lang="en-US" dirty="0" err="1" smtClean="0"/>
              <a:t>internasionalnya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Kompetitif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pesaingnya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err="1" smtClean="0"/>
              <a:t>Perencanaan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</a:t>
            </a:r>
            <a:r>
              <a:rPr lang="en-US" sz="3200" dirty="0" smtClean="0"/>
              <a:t> Global</a:t>
            </a:r>
          </a:p>
          <a:p>
            <a:pPr>
              <a:buFontTx/>
              <a:buChar char="-"/>
            </a:pPr>
            <a:r>
              <a:rPr lang="en-US" sz="3200" dirty="0" err="1" smtClean="0"/>
              <a:t>Standardisasi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Perencanaan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perencanaan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r>
              <a:rPr lang="en-US" sz="3200" dirty="0" smtClean="0"/>
              <a:t> global</a:t>
            </a:r>
          </a:p>
          <a:p>
            <a:pPr>
              <a:buFontTx/>
              <a:buChar char="-"/>
            </a:pPr>
            <a:r>
              <a:rPr lang="en-US" sz="3200" dirty="0" err="1" smtClean="0"/>
              <a:t>Proses</a:t>
            </a:r>
            <a:r>
              <a:rPr lang="en-US" sz="3200" dirty="0" smtClean="0"/>
              <a:t> </a:t>
            </a:r>
            <a:r>
              <a:rPr lang="en-US" sz="3200" dirty="0" err="1" smtClean="0"/>
              <a:t>perencanaan</a:t>
            </a:r>
            <a:r>
              <a:rPr lang="en-US" sz="3200" dirty="0" smtClean="0"/>
              <a:t> global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domestik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serupa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Menganalisis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sz="3200" dirty="0" smtClean="0"/>
              <a:t> </a:t>
            </a:r>
            <a:r>
              <a:rPr lang="en-US" sz="3200" dirty="0" err="1" smtClean="0"/>
              <a:t>domestik</a:t>
            </a:r>
            <a:r>
              <a:rPr lang="en-US" sz="3200" dirty="0" smtClean="0"/>
              <a:t>, </a:t>
            </a:r>
            <a:r>
              <a:rPr lang="en-US" sz="3200" dirty="0" err="1" smtClean="0"/>
              <a:t>internasional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asing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Menganalisis</a:t>
            </a:r>
            <a:r>
              <a:rPr lang="en-US" sz="3200" dirty="0" smtClean="0"/>
              <a:t> </a:t>
            </a:r>
            <a:r>
              <a:rPr lang="en-US" sz="3200" dirty="0" err="1" smtClean="0"/>
              <a:t>variabel-variabel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dikendalikan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Mendefinisikan</a:t>
            </a:r>
            <a:r>
              <a:rPr lang="en-US" sz="3200" dirty="0" smtClean="0"/>
              <a:t> </a:t>
            </a:r>
            <a:r>
              <a:rPr lang="en-US" sz="3200" dirty="0" err="1" smtClean="0"/>
              <a:t>bisnis</a:t>
            </a:r>
            <a:r>
              <a:rPr lang="en-US" sz="3200" dirty="0" smtClean="0"/>
              <a:t>, </a:t>
            </a:r>
            <a:r>
              <a:rPr lang="en-US" sz="3200" dirty="0" err="1" smtClean="0"/>
              <a:t>visi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pernyataan</a:t>
            </a:r>
            <a:r>
              <a:rPr lang="en-US" sz="3200" dirty="0" smtClean="0"/>
              <a:t> </a:t>
            </a:r>
            <a:r>
              <a:rPr lang="en-US" sz="3200" dirty="0" err="1" smtClean="0"/>
              <a:t>misi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Menetapkan</a:t>
            </a:r>
            <a:r>
              <a:rPr lang="en-US" sz="3200" dirty="0" smtClean="0"/>
              <a:t> </a:t>
            </a:r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Kuantifikasi</a:t>
            </a:r>
            <a:r>
              <a:rPr lang="en-US" sz="3200" dirty="0" smtClean="0"/>
              <a:t> </a:t>
            </a:r>
            <a:r>
              <a:rPr lang="en-US" sz="3200" dirty="0" err="1" smtClean="0"/>
              <a:t>tujuan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Formulasikan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kompetitif</a:t>
            </a: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err="1" smtClean="0"/>
              <a:t>Membuat</a:t>
            </a:r>
            <a:r>
              <a:rPr lang="en-US" sz="3200" dirty="0" smtClean="0"/>
              <a:t> </a:t>
            </a:r>
            <a:r>
              <a:rPr lang="en-US" sz="3200" dirty="0" err="1" smtClean="0"/>
              <a:t>rencana</a:t>
            </a:r>
            <a:r>
              <a:rPr lang="en-US" sz="3200" dirty="0" smtClean="0"/>
              <a:t> </a:t>
            </a:r>
            <a:r>
              <a:rPr lang="en-US" sz="3200" dirty="0" err="1" smtClean="0"/>
              <a:t>taktis</a:t>
            </a:r>
            <a:endParaRPr lang="en-US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400" y="0"/>
            <a:ext cx="441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,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4495800" y="4572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685800"/>
            <a:ext cx="441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4495800" y="1143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38400" y="1371600"/>
            <a:ext cx="434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4495800" y="18288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/>
        </p:nvSpPr>
        <p:spPr>
          <a:xfrm>
            <a:off x="2438400" y="2057400"/>
            <a:ext cx="4191000" cy="762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4495800" y="28194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667000" y="3048000"/>
            <a:ext cx="3886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4495800" y="32766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667000" y="3505200"/>
            <a:ext cx="3886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Kuantifikasi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4495800" y="37338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/>
        </p:nvSpPr>
        <p:spPr>
          <a:xfrm>
            <a:off x="2362200" y="3962400"/>
            <a:ext cx="4343400" cy="6858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Diubah</a:t>
            </a:r>
            <a:r>
              <a:rPr lang="en-US" dirty="0" smtClean="0"/>
              <a:t> ?</a:t>
            </a:r>
          </a:p>
          <a:p>
            <a:pPr algn="ctr"/>
            <a:r>
              <a:rPr lang="en-US" dirty="0" err="1" smtClean="0"/>
              <a:t>Ditambahkan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>
            <a:off x="4495800" y="46482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667000" y="4876800"/>
            <a:ext cx="3886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Formulasikan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  <p:sp>
        <p:nvSpPr>
          <p:cNvPr id="28" name="Diamond 27"/>
          <p:cNvSpPr/>
          <p:nvPr/>
        </p:nvSpPr>
        <p:spPr>
          <a:xfrm>
            <a:off x="1981200" y="5334000"/>
            <a:ext cx="5257800" cy="762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>
            <a:off x="4495800" y="51054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4495800" y="6096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743200" y="6324600"/>
            <a:ext cx="3810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taktis</a:t>
            </a:r>
            <a:endParaRPr lang="en-US" dirty="0"/>
          </a:p>
        </p:txBody>
      </p:sp>
      <p:sp>
        <p:nvSpPr>
          <p:cNvPr id="33" name="Bent Arrow 32"/>
          <p:cNvSpPr/>
          <p:nvPr/>
        </p:nvSpPr>
        <p:spPr>
          <a:xfrm>
            <a:off x="1676400" y="0"/>
            <a:ext cx="685800" cy="6477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1828800" y="8382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828800" y="3048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1828800" y="35052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1828800" y="48768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1676400" y="6324600"/>
            <a:ext cx="990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1828800" y="14478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Bent-Up Arrow 43"/>
          <p:cNvSpPr/>
          <p:nvPr/>
        </p:nvSpPr>
        <p:spPr>
          <a:xfrm>
            <a:off x="7848600" y="1447800"/>
            <a:ext cx="381000" cy="4267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Left Arrow 44"/>
          <p:cNvSpPr/>
          <p:nvPr/>
        </p:nvSpPr>
        <p:spPr>
          <a:xfrm>
            <a:off x="6858000" y="1371600"/>
            <a:ext cx="13716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7315200" y="55626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Bent-Up Arrow 48"/>
          <p:cNvSpPr/>
          <p:nvPr/>
        </p:nvSpPr>
        <p:spPr>
          <a:xfrm>
            <a:off x="7467600" y="1676400"/>
            <a:ext cx="381000" cy="838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Left Arrow 49"/>
          <p:cNvSpPr/>
          <p:nvPr/>
        </p:nvSpPr>
        <p:spPr>
          <a:xfrm>
            <a:off x="6858000" y="1600200"/>
            <a:ext cx="9906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6781800" y="23622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Left Arrow 51"/>
          <p:cNvSpPr/>
          <p:nvPr/>
        </p:nvSpPr>
        <p:spPr>
          <a:xfrm>
            <a:off x="6781800" y="3048000"/>
            <a:ext cx="12954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Bent-Up Arrow 52"/>
          <p:cNvSpPr/>
          <p:nvPr/>
        </p:nvSpPr>
        <p:spPr>
          <a:xfrm>
            <a:off x="7162800" y="3200400"/>
            <a:ext cx="381000" cy="1143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Left Arrow 53"/>
          <p:cNvSpPr/>
          <p:nvPr/>
        </p:nvSpPr>
        <p:spPr>
          <a:xfrm>
            <a:off x="6781800" y="3505200"/>
            <a:ext cx="6096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ight Arrow 54"/>
          <p:cNvSpPr/>
          <p:nvPr/>
        </p:nvSpPr>
        <p:spPr>
          <a:xfrm>
            <a:off x="6781800" y="41910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ontent Placeholder 5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								</a:t>
            </a: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- </a:t>
            </a:r>
            <a:r>
              <a:rPr lang="en-US" dirty="0" err="1" smtClean="0"/>
              <a:t>Perencanaa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(Top-down planning)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yang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dilanjutkan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(bottom-up planning)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yang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terendah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dilanjutkan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Iteratif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pengulangan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keatas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kebawah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direkonsiliasi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283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Keprihatinan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Evolusi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global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Divisi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aktifitas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Tren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Perusahaan virtual (</a:t>
            </a:r>
            <a:r>
              <a:rPr lang="en-US" dirty="0" err="1" smtClean="0"/>
              <a:t>maya</a:t>
            </a:r>
            <a:r>
              <a:rPr lang="en-US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Perusahaan horizontal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Anak</a:t>
            </a:r>
            <a:r>
              <a:rPr lang="en-US" dirty="0" smtClean="0"/>
              <a:t> Perusahaan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afiliasi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?????</a:t>
            </a:r>
          </a:p>
          <a:p>
            <a:pPr>
              <a:buFontTx/>
              <a:buChar char="-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sejauh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Frustasi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Pelaporan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Keuangan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Teknologi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Sifat-sifat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pekerjanya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karyawannya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karyawannya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id-ID" dirty="0" smtClean="0"/>
              <a:t> dengan Bisnis Domestik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“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bisnisnya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 </a:t>
            </a:r>
            <a:r>
              <a:rPr lang="en-US" dirty="0" err="1" smtClean="0"/>
              <a:t>negara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“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kegiatan-kegiatan</a:t>
            </a:r>
            <a:r>
              <a:rPr lang="en-US" dirty="0" smtClean="0"/>
              <a:t> </a:t>
            </a:r>
            <a:r>
              <a:rPr lang="en-US" dirty="0" err="1" smtClean="0"/>
              <a:t>bisnisnya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domestiknya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Kekuatan-kekuatan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</a:p>
          <a:p>
            <a:pPr marL="708660" indent="-571500">
              <a:buFont typeface="+mj-lt"/>
              <a:buAutoNum type="alphaLcPeriod"/>
            </a:pPr>
            <a:r>
              <a:rPr lang="en-US" dirty="0" err="1" smtClean="0"/>
              <a:t>Kekuatan-kekuatan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dikontrol</a:t>
            </a:r>
            <a:r>
              <a:rPr lang="en-US" dirty="0" smtClean="0"/>
              <a:t>/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i="1" dirty="0" smtClean="0"/>
              <a:t>(uncontrollable forces)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err="1" smtClean="0"/>
              <a:t>Persaingan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err="1" smtClean="0"/>
              <a:t>Distribusi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err="1" smtClean="0"/>
              <a:t>Ekonomi</a:t>
            </a:r>
            <a:endParaRPr lang="en-US" sz="26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masalah-masalahbisnis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merek-pembagian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BAB XV</a:t>
            </a:r>
            <a:br>
              <a:rPr lang="en-US" dirty="0" smtClean="0"/>
            </a:br>
            <a:r>
              <a:rPr lang="en-US" dirty="0" smtClean="0"/>
              <a:t>MENILAI DAN MENGANALISIS 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mengidentifikasikan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mengeliminasi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penyaringan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(country </a:t>
            </a:r>
            <a:r>
              <a:rPr lang="en-US" dirty="0" err="1" smtClean="0"/>
              <a:t>screnning</a:t>
            </a:r>
            <a:r>
              <a:rPr lang="en-US" dirty="0" smtClean="0"/>
              <a:t>)</a:t>
            </a:r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6400800"/>
          </a:xfrm>
        </p:spPr>
        <p:txBody>
          <a:bodyPr>
            <a:normAutofit fontScale="77500" lnSpcReduction="20000"/>
          </a:bodyPr>
          <a:lstStyle/>
          <a:p>
            <a:pPr marL="651510" indent="-514350">
              <a:buFont typeface="+mj-lt"/>
              <a:buAutoNum type="arabicPeriod" startAt="2"/>
            </a:pP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: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menguntungkan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mendasar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marL="651510" indent="-514350">
              <a:buFont typeface="+mj-lt"/>
              <a:buAutoNum type="arabicPeriod" startAt="2"/>
            </a:pP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: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	data-data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	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	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wilayah-wilayah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	Data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	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</a:p>
          <a:p>
            <a:pPr marL="651510" indent="-514350">
              <a:buNone/>
            </a:pPr>
            <a:endParaRPr lang="en-US" dirty="0" smtClean="0"/>
          </a:p>
          <a:p>
            <a:pPr marL="651510" indent="-514350">
              <a:buNone/>
            </a:pPr>
            <a:endParaRPr lang="en-US" dirty="0" smtClean="0"/>
          </a:p>
          <a:p>
            <a:pPr marL="65151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Tren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daei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interval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teratur</a:t>
            </a:r>
            <a:r>
              <a:rPr lang="en-US" dirty="0" smtClean="0"/>
              <a:t> </a:t>
            </a:r>
            <a:r>
              <a:rPr lang="en-US" dirty="0" err="1" smtClean="0"/>
              <a:t>dianalisis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memprediksikan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teknik-teknik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</a:t>
            </a:r>
            <a:r>
              <a:rPr lang="en-US" dirty="0" err="1" smtClean="0"/>
              <a:t>multivariasi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yang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kelompok-kelompok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Pemutakhiran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153400" cy="6400800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rabicPeriod" startAt="3"/>
            </a:pPr>
            <a:r>
              <a:rPr lang="en-US" sz="2000" dirty="0" err="1" smtClean="0"/>
              <a:t>Penyaringan</a:t>
            </a:r>
            <a:r>
              <a:rPr lang="en-US" sz="2000" dirty="0" smtClean="0"/>
              <a:t> </a:t>
            </a:r>
            <a:r>
              <a:rPr lang="en-US" sz="2000" dirty="0" err="1" smtClean="0"/>
              <a:t>Ketiga</a:t>
            </a:r>
            <a:r>
              <a:rPr lang="en-US" sz="2000" dirty="0" smtClean="0"/>
              <a:t> :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Hambatan</a:t>
            </a:r>
            <a:r>
              <a:rPr lang="en-US" sz="2000" dirty="0" smtClean="0"/>
              <a:t> </a:t>
            </a:r>
            <a:r>
              <a:rPr lang="en-US" sz="2000" dirty="0" err="1" smtClean="0"/>
              <a:t>masuk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Hambatan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pengiriman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Stabilitas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endParaRPr lang="en-US" sz="2000" dirty="0" smtClean="0"/>
          </a:p>
          <a:p>
            <a:pPr marL="651510" indent="-514350">
              <a:buFont typeface="+mj-lt"/>
              <a:buAutoNum type="arabicPeriod" startAt="4"/>
            </a:pPr>
            <a:r>
              <a:rPr lang="en-US" sz="2000" dirty="0" err="1" smtClean="0"/>
              <a:t>Penyaringan</a:t>
            </a:r>
            <a:r>
              <a:rPr lang="en-US" sz="2000" dirty="0" smtClean="0"/>
              <a:t> </a:t>
            </a:r>
            <a:r>
              <a:rPr lang="en-US" sz="2000" dirty="0" err="1" smtClean="0"/>
              <a:t>Keempat</a:t>
            </a:r>
            <a:r>
              <a:rPr lang="en-US" sz="2000" dirty="0" smtClean="0"/>
              <a:t> :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sosiokultural</a:t>
            </a:r>
            <a:endParaRPr lang="en-US" sz="2000" dirty="0" smtClean="0"/>
          </a:p>
          <a:p>
            <a:pPr marL="651510" indent="-514350">
              <a:buFont typeface="+mj-lt"/>
              <a:buAutoNum type="arabicPeriod" startAt="4"/>
            </a:pPr>
            <a:r>
              <a:rPr lang="en-US" sz="2000" dirty="0" err="1" smtClean="0"/>
              <a:t>Penyaringan</a:t>
            </a:r>
            <a:r>
              <a:rPr lang="en-US" sz="2000" dirty="0" smtClean="0"/>
              <a:t> </a:t>
            </a:r>
            <a:r>
              <a:rPr lang="en-US" sz="2000" dirty="0" err="1" smtClean="0"/>
              <a:t>Kelima</a:t>
            </a:r>
            <a:r>
              <a:rPr lang="en-US" sz="2000" dirty="0" smtClean="0"/>
              <a:t> :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persaingan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Jumlah</a:t>
            </a:r>
            <a:r>
              <a:rPr lang="en-US" sz="2000" dirty="0" smtClean="0"/>
              <a:t>, </a:t>
            </a:r>
            <a:r>
              <a:rPr lang="en-US" sz="2000" dirty="0" err="1" smtClean="0"/>
              <a:t>ukuran</a:t>
            </a:r>
            <a:r>
              <a:rPr lang="en-US" sz="2000" dirty="0" smtClean="0"/>
              <a:t>, dam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 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pesaing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Pangsa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Efektivitas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terlihat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program-program</a:t>
            </a:r>
          </a:p>
          <a:p>
            <a:pPr marL="651510" indent="-514350">
              <a:buNone/>
            </a:pPr>
            <a:r>
              <a:rPr lang="en-US" sz="2000" dirty="0" smtClean="0"/>
              <a:t>	  </a:t>
            </a:r>
            <a:r>
              <a:rPr lang="en-US" sz="2000" dirty="0" err="1" smtClean="0"/>
              <a:t>promosi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Tingkat </a:t>
            </a:r>
            <a:r>
              <a:rPr lang="en-US" sz="2000" dirty="0" err="1" smtClean="0"/>
              <a:t>kualitas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lini-lini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produk-produk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penetapan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Tingkat </a:t>
            </a:r>
            <a:r>
              <a:rPr lang="en-US" sz="2000" dirty="0" err="1" smtClean="0"/>
              <a:t>layanan</a:t>
            </a:r>
            <a:r>
              <a:rPr lang="en-US" sz="2000" dirty="0" smtClean="0"/>
              <a:t> </a:t>
            </a:r>
            <a:r>
              <a:rPr lang="en-US" sz="2000" dirty="0" err="1" smtClean="0"/>
              <a:t>purnajual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Saluran</a:t>
            </a:r>
            <a:r>
              <a:rPr lang="en-US" sz="2000" dirty="0" smtClean="0"/>
              <a:t> –</a:t>
            </a:r>
            <a:r>
              <a:rPr lang="en-US" sz="2000" dirty="0" err="1" smtClean="0"/>
              <a:t>saluran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Lingkup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endParaRPr lang="en-US" sz="2000" dirty="0" smtClean="0"/>
          </a:p>
          <a:p>
            <a:pPr marL="651510" indent="-514350"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 fontScale="85000" lnSpcReduction="10000"/>
          </a:bodyPr>
          <a:lstStyle/>
          <a:p>
            <a:pPr marL="651510" indent="-514350">
              <a:buFont typeface="+mj-lt"/>
              <a:buAutoNum type="arabicPeriod" startAt="6"/>
            </a:pP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Kunjungan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pameran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yang</a:t>
            </a:r>
          </a:p>
          <a:p>
            <a:pPr marL="651510" indent="-514350">
              <a:buNone/>
            </a:pPr>
            <a:r>
              <a:rPr lang="en-US" dirty="0" smtClean="0"/>
              <a:t>	  </a:t>
            </a:r>
            <a:r>
              <a:rPr lang="en-US" dirty="0" err="1" smtClean="0"/>
              <a:t>disponsori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/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pemerintahyang</a:t>
            </a:r>
            <a:r>
              <a:rPr lang="en-US" dirty="0" smtClean="0"/>
              <a:t> </a:t>
            </a:r>
            <a:r>
              <a:rPr lang="en-US" dirty="0" err="1" smtClean="0"/>
              <a:t>mengunjungi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peluang-peluang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Pameran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pameran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, yang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perusahaan-perusahaan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stan-stan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mempromosikan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4" name="Flowchart: Manual Operation 3"/>
          <p:cNvSpPr/>
          <p:nvPr/>
        </p:nvSpPr>
        <p:spPr>
          <a:xfrm>
            <a:off x="1676400" y="838200"/>
            <a:ext cx="5867400" cy="6096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Kebutuhan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dasar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menguntungkan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lowchart: Manual Operation 4"/>
          <p:cNvSpPr/>
          <p:nvPr/>
        </p:nvSpPr>
        <p:spPr>
          <a:xfrm>
            <a:off x="2286000" y="1600200"/>
            <a:ext cx="4495800" cy="5334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Penyaringan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ekonomi</a:t>
            </a:r>
            <a:r>
              <a:rPr lang="en-US" dirty="0" smtClean="0">
                <a:solidFill>
                  <a:schemeClr val="tx1"/>
                </a:solidFill>
              </a:rPr>
              <a:t>/ </a:t>
            </a:r>
            <a:r>
              <a:rPr lang="en-US" dirty="0" err="1" smtClean="0">
                <a:solidFill>
                  <a:schemeClr val="tx1"/>
                </a:solidFill>
              </a:rPr>
              <a:t>keuangan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lowchart: Manual Operation 5"/>
          <p:cNvSpPr/>
          <p:nvPr/>
        </p:nvSpPr>
        <p:spPr>
          <a:xfrm>
            <a:off x="2667000" y="2286000"/>
            <a:ext cx="3733800" cy="6096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Penyaringan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politik</a:t>
            </a:r>
            <a:r>
              <a:rPr lang="en-US" dirty="0" smtClean="0">
                <a:solidFill>
                  <a:schemeClr val="tx1"/>
                </a:solidFill>
              </a:rPr>
              <a:t>/ </a:t>
            </a:r>
            <a:r>
              <a:rPr lang="en-US" dirty="0" err="1" smtClean="0">
                <a:solidFill>
                  <a:schemeClr val="tx1"/>
                </a:solidFill>
              </a:rPr>
              <a:t>hukum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Manual Operation 6"/>
          <p:cNvSpPr/>
          <p:nvPr/>
        </p:nvSpPr>
        <p:spPr>
          <a:xfrm>
            <a:off x="3048000" y="3048000"/>
            <a:ext cx="3048000" cy="5334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Penyaringan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sosiokultural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Manual Operation 7"/>
          <p:cNvSpPr/>
          <p:nvPr/>
        </p:nvSpPr>
        <p:spPr>
          <a:xfrm>
            <a:off x="3276600" y="3733800"/>
            <a:ext cx="2667000" cy="5334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Penyaringan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persaingan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3581400" y="4419600"/>
            <a:ext cx="21336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Seleksi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akhir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86000" y="83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667000" y="1600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48000" y="2286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352800" y="3048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81400" y="3733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10000" y="4419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8076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didefenisikan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Besar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ditangkap</a:t>
            </a:r>
            <a:endParaRPr lang="en-US" dirty="0" smtClean="0"/>
          </a:p>
          <a:p>
            <a:pPr marL="65151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MEMASARKAN SECARA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4043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BAURAN PEMASARAN (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)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Strategi-strategi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.</a:t>
            </a:r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,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membujuk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</a:p>
          <a:p>
            <a:pPr marL="651510" indent="-51435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80760"/>
          </a:xfrm>
        </p:spPr>
        <p:txBody>
          <a:bodyPr/>
          <a:lstStyle/>
          <a:p>
            <a:pPr marL="651510" indent="-514350">
              <a:buNone/>
            </a:pPr>
            <a:r>
              <a:rPr lang="en-US" dirty="0" err="1" smtClean="0"/>
              <a:t>Produk</a:t>
            </a:r>
            <a:r>
              <a:rPr lang="en-US" dirty="0" smtClean="0"/>
              <a:t> total</a:t>
            </a:r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,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, </a:t>
            </a:r>
            <a:r>
              <a:rPr lang="en-US" dirty="0" err="1" smtClean="0"/>
              <a:t>merek</a:t>
            </a:r>
            <a:r>
              <a:rPr lang="en-US" dirty="0" smtClean="0"/>
              <a:t>, </a:t>
            </a:r>
            <a:r>
              <a:rPr lang="en-US" dirty="0" err="1" smtClean="0"/>
              <a:t>aksesoris</a:t>
            </a:r>
            <a:r>
              <a:rPr lang="en-US" dirty="0" smtClean="0"/>
              <a:t>, </a:t>
            </a:r>
            <a:r>
              <a:rPr lang="en-US" dirty="0" err="1" smtClean="0"/>
              <a:t>purnajual</a:t>
            </a:r>
            <a:r>
              <a:rPr lang="en-US" dirty="0" smtClean="0"/>
              <a:t>, </a:t>
            </a:r>
            <a:r>
              <a:rPr lang="en-US" dirty="0" err="1" smtClean="0"/>
              <a:t>garansi</a:t>
            </a:r>
            <a:r>
              <a:rPr lang="en-US" dirty="0" smtClean="0"/>
              <a:t>,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,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kemasan</a:t>
            </a:r>
            <a:r>
              <a:rPr lang="en-US" dirty="0" smtClean="0"/>
              <a:t>.</a:t>
            </a:r>
          </a:p>
          <a:p>
            <a:pPr marL="651510" indent="-514350">
              <a:buNone/>
            </a:pPr>
            <a:endParaRPr lang="en-US" dirty="0" smtClean="0"/>
          </a:p>
          <a:p>
            <a:pPr marL="651510" indent="-514350">
              <a:buNone/>
            </a:pP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 :</a:t>
            </a:r>
          </a:p>
          <a:p>
            <a:pPr marL="651510" indent="-514350">
              <a:buFontTx/>
              <a:buChar char="-"/>
            </a:pPr>
            <a:r>
              <a:rPr lang="en-US" dirty="0" err="1" smtClean="0"/>
              <a:t>produk-produk</a:t>
            </a:r>
            <a:r>
              <a:rPr lang="en-US" dirty="0" smtClean="0"/>
              <a:t> industrial</a:t>
            </a:r>
          </a:p>
          <a:p>
            <a:pPr marL="651510" indent="-514350">
              <a:buFontTx/>
              <a:buChar char="-"/>
            </a:pPr>
            <a:r>
              <a:rPr lang="en-US" dirty="0" err="1" smtClean="0"/>
              <a:t>Produk-produk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Jasa-jasa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09600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Sosioekonomi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Keuangan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Hukum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Fisik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Politik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Sosiokultural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Buruh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Teknologi</a:t>
            </a:r>
            <a:r>
              <a:rPr lang="en-US" dirty="0" smtClean="0"/>
              <a:t>		</a:t>
            </a:r>
          </a:p>
          <a:p>
            <a:pPr marL="651510" indent="-514350">
              <a:buFont typeface="+mj-lt"/>
              <a:buAutoNum type="alphaLcPeriod" startAt="2"/>
            </a:pPr>
            <a:r>
              <a:rPr lang="en-US" sz="2400" dirty="0" err="1" smtClean="0"/>
              <a:t>Kekuatan-kekuatan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dikontrol</a:t>
            </a:r>
            <a:r>
              <a:rPr lang="id-ID" sz="2400" dirty="0" smtClean="0"/>
              <a:t> / Internal</a:t>
            </a:r>
            <a:endParaRPr lang="en-US" sz="2400" dirty="0" smtClean="0"/>
          </a:p>
          <a:p>
            <a:pPr marL="971550" lvl="1" indent="-514350">
              <a:buFont typeface="Wingdings" pitchFamily="2" charset="2"/>
              <a:buChar char="§"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(Modal,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)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(</a:t>
            </a:r>
            <a:r>
              <a:rPr lang="en-US" dirty="0" err="1" smtClean="0"/>
              <a:t>Personalia</a:t>
            </a:r>
            <a:r>
              <a:rPr lang="en-US" dirty="0" smtClean="0"/>
              <a:t>, </a:t>
            </a:r>
            <a:r>
              <a:rPr lang="en-US" dirty="0" err="1" smtClean="0"/>
              <a:t>keuangan</a:t>
            </a:r>
            <a:r>
              <a:rPr lang="en-US" dirty="0" smtClean="0"/>
              <a:t>,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Strategi-strategi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publiknya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yang </a:t>
            </a: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yang </a:t>
            </a:r>
            <a:r>
              <a:rPr lang="en-US" dirty="0" err="1" smtClean="0"/>
              <a:t>tahan</a:t>
            </a:r>
            <a:r>
              <a:rPr lang="en-US" dirty="0" smtClean="0"/>
              <a:t> lama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disediakan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variabel-variabel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6 </a:t>
            </a:r>
            <a:r>
              <a:rPr lang="en-US" dirty="0" err="1" smtClean="0"/>
              <a:t>startegi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sama-pesan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sama-pesan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fontScale="85000" lnSpcReduction="10000"/>
          </a:bodyPr>
          <a:lstStyle/>
          <a:p>
            <a:pPr marL="651510" indent="-514350">
              <a:buFont typeface="+mj-lt"/>
              <a:buAutoNum type="arabicPeriod" startAt="3"/>
            </a:pPr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produk-pesan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651510" indent="-514350">
              <a:buFont typeface="+mj-lt"/>
              <a:buAutoNum type="arabicPeriod" startAt="3"/>
            </a:pPr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produk-adaptasi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 smtClean="0"/>
          </a:p>
          <a:p>
            <a:pPr marL="651510" indent="-514350">
              <a:buFont typeface="+mj-lt"/>
              <a:buAutoNum type="arabicPeriod" startAt="3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berbeda-pesan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651510" indent="-514350">
              <a:buFont typeface="+mj-lt"/>
              <a:buAutoNum type="arabicPeriod" startAt="3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yang </a:t>
            </a:r>
            <a:r>
              <a:rPr lang="en-US" dirty="0" err="1" smtClean="0"/>
              <a:t>sama-pesan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- </a:t>
            </a:r>
            <a:r>
              <a:rPr lang="en-US" dirty="0" err="1" smtClean="0"/>
              <a:t>Iklan</a:t>
            </a:r>
            <a:r>
              <a:rPr lang="en-US" dirty="0" smtClean="0"/>
              <a:t> (Advertising)</a:t>
            </a:r>
          </a:p>
          <a:p>
            <a:pPr marL="651510" indent="-51435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,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dibayar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sponsor yang </a:t>
            </a:r>
            <a:r>
              <a:rPr lang="en-US" dirty="0" err="1" smtClean="0"/>
              <a:t>teridentifikasi</a:t>
            </a:r>
            <a:r>
              <a:rPr lang="en-US" dirty="0" smtClean="0"/>
              <a:t>.</a:t>
            </a:r>
          </a:p>
          <a:p>
            <a:pPr marL="651510" indent="-514350">
              <a:buNone/>
            </a:pPr>
            <a:r>
              <a:rPr lang="en-US" dirty="0" smtClean="0"/>
              <a:t>-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(personal selling)</a:t>
            </a:r>
          </a:p>
          <a:p>
            <a:pPr marL="651510" indent="-514350">
              <a:buNone/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. </a:t>
            </a: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, </a:t>
            </a:r>
            <a:r>
              <a:rPr lang="en-US" dirty="0" err="1" smtClean="0"/>
              <a:t>dana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, </a:t>
            </a:r>
            <a:r>
              <a:rPr lang="en-US" dirty="0" err="1" smtClean="0"/>
              <a:t>ketersediaan</a:t>
            </a:r>
            <a:r>
              <a:rPr lang="en-US" dirty="0" smtClean="0"/>
              <a:t> media,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dijual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Promosi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(sales promotion)</a:t>
            </a:r>
          </a:p>
          <a:p>
            <a:pPr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aktivitas-aktivitas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kontes</a:t>
            </a:r>
            <a:r>
              <a:rPr lang="en-US" dirty="0" smtClean="0"/>
              <a:t>, </a:t>
            </a:r>
            <a:r>
              <a:rPr lang="en-US" dirty="0" err="1" smtClean="0"/>
              <a:t>hadiah</a:t>
            </a:r>
            <a:r>
              <a:rPr lang="en-US" dirty="0" smtClean="0"/>
              <a:t>, </a:t>
            </a:r>
            <a:r>
              <a:rPr lang="en-US" dirty="0" err="1" smtClean="0"/>
              <a:t>pameran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,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kupon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(public relation)</a:t>
            </a:r>
          </a:p>
          <a:p>
            <a:pPr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kesan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569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rumit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memformulasikan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,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lain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kotor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penentu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Standarisasi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	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807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produk-produk</a:t>
            </a:r>
            <a:r>
              <a:rPr lang="en-US" dirty="0" smtClean="0"/>
              <a:t> </a:t>
            </a:r>
            <a:r>
              <a:rPr lang="en-US" dirty="0" err="1" smtClean="0"/>
              <a:t>kepasar-pasar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(</a:t>
            </a:r>
            <a:r>
              <a:rPr lang="en-US" dirty="0" err="1" smtClean="0"/>
              <a:t>ekspor</a:t>
            </a:r>
            <a:r>
              <a:rPr lang="en-US" dirty="0" smtClean="0"/>
              <a:t>)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 smtClean="0"/>
              <a:t>produk-produk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.</a:t>
            </a:r>
          </a:p>
          <a:p>
            <a:pPr marL="651510" indent="-514350">
              <a:buNone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Standarisasi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Disintermediasi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perantara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BAB XVII</a:t>
            </a:r>
            <a:br>
              <a:rPr lang="en-US" dirty="0" smtClean="0"/>
            </a:br>
            <a:r>
              <a:rPr lang="en-US" dirty="0" smtClean="0"/>
              <a:t>PRAKTIK EKSPOR DAN IMPOR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709160"/>
          </a:xfrm>
        </p:spPr>
        <p:txBody>
          <a:bodyPr/>
          <a:lstStyle/>
          <a:p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mengekspor</a:t>
            </a:r>
            <a:r>
              <a:rPr lang="en-US" dirty="0" smtClean="0"/>
              <a:t> 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mengekspor</a:t>
            </a:r>
            <a:r>
              <a:rPr lang="en-US" dirty="0" smtClean="0"/>
              <a:t> 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mengekspor</a:t>
            </a:r>
            <a:r>
              <a:rPr lang="en-US" dirty="0" smtClean="0"/>
              <a:t> 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4114800"/>
            <a:ext cx="2286000" cy="235202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endParaRPr lang="en-US" dirty="0" smtClean="0"/>
          </a:p>
          <a:p>
            <a:pPr marL="651510" indent="-514350">
              <a:buFont typeface="+mj-lt"/>
              <a:buAutoNum type="alphaLcParenR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Trade information center (TIC)</a:t>
            </a:r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Internasional</a:t>
            </a:r>
            <a:r>
              <a:rPr lang="en-US" dirty="0" smtClean="0"/>
              <a:t> trade administration (ITA)</a:t>
            </a:r>
          </a:p>
          <a:p>
            <a:pPr marL="651510" indent="-514350">
              <a:buNone/>
            </a:pPr>
            <a:r>
              <a:rPr lang="en-US" dirty="0" smtClean="0"/>
              <a:t>	- Small </a:t>
            </a:r>
            <a:r>
              <a:rPr lang="en-US" dirty="0" err="1" smtClean="0"/>
              <a:t>businee</a:t>
            </a:r>
            <a:r>
              <a:rPr lang="en-US" dirty="0" smtClean="0"/>
              <a:t> administration (SBA)</a:t>
            </a:r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endParaRPr lang="en-US" dirty="0" smtClean="0"/>
          </a:p>
          <a:p>
            <a:pPr marL="651510" indent="-514350">
              <a:buFont typeface="+mj-lt"/>
              <a:buAutoNum type="alphaLcParenR" startAt="2"/>
            </a:pPr>
            <a:r>
              <a:rPr lang="en-US" dirty="0" smtClean="0"/>
              <a:t>Program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Mengekspor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Pamerkan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endParaRPr lang="en-US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00800"/>
          </a:xfrm>
        </p:spPr>
        <p:txBody>
          <a:bodyPr>
            <a:noAutofit/>
          </a:bodyPr>
          <a:lstStyle/>
          <a:p>
            <a:pPr marL="651510" indent="-514350">
              <a:buFont typeface="+mj-lt"/>
              <a:buAutoNum type="alphaLcParenR" startAt="3"/>
            </a:pPr>
            <a:r>
              <a:rPr lang="en-US" sz="2300" dirty="0" err="1" smtClean="0"/>
              <a:t>Sumber-sumber</a:t>
            </a:r>
            <a:r>
              <a:rPr lang="en-US" sz="2300" dirty="0" smtClean="0"/>
              <a:t> </a:t>
            </a:r>
            <a:r>
              <a:rPr lang="en-US" sz="2300" dirty="0" err="1" smtClean="0"/>
              <a:t>bantuan</a:t>
            </a:r>
            <a:r>
              <a:rPr lang="en-US" sz="2300" dirty="0" smtClean="0"/>
              <a:t> </a:t>
            </a:r>
            <a:r>
              <a:rPr lang="en-US" sz="2300" dirty="0" err="1" smtClean="0"/>
              <a:t>lainnya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Word Trade Centers Association</a:t>
            </a:r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Dewan</a:t>
            </a:r>
            <a:r>
              <a:rPr lang="en-US" sz="2300" dirty="0" smtClean="0"/>
              <a:t> </a:t>
            </a:r>
            <a:r>
              <a:rPr lang="en-US" sz="2300" dirty="0" err="1" smtClean="0"/>
              <a:t>Ekspor</a:t>
            </a:r>
            <a:r>
              <a:rPr lang="en-US" sz="2300" dirty="0" smtClean="0"/>
              <a:t> </a:t>
            </a:r>
            <a:r>
              <a:rPr lang="en-US" sz="2300" dirty="0" err="1" smtClean="0"/>
              <a:t>Distrik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Pemerintah</a:t>
            </a:r>
            <a:r>
              <a:rPr lang="en-US" sz="2300" dirty="0" smtClean="0"/>
              <a:t> Negara </a:t>
            </a:r>
            <a:r>
              <a:rPr lang="en-US" sz="2300" dirty="0" err="1" smtClean="0"/>
              <a:t>Bagian</a:t>
            </a:r>
            <a:endParaRPr lang="en-US" sz="2300" dirty="0" smtClean="0"/>
          </a:p>
          <a:p>
            <a:pPr marL="651510" indent="-514350">
              <a:buFont typeface="+mj-lt"/>
              <a:buAutoNum type="alphaLcParenR" startAt="4"/>
            </a:pPr>
            <a:r>
              <a:rPr lang="en-US" sz="2300" dirty="0" err="1" smtClean="0"/>
              <a:t>Rencana</a:t>
            </a:r>
            <a:r>
              <a:rPr lang="en-US" sz="2300" dirty="0" smtClean="0"/>
              <a:t> </a:t>
            </a:r>
            <a:r>
              <a:rPr lang="en-US" sz="2300" dirty="0" err="1" smtClean="0"/>
              <a:t>pemasaran</a:t>
            </a:r>
            <a:r>
              <a:rPr lang="en-US" sz="2300" dirty="0" smtClean="0"/>
              <a:t> </a:t>
            </a:r>
            <a:r>
              <a:rPr lang="en-US" sz="2300" dirty="0" err="1" smtClean="0"/>
              <a:t>ekspor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Menyerupai</a:t>
            </a:r>
            <a:r>
              <a:rPr lang="en-US" sz="2300" dirty="0" smtClean="0"/>
              <a:t> </a:t>
            </a:r>
            <a:r>
              <a:rPr lang="en-US" sz="2300" dirty="0" err="1" smtClean="0"/>
              <a:t>rencana</a:t>
            </a:r>
            <a:r>
              <a:rPr lang="en-US" sz="2300" dirty="0" smtClean="0"/>
              <a:t> </a:t>
            </a:r>
            <a:r>
              <a:rPr lang="en-US" sz="2300" dirty="0" err="1" smtClean="0"/>
              <a:t>pemasaran</a:t>
            </a:r>
            <a:r>
              <a:rPr lang="en-US" sz="2300" dirty="0" smtClean="0"/>
              <a:t> </a:t>
            </a:r>
            <a:r>
              <a:rPr lang="en-US" sz="2300" dirty="0" err="1" smtClean="0"/>
              <a:t>domestik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Bauran</a:t>
            </a:r>
            <a:r>
              <a:rPr lang="en-US" sz="2300" dirty="0" smtClean="0"/>
              <a:t> </a:t>
            </a:r>
            <a:r>
              <a:rPr lang="en-US" sz="2300" dirty="0" err="1" smtClean="0"/>
              <a:t>pemasaran</a:t>
            </a:r>
            <a:endParaRPr lang="en-US" sz="2300" dirty="0" smtClean="0"/>
          </a:p>
          <a:p>
            <a:pPr marL="651510" indent="-514350"/>
            <a:r>
              <a:rPr lang="en-US" sz="2300" dirty="0" err="1" smtClean="0"/>
              <a:t>Prosedur</a:t>
            </a:r>
            <a:r>
              <a:rPr lang="en-US" sz="2300" dirty="0" smtClean="0"/>
              <a:t> </a:t>
            </a:r>
            <a:r>
              <a:rPr lang="en-US" sz="2300" dirty="0" err="1" smtClean="0"/>
              <a:t>Pembayaran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Pendanaan</a:t>
            </a:r>
            <a:endParaRPr lang="en-US" sz="2300" dirty="0" smtClean="0"/>
          </a:p>
          <a:p>
            <a:pPr marL="651510" indent="-514350">
              <a:buFont typeface="+mj-lt"/>
              <a:buAutoNum type="alphaLcParenR"/>
            </a:pPr>
            <a:r>
              <a:rPr lang="en-US" sz="2300" dirty="0" err="1" smtClean="0"/>
              <a:t>Syarat-syarat</a:t>
            </a:r>
            <a:r>
              <a:rPr lang="en-US" sz="2300" dirty="0" smtClean="0"/>
              <a:t> </a:t>
            </a:r>
            <a:r>
              <a:rPr lang="en-US" sz="2300" dirty="0" err="1" smtClean="0"/>
              <a:t>pembayaran</a:t>
            </a:r>
            <a:r>
              <a:rPr lang="en-US" sz="2300" dirty="0" smtClean="0"/>
              <a:t> </a:t>
            </a:r>
            <a:r>
              <a:rPr lang="en-US" sz="2300" dirty="0" err="1" smtClean="0"/>
              <a:t>ekspor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uang</a:t>
            </a:r>
            <a:r>
              <a:rPr lang="en-US" sz="2300" dirty="0" smtClean="0"/>
              <a:t> </a:t>
            </a:r>
            <a:r>
              <a:rPr lang="en-US" sz="2300" dirty="0" err="1" smtClean="0"/>
              <a:t>muka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rekening</a:t>
            </a:r>
            <a:r>
              <a:rPr lang="en-US" sz="2300" dirty="0" smtClean="0"/>
              <a:t> </a:t>
            </a:r>
            <a:r>
              <a:rPr lang="en-US" sz="2300" dirty="0" err="1" smtClean="0"/>
              <a:t>terbuka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konsinyasi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leter</a:t>
            </a:r>
            <a:r>
              <a:rPr lang="en-US" sz="2300" dirty="0" smtClean="0"/>
              <a:t> of credit</a:t>
            </a:r>
          </a:p>
          <a:p>
            <a:pPr marL="651510" indent="-514350">
              <a:buNone/>
            </a:pPr>
            <a:r>
              <a:rPr lang="en-US" sz="2300" dirty="0" smtClean="0"/>
              <a:t>	- </a:t>
            </a:r>
            <a:r>
              <a:rPr lang="en-US" sz="2300" dirty="0" err="1" smtClean="0"/>
              <a:t>wesel</a:t>
            </a:r>
            <a:r>
              <a:rPr lang="en-US" sz="2300" dirty="0" smtClean="0"/>
              <a:t> </a:t>
            </a:r>
            <a:r>
              <a:rPr lang="en-US" sz="2300" dirty="0" err="1" smtClean="0"/>
              <a:t>dokumen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- trade-of </a:t>
            </a:r>
            <a:r>
              <a:rPr lang="en-US" sz="2300" dirty="0" err="1" smtClean="0"/>
              <a:t>antara</a:t>
            </a:r>
            <a:r>
              <a:rPr lang="en-US" sz="2300" dirty="0" smtClean="0"/>
              <a:t> </a:t>
            </a:r>
            <a:r>
              <a:rPr lang="en-US" sz="2300" dirty="0" err="1" smtClean="0"/>
              <a:t>resiko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biaya</a:t>
            </a:r>
            <a:r>
              <a:rPr lang="en-US" sz="2300" dirty="0" smtClean="0"/>
              <a:t> </a:t>
            </a:r>
            <a:r>
              <a:rPr lang="en-US" sz="2300" dirty="0" err="1" smtClean="0"/>
              <a:t>dari</a:t>
            </a:r>
            <a:r>
              <a:rPr lang="en-US" sz="2300" dirty="0" smtClean="0"/>
              <a:t> </a:t>
            </a:r>
            <a:r>
              <a:rPr lang="en-US" sz="2300" dirty="0" err="1" smtClean="0"/>
              <a:t>berbagai</a:t>
            </a:r>
            <a:endParaRPr lang="en-US" sz="2300" dirty="0" smtClean="0"/>
          </a:p>
          <a:p>
            <a:pPr marL="651510" indent="-514350">
              <a:buNone/>
            </a:pPr>
            <a:r>
              <a:rPr lang="en-US" sz="2300" dirty="0" smtClean="0"/>
              <a:t>	  </a:t>
            </a:r>
            <a:r>
              <a:rPr lang="en-US" sz="2300" dirty="0" err="1" smtClean="0"/>
              <a:t>kesepakatan</a:t>
            </a:r>
            <a:r>
              <a:rPr lang="en-US" sz="2300" dirty="0" smtClean="0"/>
              <a:t> </a:t>
            </a:r>
            <a:r>
              <a:rPr lang="en-US" sz="2300" dirty="0" err="1" smtClean="0"/>
              <a:t>pembayaran</a:t>
            </a:r>
            <a:r>
              <a:rPr lang="en-US" sz="2300" dirty="0" smtClean="0"/>
              <a:t> </a:t>
            </a:r>
            <a:r>
              <a:rPr lang="en-US" sz="2300" dirty="0" err="1" smtClean="0"/>
              <a:t>ekspor</a:t>
            </a:r>
            <a:endParaRPr lang="en-US" sz="2300" dirty="0" smtClean="0"/>
          </a:p>
          <a:p>
            <a:pPr marL="651510" indent="-514350">
              <a:buNone/>
            </a:pPr>
            <a:endParaRPr lang="en-US" sz="23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Pendanaan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Swasta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Anjak</a:t>
            </a:r>
            <a:r>
              <a:rPr lang="en-US" dirty="0" smtClean="0"/>
              <a:t> </a:t>
            </a:r>
            <a:r>
              <a:rPr lang="en-US" dirty="0" err="1" smtClean="0"/>
              <a:t>piutang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Penebusan</a:t>
            </a:r>
            <a:r>
              <a:rPr lang="en-US" dirty="0" smtClean="0"/>
              <a:t> </a:t>
            </a:r>
            <a:r>
              <a:rPr lang="en-US" dirty="0" err="1" smtClean="0"/>
              <a:t>utang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Bank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 (</a:t>
            </a:r>
            <a:r>
              <a:rPr lang="en-US" dirty="0" err="1" smtClean="0"/>
              <a:t>Eximbank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pemerinth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, </a:t>
            </a:r>
            <a:r>
              <a:rPr lang="en-US" dirty="0" err="1" smtClean="0"/>
              <a:t>jaminan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asuransi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perantara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Jaminan</a:t>
            </a:r>
            <a:r>
              <a:rPr lang="en-US" dirty="0" smtClean="0"/>
              <a:t> modal </a:t>
            </a:r>
            <a:r>
              <a:rPr lang="en-US" dirty="0" err="1" smtClean="0"/>
              <a:t>kerja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Garansi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Asuransi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Kekuatan-kekuatan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angkutan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penagihan</a:t>
            </a:r>
            <a:endParaRPr lang="en-US" dirty="0" smtClean="0"/>
          </a:p>
          <a:p>
            <a:pPr marL="651510" indent="-514350">
              <a:buNone/>
            </a:pPr>
            <a:endParaRPr lang="en-US" dirty="0" smtClean="0"/>
          </a:p>
          <a:p>
            <a:pPr marL="651510" indent="-514350"/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kemas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Lash</a:t>
            </a:r>
          </a:p>
          <a:p>
            <a:pPr marL="651510" indent="-514350">
              <a:buAutoNum type="arabicPeriod"/>
            </a:pPr>
            <a:r>
              <a:rPr lang="en-US" dirty="0" smtClean="0"/>
              <a:t>RO-RO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Angkutan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4560"/>
          </a:xfrm>
        </p:spPr>
        <p:txBody>
          <a:bodyPr/>
          <a:lstStyle/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Pialang</a:t>
            </a:r>
            <a:r>
              <a:rPr lang="en-US" dirty="0" smtClean="0"/>
              <a:t> </a:t>
            </a:r>
            <a:r>
              <a:rPr lang="en-US" dirty="0" err="1" smtClean="0"/>
              <a:t>pabean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yang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memeinta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bantu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pilang</a:t>
            </a:r>
            <a:r>
              <a:rPr lang="en-US" dirty="0" smtClean="0"/>
              <a:t> </a:t>
            </a:r>
            <a:r>
              <a:rPr lang="en-US" dirty="0" err="1" smtClean="0"/>
              <a:t>pabean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smtClean="0"/>
              <a:t>lainnya      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BAB XVIII</a:t>
            </a:r>
            <a:br>
              <a:rPr lang="en-US" dirty="0" smtClean="0"/>
            </a:b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Sumber-sumber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Negara </a:t>
            </a:r>
            <a:r>
              <a:rPr lang="en-US" dirty="0" err="1" smtClean="0"/>
              <a:t>Asal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IC </a:t>
            </a:r>
            <a:r>
              <a:rPr lang="en-US" dirty="0" err="1" smtClean="0"/>
              <a:t>berada</a:t>
            </a:r>
            <a:r>
              <a:rPr lang="en-US" dirty="0" smtClean="0"/>
              <a:t>, </a:t>
            </a:r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asala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pekerjanya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651510" indent="-514350">
              <a:buFont typeface="+mj-lt"/>
              <a:buAutoNum type="arabicPeriod" startAt="2"/>
            </a:pPr>
            <a:r>
              <a:rPr lang="en-US" dirty="0" smtClean="0"/>
              <a:t>Negara Tuan </a:t>
            </a:r>
            <a:r>
              <a:rPr lang="en-US" dirty="0" err="1" smtClean="0"/>
              <a:t>Rumah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IC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lain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endParaRPr lang="en-US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fontScale="92500" lnSpcReduction="10000"/>
          </a:bodyPr>
          <a:lstStyle/>
          <a:p>
            <a:pPr marL="651510" indent="-514350">
              <a:buFont typeface="+mj-lt"/>
              <a:buAutoNum type="arabicPeriod" startAt="3"/>
            </a:pPr>
            <a:r>
              <a:rPr lang="en-US" dirty="0" smtClean="0"/>
              <a:t>Negara </a:t>
            </a:r>
            <a:r>
              <a:rPr lang="en-US" dirty="0" err="1" smtClean="0"/>
              <a:t>Ketiga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Negara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tuan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endParaRPr lang="en-US" dirty="0" smtClean="0"/>
          </a:p>
          <a:p>
            <a:pPr marL="651510" indent="-514350"/>
            <a:endParaRPr lang="en-US" dirty="0" smtClean="0"/>
          </a:p>
          <a:p>
            <a:pPr marL="651510" indent="-514350"/>
            <a:r>
              <a:rPr lang="en-US" dirty="0" err="1" smtClean="0"/>
              <a:t>Ekspatriat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tinggal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ekspatriat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ekspat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Ekspatriat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Anak-Anak</a:t>
            </a:r>
            <a:r>
              <a:rPr lang="en-US" dirty="0" smtClean="0"/>
              <a:t> </a:t>
            </a:r>
            <a:r>
              <a:rPr lang="en-US" dirty="0" err="1" smtClean="0"/>
              <a:t>Ekspatriat</a:t>
            </a:r>
            <a:r>
              <a:rPr lang="en-US" dirty="0" smtClean="0"/>
              <a:t> yang paling </a:t>
            </a:r>
            <a:r>
              <a:rPr lang="en-US" dirty="0" err="1" smtClean="0"/>
              <a:t>menderita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Pasangan</a:t>
            </a:r>
            <a:r>
              <a:rPr lang="en-US" dirty="0" smtClean="0"/>
              <a:t> yang </a:t>
            </a:r>
            <a:r>
              <a:rPr lang="en-US" dirty="0" err="1" smtClean="0"/>
              <a:t>mengekor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karier</a:t>
            </a:r>
            <a:endParaRPr lang="en-US" dirty="0" smtClean="0"/>
          </a:p>
          <a:p>
            <a:pPr marL="651510" indent="-514350">
              <a:buFontTx/>
              <a:buChar char="-"/>
            </a:pP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pulang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endParaRPr lang="en-US" dirty="0" smtClean="0"/>
          </a:p>
          <a:p>
            <a:pPr marL="651510" indent="-51435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Jebakan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asalnya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Wanita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Langit-langit</a:t>
            </a:r>
            <a:r>
              <a:rPr lang="en-US" dirty="0" smtClean="0"/>
              <a:t> </a:t>
            </a:r>
            <a:r>
              <a:rPr lang="en-US" dirty="0" err="1" smtClean="0"/>
              <a:t>kaca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langit-langit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yang </a:t>
            </a:r>
            <a:r>
              <a:rPr lang="en-US" dirty="0" err="1" smtClean="0"/>
              <a:t>diatasnya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yang </a:t>
            </a:r>
            <a:r>
              <a:rPr lang="en-US" dirty="0" err="1" smtClean="0"/>
              <a:t>dipromosikan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r>
              <a:rPr lang="en-US" dirty="0" err="1" smtClean="0"/>
              <a:t>Kompensasi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Gaji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Saku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Bonus</a:t>
            </a:r>
          </a:p>
          <a:p>
            <a:pPr>
              <a:buFontTx/>
              <a:buChar char="-"/>
            </a:pPr>
            <a:r>
              <a:rPr lang="en-US" dirty="0" smtClean="0"/>
              <a:t>Status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endParaRPr lang="en-US" dirty="0" smtClean="0"/>
          </a:p>
        </p:txBody>
      </p:sp>
    </p:spTree>
  </p:cSld>
  <p:clrMapOvr>
    <a:masterClrMapping/>
  </p:clrMapOvr>
  <p:transition spd="med">
    <p:dissolv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BAB 19</a:t>
            </a:r>
            <a:br>
              <a:rPr lang="en-US" dirty="0" smtClean="0"/>
            </a:b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6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fluktuasi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fluktuasi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turunnya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yang lain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Lindungi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berjangka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Lindungi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opsi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lindungi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penundaan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endParaRPr lang="en-US" dirty="0" smtClean="0"/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Eksposure</a:t>
            </a:r>
            <a:r>
              <a:rPr lang="en-US" dirty="0" smtClean="0"/>
              <a:t> Netting</a:t>
            </a:r>
          </a:p>
          <a:p>
            <a:pPr marL="65151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</p:txBody>
      </p:sp>
    </p:spTree>
  </p:cSld>
  <p:clrMapOvr>
    <a:masterClrMapping/>
  </p:clrMapOvr>
  <p:transition spd="med">
    <p:dissolv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/>
          <a:lstStyle/>
          <a:p>
            <a:pPr marL="651510" indent="-514350">
              <a:buFont typeface="+mj-lt"/>
              <a:buAutoNum type="arabicPeriod" startAt="2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Translasi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-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realistis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- </a:t>
            </a:r>
            <a:r>
              <a:rPr lang="en-US" dirty="0" err="1" smtClean="0"/>
              <a:t>Ketakutan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- </a:t>
            </a:r>
            <a:r>
              <a:rPr lang="en-US" dirty="0" err="1" smtClean="0"/>
              <a:t>Menyeimbangkan</a:t>
            </a:r>
            <a:r>
              <a:rPr lang="en-US" dirty="0" smtClean="0"/>
              <a:t> </a:t>
            </a:r>
            <a:r>
              <a:rPr lang="en-US" dirty="0" err="1" smtClean="0"/>
              <a:t>neraca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- Swap</a:t>
            </a:r>
          </a:p>
          <a:p>
            <a:pPr>
              <a:buNone/>
            </a:pPr>
            <a:r>
              <a:rPr lang="en-US" dirty="0" smtClean="0"/>
              <a:t>	 - Spot swap </a:t>
            </a:r>
            <a:r>
              <a:rPr lang="en-US" dirty="0" err="1" smtClean="0"/>
              <a:t>dan</a:t>
            </a:r>
            <a:r>
              <a:rPr lang="en-US" dirty="0" smtClean="0"/>
              <a:t> swap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berjangka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-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- Swap Bank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Kontradagang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pembayarannya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ditukar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kontradagang</a:t>
            </a:r>
            <a:r>
              <a:rPr lang="en-US" dirty="0" smtClean="0"/>
              <a:t> :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Kontrapembelian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err="1" smtClean="0"/>
              <a:t>Kompensasi</a:t>
            </a:r>
            <a:endParaRPr lang="en-US" dirty="0" smtClean="0"/>
          </a:p>
          <a:p>
            <a:pPr marL="651510" indent="-514350">
              <a:buAutoNum type="arabicPeriod"/>
            </a:pPr>
            <a:r>
              <a:rPr lang="en-US" dirty="0" smtClean="0"/>
              <a:t>Barter</a:t>
            </a:r>
          </a:p>
          <a:p>
            <a:pPr marL="651510" indent="-514350">
              <a:buAutoNum type="arabicPeriod"/>
            </a:pPr>
            <a:r>
              <a:rPr lang="en-US" dirty="0" smtClean="0"/>
              <a:t>Switch</a:t>
            </a:r>
          </a:p>
          <a:p>
            <a:pPr marL="651510" indent="-514350">
              <a:buAutoNum type="arabicPeriod"/>
            </a:pPr>
            <a:r>
              <a:rPr lang="en-US" dirty="0" smtClean="0"/>
              <a:t>Offset</a:t>
            </a:r>
          </a:p>
          <a:p>
            <a:pPr marL="651510" indent="-514350">
              <a:buAutoNum type="arabicPeriod"/>
            </a:pP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kliring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BAB II</a:t>
            </a:r>
            <a:b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PERDAGANGAN DAN INVESTASI DALAM BISNIS INTERNASIONAL </a:t>
            </a:r>
            <a:endParaRPr lang="en-US" sz="3200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981200"/>
            <a:ext cx="8153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Perdagangan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Exspor</a:t>
            </a:r>
            <a:r>
              <a:rPr lang="en-US" sz="2800" dirty="0" smtClean="0"/>
              <a:t> – </a:t>
            </a:r>
            <a:r>
              <a:rPr lang="en-US" sz="2800" dirty="0" err="1" smtClean="0"/>
              <a:t>Impor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Investasi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</a:t>
            </a:r>
            <a:r>
              <a:rPr lang="en-US" sz="2800" dirty="0" err="1" smtClean="0"/>
              <a:t>Negeri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2 :</a:t>
            </a:r>
          </a:p>
          <a:p>
            <a:pPr>
              <a:buNone/>
            </a:pPr>
            <a:endParaRPr lang="en-US" sz="28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2800" dirty="0" err="1" smtClean="0"/>
              <a:t>Investasi</a:t>
            </a:r>
            <a:r>
              <a:rPr lang="en-US" sz="2800" dirty="0" smtClean="0"/>
              <a:t> </a:t>
            </a:r>
            <a:r>
              <a:rPr lang="en-US" sz="2800" dirty="0" err="1" smtClean="0"/>
              <a:t>Portofolio</a:t>
            </a:r>
            <a:endParaRPr lang="en-US" sz="28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2800" dirty="0" err="1" smtClean="0"/>
              <a:t>Investasi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endParaRPr lang="en-US" sz="2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Penciptaan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preferensial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Penerimaan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motif </a:t>
            </a:r>
            <a:r>
              <a:rPr lang="en-US" dirty="0" err="1" smtClean="0"/>
              <a:t>investasi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keuntungan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Menyerang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Segitiga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pemrosesan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pasar-pasar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devisa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pa</a:t>
            </a:r>
            <a:r>
              <a:rPr lang="id-ID" dirty="0" smtClean="0"/>
              <a:t>r</a:t>
            </a:r>
            <a:r>
              <a:rPr lang="en-US" dirty="0" smtClean="0"/>
              <a:t>a </a:t>
            </a:r>
            <a:r>
              <a:rPr lang="en-US" dirty="0" err="1" smtClean="0"/>
              <a:t>pesaing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hilir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/>
              <a:t>Proteksionisme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2568</TotalTime>
  <Words>1368</Words>
  <Application>Microsoft Office PowerPoint</Application>
  <PresentationFormat>On-screen Show (4:3)</PresentationFormat>
  <Paragraphs>591</Paragraphs>
  <Slides>68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Trek</vt:lpstr>
      <vt:lpstr>BAB I Perusahaan multinasional global, internasional dan tradisional</vt:lpstr>
      <vt:lpstr>Slide 2</vt:lpstr>
      <vt:lpstr>Slide 3</vt:lpstr>
      <vt:lpstr>Slide 4</vt:lpstr>
      <vt:lpstr>Slide 5</vt:lpstr>
      <vt:lpstr>Slide 6</vt:lpstr>
      <vt:lpstr>BAB II PERDAGANGAN DAN INVESTASI DALAM BISNIS INTERNASIONAL </vt:lpstr>
      <vt:lpstr>Slide 8</vt:lpstr>
      <vt:lpstr>Slide 9</vt:lpstr>
      <vt:lpstr>Slide 10</vt:lpstr>
      <vt:lpstr>Slide 11</vt:lpstr>
      <vt:lpstr>Slide 12</vt:lpstr>
      <vt:lpstr>Slide 13</vt:lpstr>
      <vt:lpstr>Slide 14</vt:lpstr>
      <vt:lpstr>BAB III TEORI EKONOMI BISNIS INTERNASIONAL</vt:lpstr>
      <vt:lpstr>Slide 16</vt:lpstr>
      <vt:lpstr>Slide 17</vt:lpstr>
      <vt:lpstr>Slide 18</vt:lpstr>
      <vt:lpstr>BAB IV DINAMIKA ORGANISASI INTERNASIONAL</vt:lpstr>
      <vt:lpstr>Slide 20</vt:lpstr>
      <vt:lpstr>Slide 21</vt:lpstr>
      <vt:lpstr>Slide 22</vt:lpstr>
      <vt:lpstr>BAB IX Kekuatan Sosiokultural</vt:lpstr>
      <vt:lpstr>Slide 24</vt:lpstr>
      <vt:lpstr>Slide 25</vt:lpstr>
      <vt:lpstr>KEKUATAN HUKUM</vt:lpstr>
      <vt:lpstr>Slide 27</vt:lpstr>
      <vt:lpstr>Slide 28</vt:lpstr>
      <vt:lpstr>Slide 29</vt:lpstr>
      <vt:lpstr>KEKUATAN TENAGA KERJA</vt:lpstr>
      <vt:lpstr>Slide 31</vt:lpstr>
      <vt:lpstr>Slide 32</vt:lpstr>
      <vt:lpstr>BAB XIV Strategi Internasional, Desain, dan Pengendalian Organisasi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BAB XV MENILAI DAN MENGANALISIS PASAR</vt:lpstr>
      <vt:lpstr>Slide 42</vt:lpstr>
      <vt:lpstr>Slide 43</vt:lpstr>
      <vt:lpstr>Slide 44</vt:lpstr>
      <vt:lpstr>Slide 45</vt:lpstr>
      <vt:lpstr>Slide 46</vt:lpstr>
      <vt:lpstr>Slide 47</vt:lpstr>
      <vt:lpstr> MEMASARKAN SECARA INTERNASIONAL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BAB XVII PRAKTIK EKSPOR DAN IMPOR</vt:lpstr>
      <vt:lpstr>Slide 57</vt:lpstr>
      <vt:lpstr>Slide 58</vt:lpstr>
      <vt:lpstr>Slide 59</vt:lpstr>
      <vt:lpstr>Slide 60</vt:lpstr>
      <vt:lpstr>Slide 61</vt:lpstr>
      <vt:lpstr>BAB XVIII Manajemen Sumber Daya Manusia</vt:lpstr>
      <vt:lpstr>Slide 63</vt:lpstr>
      <vt:lpstr>Slide 64</vt:lpstr>
      <vt:lpstr>Slide 65</vt:lpstr>
      <vt:lpstr>BAB 19 Manajemen Keuangan </vt:lpstr>
      <vt:lpstr>Slide 67</vt:lpstr>
      <vt:lpstr>Slide 68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Perusahaan multinasional global, internasional dan tradisional</dc:title>
  <dc:creator>windows</dc:creator>
  <cp:lastModifiedBy>user</cp:lastModifiedBy>
  <cp:revision>215</cp:revision>
  <dcterms:created xsi:type="dcterms:W3CDTF">2010-03-01T02:51:31Z</dcterms:created>
  <dcterms:modified xsi:type="dcterms:W3CDTF">2012-03-07T06:39:42Z</dcterms:modified>
</cp:coreProperties>
</file>