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261" r:id="rId2"/>
    <p:sldId id="262" r:id="rId3"/>
    <p:sldId id="270" r:id="rId4"/>
    <p:sldId id="271" r:id="rId5"/>
    <p:sldId id="272" r:id="rId6"/>
    <p:sldId id="286" r:id="rId7"/>
    <p:sldId id="273" r:id="rId8"/>
    <p:sldId id="274" r:id="rId9"/>
    <p:sldId id="275" r:id="rId10"/>
    <p:sldId id="266" r:id="rId11"/>
    <p:sldId id="284" r:id="rId12"/>
    <p:sldId id="276" r:id="rId13"/>
    <p:sldId id="278" r:id="rId14"/>
    <p:sldId id="277" r:id="rId15"/>
    <p:sldId id="279" r:id="rId16"/>
    <p:sldId id="287" r:id="rId17"/>
    <p:sldId id="280" r:id="rId18"/>
    <p:sldId id="269" r:id="rId19"/>
    <p:sldId id="285" r:id="rId20"/>
    <p:sldId id="282" r:id="rId21"/>
    <p:sldId id="283" r:id="rId2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" initials="h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23A2B"/>
    <a:srgbClr val="969696"/>
    <a:srgbClr val="EAEAEA"/>
    <a:srgbClr val="035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2E39E-1CED-43ED-A3C3-DB209B10AEAA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8BC2B-75D7-4B76-BBB5-B28B9CDE7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59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658D3-FD6C-43FE-BD50-6C2FA13BD4AB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A6BB3-509C-44FF-BAED-561225D3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13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A6BB3-509C-44FF-BAED-561225D3AD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64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A6BB3-509C-44FF-BAED-561225D3AD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8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09818-D647-4FA2-AEAD-161604FCE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BB1D-85CB-440C-9AF5-162CB80AE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9083-7A1A-48CC-9E3D-8FCC8DE32C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B0D8-E0E6-4A17-9A50-7830C1B24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FE21-61A1-485C-8EE1-17F3DE5A31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48C3-512B-41F8-84CE-FDB78E31B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10B5-1F9F-4CC7-8B7A-B4571B39B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617E-D6A6-4590-BC0B-7CD46D0402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75E9-7F44-40E4-BD49-2607201702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4C0ED-5994-4EB1-9656-6B4C9042EE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0B5DE1-819A-486E-B46E-DFDE03AA0F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5A3D2D9-E1A2-4547-8EE8-87FC4A5D6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543800" cy="1374775"/>
          </a:xfrm>
        </p:spPr>
        <p:txBody>
          <a:bodyPr/>
          <a:lstStyle/>
          <a:p>
            <a:pPr algn="ctr"/>
            <a:r>
              <a:rPr lang="en-US" sz="2800" dirty="0" smtClean="0"/>
              <a:t>MODEL IS–LM (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Pertemuan</a:t>
            </a:r>
            <a:r>
              <a:rPr lang="en-US" sz="3200" dirty="0" smtClean="0"/>
              <a:t> 4 ( </a:t>
            </a:r>
            <a:r>
              <a:rPr lang="en-US" sz="3200" dirty="0"/>
              <a:t>5</a:t>
            </a:r>
            <a:r>
              <a:rPr lang="en-US" sz="3200" dirty="0" smtClean="0"/>
              <a:t> </a:t>
            </a:r>
            <a:r>
              <a:rPr lang="en-US" sz="3200" dirty="0" err="1" smtClean="0"/>
              <a:t>Maret</a:t>
            </a:r>
            <a:r>
              <a:rPr lang="en-US" sz="3200" dirty="0" smtClean="0"/>
              <a:t> 2019)</a:t>
            </a:r>
            <a:endParaRPr lang="en-US" sz="3200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  <a:p>
            <a:pPr algn="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5400000">
            <a:off x="-419100" y="4686300"/>
            <a:ext cx="2667794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5194" y="6019800"/>
            <a:ext cx="3505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543300" y="1485900"/>
            <a:ext cx="2667794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77594" y="2819400"/>
            <a:ext cx="3505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543300" y="4686300"/>
            <a:ext cx="2667794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77594" y="6019800"/>
            <a:ext cx="3505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58840" y="3913496"/>
            <a:ext cx="2438400" cy="1981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876800" y="228600"/>
            <a:ext cx="2971800" cy="2590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876800" y="404880"/>
            <a:ext cx="3352800" cy="1676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25"/>
          <p:cNvSpPr/>
          <p:nvPr/>
        </p:nvSpPr>
        <p:spPr>
          <a:xfrm rot="10800000">
            <a:off x="5349920" y="2432712"/>
            <a:ext cx="4479880" cy="320040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4882488" y="838200"/>
            <a:ext cx="3352800" cy="1676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67" idx="0"/>
          </p:cNvCxnSpPr>
          <p:nvPr/>
        </p:nvCxnSpPr>
        <p:spPr>
          <a:xfrm rot="16200000" flipH="1">
            <a:off x="3778096" y="4044796"/>
            <a:ext cx="3912702" cy="37306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66" idx="0"/>
          </p:cNvCxnSpPr>
          <p:nvPr/>
        </p:nvCxnSpPr>
        <p:spPr>
          <a:xfrm rot="5400000">
            <a:off x="4370068" y="3558370"/>
            <a:ext cx="4911262" cy="1159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914400" y="4925704"/>
            <a:ext cx="4800600" cy="1588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930320" y="5554640"/>
            <a:ext cx="5914032" cy="1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7696200" y="816592"/>
            <a:ext cx="304800" cy="1588"/>
          </a:xfrm>
          <a:prstGeom prst="straightConnector1">
            <a:avLst/>
          </a:prstGeom>
          <a:ln w="19050">
            <a:solidFill>
              <a:srgbClr val="FFFF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1792" y="477032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/>
              <a:t>2</a:t>
            </a:r>
            <a:endParaRPr lang="en-US" sz="1400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498144" y="5407223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4376384" y="5918576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I</a:t>
            </a:r>
            <a:endParaRPr lang="en-US" sz="1400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8229600" y="2286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E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8264856" y="644856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E</a:t>
            </a:r>
            <a:r>
              <a:rPr lang="en-US" sz="1400" i="1" baseline="-25000" dirty="0" smtClean="0"/>
              <a:t>2</a:t>
            </a:r>
            <a:endParaRPr lang="en-US" sz="1400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56388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I</a:t>
            </a:r>
            <a:r>
              <a:rPr lang="en-US" sz="1400" i="1" baseline="-25000" dirty="0" smtClean="0"/>
              <a:t>(r)</a:t>
            </a:r>
            <a:endParaRPr lang="en-US" sz="14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685800" y="3124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772400" y="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Y=E</a:t>
            </a:r>
            <a:endParaRPr lang="en-US" sz="1200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4474192" y="313216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454856" y="5374944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4495800" y="47244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/>
              <a:t>2</a:t>
            </a:r>
            <a:endParaRPr lang="en-US" sz="14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8305800" y="26670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Y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305800" y="58674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Y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29400" y="2789833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64" name="TextBox 63"/>
          <p:cNvSpPr txBox="1"/>
          <p:nvPr/>
        </p:nvSpPr>
        <p:spPr>
          <a:xfrm>
            <a:off x="4585648" y="59575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E</a:t>
            </a:r>
            <a:endParaRPr lang="en-US" sz="1400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5562600" y="2819401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</a:t>
            </a:r>
            <a:r>
              <a:rPr lang="en-US" sz="1400" i="1" baseline="-25000" dirty="0"/>
              <a:t>2</a:t>
            </a:r>
            <a:endParaRPr lang="en-US" sz="1400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6629400" y="60198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5562600" y="60198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</a:t>
            </a:r>
            <a:r>
              <a:rPr lang="en-US" sz="1400" i="1" baseline="-25000" dirty="0"/>
              <a:t>2</a:t>
            </a:r>
            <a:endParaRPr lang="en-US" sz="1400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7543800" y="54864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IS</a:t>
            </a:r>
            <a:endParaRPr lang="en-US" sz="1400" i="1" dirty="0"/>
          </a:p>
        </p:txBody>
      </p:sp>
      <p:sp>
        <p:nvSpPr>
          <p:cNvPr id="69" name="Arc 68"/>
          <p:cNvSpPr/>
          <p:nvPr/>
        </p:nvSpPr>
        <p:spPr>
          <a:xfrm>
            <a:off x="5080376" y="2582840"/>
            <a:ext cx="228600" cy="457200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924592" y="2632873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45</a:t>
            </a:r>
            <a:r>
              <a:rPr lang="en-US" sz="1000" i="1" baseline="30000" dirty="0"/>
              <a:t>0</a:t>
            </a:r>
            <a:endParaRPr lang="en-US" sz="1000" i="1" dirty="0"/>
          </a:p>
        </p:txBody>
      </p:sp>
      <p:cxnSp>
        <p:nvCxnSpPr>
          <p:cNvPr id="72" name="Straight Arrow Connector 71"/>
          <p:cNvCxnSpPr/>
          <p:nvPr/>
        </p:nvCxnSpPr>
        <p:spPr>
          <a:xfrm rot="5400000" flipH="1" flipV="1">
            <a:off x="497572" y="5246996"/>
            <a:ext cx="381000" cy="158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1766248" y="5486400"/>
            <a:ext cx="1066800" cy="1588"/>
          </a:xfrm>
          <a:prstGeom prst="line">
            <a:avLst/>
          </a:prstGeom>
          <a:ln w="190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030104" y="605505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I</a:t>
            </a:r>
            <a:r>
              <a:rPr lang="en-US" sz="1400" i="1" baseline="-25000" dirty="0" smtClean="0"/>
              <a:t>(r2)</a:t>
            </a:r>
            <a:endParaRPr lang="en-US" sz="1400" i="1" dirty="0"/>
          </a:p>
        </p:txBody>
      </p:sp>
      <p:sp>
        <p:nvSpPr>
          <p:cNvPr id="79" name="TextBox 78"/>
          <p:cNvSpPr txBox="1"/>
          <p:nvPr/>
        </p:nvSpPr>
        <p:spPr>
          <a:xfrm>
            <a:off x="2792104" y="6068704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I</a:t>
            </a:r>
            <a:r>
              <a:rPr lang="en-US" sz="1400" i="1" baseline="-25000" dirty="0" smtClean="0"/>
              <a:t>(r1)</a:t>
            </a:r>
            <a:endParaRPr lang="en-US" sz="1400" i="1" dirty="0"/>
          </a:p>
        </p:txBody>
      </p:sp>
      <p:cxnSp>
        <p:nvCxnSpPr>
          <p:cNvPr id="86" name="Straight Connector 85"/>
          <p:cNvCxnSpPr/>
          <p:nvPr/>
        </p:nvCxnSpPr>
        <p:spPr>
          <a:xfrm rot="5400000">
            <a:off x="2858072" y="5791200"/>
            <a:ext cx="4572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3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3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3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3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6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9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/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/>
      <p:bldP spid="78" grpId="0"/>
      <p:bldP spid="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data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r>
              <a:rPr lang="en-US" dirty="0" smtClean="0"/>
              <a:t>C = 100 + 0.8 </a:t>
            </a:r>
            <a:r>
              <a:rPr lang="en-US" dirty="0" err="1" smtClean="0"/>
              <a:t>Yd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I = 300 + 0.2 Y – 20i</a:t>
            </a:r>
          </a:p>
          <a:p>
            <a:pPr marL="114300" indent="0">
              <a:buNone/>
            </a:pPr>
            <a:r>
              <a:rPr lang="en-US" dirty="0" smtClean="0"/>
              <a:t>G = 1000</a:t>
            </a:r>
          </a:p>
          <a:p>
            <a:pPr marL="114300" indent="0">
              <a:buNone/>
            </a:pPr>
            <a:r>
              <a:rPr lang="en-US" dirty="0" smtClean="0"/>
              <a:t>T = 0.25 Y</a:t>
            </a:r>
          </a:p>
          <a:p>
            <a:pPr marL="114300" indent="0">
              <a:buNone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IS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gambarkan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IS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3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i="1" dirty="0" smtClean="0"/>
              <a:t>LM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muncul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dirty="0" err="1" smtClean="0"/>
              <a:t>preferensi</a:t>
            </a:r>
            <a:r>
              <a:rPr lang="en-US" sz="2800" dirty="0" smtClean="0"/>
              <a:t> </a:t>
            </a:r>
            <a:r>
              <a:rPr lang="en-US" sz="2800" dirty="0" err="1" smtClean="0"/>
              <a:t>likuiditas</a:t>
            </a:r>
            <a:r>
              <a:rPr lang="en-US" sz="2800" dirty="0" smtClean="0"/>
              <a:t> (</a:t>
            </a:r>
            <a:r>
              <a:rPr lang="en-US" sz="2800" i="1" dirty="0" smtClean="0"/>
              <a:t>liquidity preferences</a:t>
            </a:r>
            <a:r>
              <a:rPr lang="en-US" sz="2800" dirty="0" smtClean="0"/>
              <a:t>)</a:t>
            </a:r>
            <a:r>
              <a:rPr lang="en-US" sz="2800" i="1" dirty="0" smtClean="0"/>
              <a:t>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 </a:t>
            </a:r>
            <a:r>
              <a:rPr lang="en-US" sz="2800" dirty="0" err="1" smtClean="0"/>
              <a:t>menyeimbangkan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penawaran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04800"/>
            <a:ext cx="8077200" cy="838200"/>
          </a:xfrm>
        </p:spPr>
        <p:txBody>
          <a:bodyPr/>
          <a:lstStyle/>
          <a:p>
            <a:pPr algn="ctr"/>
            <a:r>
              <a:rPr lang="id-ID" sz="4400" dirty="0"/>
              <a:t>Teori Preferensi Likuiditas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dirty="0" err="1" smtClean="0"/>
              <a:t>preferensi</a:t>
            </a:r>
            <a:r>
              <a:rPr lang="en-US" sz="2800" dirty="0" smtClean="0"/>
              <a:t> </a:t>
            </a:r>
            <a:r>
              <a:rPr lang="en-US" sz="2800" dirty="0" err="1" smtClean="0"/>
              <a:t>likuiditas</a:t>
            </a:r>
            <a:r>
              <a:rPr lang="en-US" sz="2800" dirty="0" smtClean="0"/>
              <a:t> </a:t>
            </a:r>
            <a:r>
              <a:rPr lang="en-US" sz="2800" dirty="0" err="1" smtClean="0"/>
              <a:t>mengasumsikan</a:t>
            </a:r>
            <a:r>
              <a:rPr lang="en-US" sz="2800" dirty="0" smtClean="0"/>
              <a:t>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 smtClean="0"/>
              <a:t>penawaran</a:t>
            </a:r>
            <a:r>
              <a:rPr lang="en-US" sz="2800" dirty="0" smtClean="0"/>
              <a:t> </a:t>
            </a:r>
            <a:r>
              <a:rPr lang="en-US" sz="2800" dirty="0" err="1" smtClean="0"/>
              <a:t>keseimbangan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tetap</a:t>
            </a:r>
            <a:r>
              <a:rPr lang="en-US" sz="2800" dirty="0" smtClean="0"/>
              <a:t>;</a:t>
            </a:r>
          </a:p>
          <a:p>
            <a:pPr lvl="1">
              <a:buNone/>
            </a:pPr>
            <a:r>
              <a:rPr lang="en-US" sz="2800" dirty="0" smtClean="0"/>
              <a:t>				(</a:t>
            </a:r>
            <a:r>
              <a:rPr lang="en-US" sz="2800" i="1" dirty="0" smtClean="0"/>
              <a:t>M/P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s</a:t>
            </a:r>
            <a:r>
              <a:rPr lang="en-US" sz="2800" dirty="0" smtClean="0"/>
              <a:t> = Ṁ/Ṗ </a:t>
            </a:r>
          </a:p>
          <a:p>
            <a:pPr>
              <a:buNone/>
              <a:defRPr/>
            </a:pPr>
            <a:r>
              <a:rPr lang="en-US" sz="2000" dirty="0" smtClean="0"/>
              <a:t>              </a:t>
            </a:r>
            <a:r>
              <a:rPr lang="en-US" sz="2000" dirty="0"/>
              <a:t>Ṁ</a:t>
            </a:r>
            <a:r>
              <a:rPr lang="id-ID" sz="2000" dirty="0" smtClean="0"/>
              <a:t>     </a:t>
            </a:r>
            <a:r>
              <a:rPr lang="id-ID" sz="2000" dirty="0"/>
              <a:t>= Jumlah uang yang beredar</a:t>
            </a:r>
          </a:p>
          <a:p>
            <a:pPr>
              <a:buNone/>
              <a:defRPr/>
            </a:pPr>
            <a:r>
              <a:rPr lang="id-ID" sz="2000" dirty="0"/>
              <a:t>		</a:t>
            </a:r>
            <a:r>
              <a:rPr lang="en-US" sz="2000" dirty="0"/>
              <a:t>Ṗ</a:t>
            </a:r>
            <a:r>
              <a:rPr lang="id-ID" sz="2000" dirty="0" smtClean="0"/>
              <a:t>      </a:t>
            </a:r>
            <a:r>
              <a:rPr lang="id-ID" sz="2000" dirty="0"/>
              <a:t>= Tingkat harga</a:t>
            </a:r>
          </a:p>
          <a:p>
            <a:pPr>
              <a:buNone/>
              <a:defRPr/>
            </a:pPr>
            <a:r>
              <a:rPr lang="id-ID" sz="2000" dirty="0"/>
              <a:t>		M/P  = penawaran keseimbangan uang riil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id-ID" sz="2400" dirty="0"/>
              <a:t>Teori prefensi likuiditas menegaskan bahwa tingkat bunga adalah salah satu determinan dari berapa banyak uang yang ingin dipegang orang.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id-ID" sz="2400" dirty="0"/>
              <a:t>Alasannya adalah bahwa tingkat bunga merupakan biaya oportunitas (</a:t>
            </a:r>
            <a:r>
              <a:rPr lang="id-ID" sz="2400" i="1" dirty="0"/>
              <a:t>opportunity cost</a:t>
            </a:r>
            <a:r>
              <a:rPr lang="id-ID" sz="2400" dirty="0"/>
              <a:t>) dari memegang uang</a:t>
            </a:r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determinan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suku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;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suku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i="1" dirty="0" smtClean="0"/>
              <a:t>opportunity cost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memegang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i="1" dirty="0" smtClean="0"/>
              <a:t>.</a:t>
            </a:r>
          </a:p>
          <a:p>
            <a:r>
              <a:rPr lang="en-US" sz="2800" dirty="0" err="1" smtClean="0"/>
              <a:t>Jadi</a:t>
            </a:r>
            <a:r>
              <a:rPr lang="en-US" sz="2800" dirty="0" smtClean="0"/>
              <a:t>; (</a:t>
            </a:r>
            <a:r>
              <a:rPr lang="en-US" sz="2800" i="1" dirty="0" smtClean="0"/>
              <a:t>M/P 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= </a:t>
            </a:r>
            <a:r>
              <a:rPr lang="en-US" sz="2800" i="1" dirty="0" smtClean="0"/>
              <a:t>L </a:t>
            </a:r>
            <a:r>
              <a:rPr lang="en-US" sz="2800" baseline="-25000" dirty="0" smtClean="0"/>
              <a:t>( </a:t>
            </a:r>
            <a:r>
              <a:rPr lang="en-US" sz="2800" i="1" baseline="-25000" dirty="0" smtClean="0"/>
              <a:t>r </a:t>
            </a:r>
            <a:r>
              <a:rPr lang="en-US" sz="2800" baseline="-25000" dirty="0" smtClean="0"/>
              <a:t>)</a:t>
            </a:r>
            <a:r>
              <a:rPr lang="en-US" sz="2800" dirty="0" smtClean="0"/>
              <a:t>  </a:t>
            </a:r>
          </a:p>
          <a:p>
            <a:pPr>
              <a:buNone/>
            </a:pPr>
            <a:r>
              <a:rPr lang="id-ID" sz="2800" dirty="0"/>
              <a:t>Dimana:</a:t>
            </a:r>
          </a:p>
          <a:p>
            <a:pPr>
              <a:buNone/>
            </a:pPr>
            <a:r>
              <a:rPr lang="id-ID" sz="2800" dirty="0"/>
              <a:t>	L (r) : menunjukkan bahwa jumlah uang yang diminta tergantung pada tingkat bunga.</a:t>
            </a:r>
          </a:p>
          <a:p>
            <a:r>
              <a:rPr lang="en-US" sz="2800" dirty="0" smtClean="0"/>
              <a:t> </a:t>
            </a:r>
            <a:r>
              <a:rPr lang="id-ID" sz="2800" dirty="0" smtClean="0"/>
              <a:t>Penawaran </a:t>
            </a:r>
            <a:r>
              <a:rPr lang="id-ID" sz="2800" dirty="0"/>
              <a:t>dan permintaan akan keseimbangan uang riil menentukan tingkat bunga yang akan muncul diperekonomian.</a:t>
            </a:r>
          </a:p>
          <a:p>
            <a:r>
              <a:rPr lang="id-ID" sz="2800" dirty="0" smtClean="0"/>
              <a:t>Yaitu </a:t>
            </a:r>
            <a:r>
              <a:rPr lang="id-ID" sz="2800" dirty="0"/>
              <a:t>tingkat bunga disesuaikan untuk menyeimbangkan pasar uang.</a:t>
            </a:r>
          </a:p>
          <a:p>
            <a:pPr marL="11430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>
            <a:off x="51800" y="3692844"/>
            <a:ext cx="3792646" cy="11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48678" y="5588593"/>
            <a:ext cx="4895559" cy="22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10800000">
            <a:off x="2160421" y="489040"/>
            <a:ext cx="6256851" cy="4549821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28293" y="1472088"/>
            <a:ext cx="532126" cy="437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9339" y="5684603"/>
            <a:ext cx="744976" cy="437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M/P</a:t>
            </a:r>
            <a:endParaRPr lang="en-US" sz="1400" i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4454856"/>
            <a:ext cx="12192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256506" y="3619500"/>
            <a:ext cx="3886994" cy="79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1230868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 smtClean="0">
                <a:latin typeface="Arial Narrow" pitchFamily="34" charset="0"/>
              </a:rPr>
              <a:t>Penawaran</a:t>
            </a:r>
            <a:r>
              <a:rPr lang="en-US" sz="1400" b="1" dirty="0" smtClean="0">
                <a:latin typeface="Arial Narrow" pitchFamily="34" charset="0"/>
              </a:rPr>
              <a:t>  </a:t>
            </a:r>
            <a:r>
              <a:rPr lang="en-US" sz="1400" dirty="0" smtClean="0"/>
              <a:t>( </a:t>
            </a:r>
            <a:r>
              <a:rPr lang="en-US" sz="1400" i="1" dirty="0" smtClean="0"/>
              <a:t>M/P </a:t>
            </a:r>
            <a:r>
              <a:rPr lang="en-US" sz="1400" dirty="0" smtClean="0"/>
              <a:t>)</a:t>
            </a:r>
            <a:r>
              <a:rPr lang="en-US" sz="1400" baseline="30000" dirty="0" smtClean="0"/>
              <a:t>s</a:t>
            </a:r>
            <a:endParaRPr lang="en-US" sz="1400" i="1" dirty="0"/>
          </a:p>
        </p:txBody>
      </p:sp>
      <p:sp>
        <p:nvSpPr>
          <p:cNvPr id="12" name="Content Placeholder 23"/>
          <p:cNvSpPr txBox="1">
            <a:spLocks/>
          </p:cNvSpPr>
          <p:nvPr/>
        </p:nvSpPr>
        <p:spPr>
          <a:xfrm>
            <a:off x="4396457" y="410567"/>
            <a:ext cx="3714750" cy="3856633"/>
          </a:xfrm>
          <a:prstGeom prst="rect">
            <a:avLst/>
          </a:prstGeom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1600" dirty="0" smtClean="0"/>
              <a:t>Penawaran dan permintaan terhadap keseimbangan uang riil menentukan tingkat bunga</a:t>
            </a:r>
          </a:p>
          <a:p>
            <a:r>
              <a:rPr lang="id-ID" sz="1600" dirty="0" smtClean="0"/>
              <a:t>Kurva penawaran untuk keseimbangan uang riil adalah vertikal krn penawaran tdk tergantung pada tingkat bunga</a:t>
            </a:r>
          </a:p>
          <a:p>
            <a:r>
              <a:rPr lang="id-ID" sz="1600" dirty="0" smtClean="0"/>
              <a:t>Kurva permintaan miring ke bawah krn tingkat bunga yg lebih tinggi meningkatkan biaya memegang uang dan menurunkan kuantitas yang diminta</a:t>
            </a:r>
          </a:p>
          <a:p>
            <a:r>
              <a:rPr lang="id-ID" sz="1600" dirty="0" smtClean="0"/>
              <a:t>Pd tingkat bunga ekulibrium, jumlah keseimbangan uang riil yg diminta = jumlah penawarannya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1447800"/>
            <a:ext cx="11887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1400" b="1" dirty="0">
                <a:latin typeface="Arial Narrow" pitchFamily="34" charset="0"/>
              </a:rPr>
              <a:t>Tingkat bunga</a:t>
            </a:r>
            <a:endParaRPr lang="en-US" sz="1400" dirty="0"/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5137542" y="4999940"/>
            <a:ext cx="15680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 dirty="0" smtClean="0">
                <a:latin typeface="Arial Narrow" pitchFamily="34" charset="0"/>
              </a:rPr>
              <a:t>      </a:t>
            </a:r>
            <a:r>
              <a:rPr lang="id-ID" sz="1400" b="1" dirty="0" smtClean="0">
                <a:latin typeface="Arial Narrow" pitchFamily="34" charset="0"/>
              </a:rPr>
              <a:t>Permintaan</a:t>
            </a:r>
            <a:r>
              <a:rPr lang="id-ID" sz="1400" b="1" dirty="0">
                <a:latin typeface="Arial Narrow" pitchFamily="34" charset="0"/>
              </a:rPr>
              <a:t>, L(r)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81000" y="3974068"/>
            <a:ext cx="17794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d-ID" sz="1400" b="1" dirty="0">
                <a:latin typeface="Arial Narrow" pitchFamily="34" charset="0"/>
              </a:rPr>
              <a:t>Tingkat </a:t>
            </a:r>
            <a:r>
              <a:rPr lang="id-ID" sz="1400" b="1" dirty="0" smtClean="0">
                <a:latin typeface="Arial Narrow" pitchFamily="34" charset="0"/>
              </a:rPr>
              <a:t>bunga</a:t>
            </a:r>
            <a:endParaRPr lang="en-US" sz="1400" b="1" dirty="0" smtClean="0">
              <a:latin typeface="Arial Narrow" pitchFamily="34" charset="0"/>
            </a:endParaRPr>
          </a:p>
          <a:p>
            <a:pPr eaLnBrk="1" hangingPunct="1"/>
            <a:r>
              <a:rPr lang="en-US" sz="1400" b="1" dirty="0" err="1" smtClean="0">
                <a:latin typeface="Arial Narrow" pitchFamily="34" charset="0"/>
              </a:rPr>
              <a:t>Keseimbangan</a:t>
            </a:r>
            <a:r>
              <a:rPr lang="en-US" sz="1600" b="1" dirty="0" smtClean="0">
                <a:latin typeface="Arial Narrow" pitchFamily="34" charset="0"/>
              </a:rPr>
              <a:t> </a:t>
            </a:r>
            <a:r>
              <a:rPr lang="en-US" sz="1600" b="1" i="1" dirty="0" smtClean="0">
                <a:latin typeface="Arial Narrow" pitchFamily="34" charset="0"/>
              </a:rPr>
              <a:t>r</a:t>
            </a:r>
            <a:r>
              <a:rPr lang="id-ID" b="1" dirty="0" smtClean="0">
                <a:latin typeface="Arial Narrow" pitchFamily="34" charset="0"/>
              </a:rPr>
              <a:t> </a:t>
            </a:r>
            <a:endParaRPr lang="id-ID" b="1" dirty="0">
              <a:latin typeface="Arial Narrow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304800"/>
            <a:ext cx="7620000" cy="990600"/>
          </a:xfrm>
        </p:spPr>
        <p:txBody>
          <a:bodyPr/>
          <a:lstStyle/>
          <a:p>
            <a:r>
              <a:rPr lang="id-ID" sz="3200" dirty="0"/>
              <a:t>Penurunan Jumlah Uang Beredar dlm Teori Preferensi Likuiditas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      </a:t>
            </a:r>
            <a:endParaRPr lang="en-US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466725" y="1571625"/>
            <a:ext cx="5400675" cy="4595813"/>
            <a:chOff x="1000100" y="1428736"/>
            <a:chExt cx="5572164" cy="4595186"/>
          </a:xfrm>
        </p:grpSpPr>
        <p:sp>
          <p:nvSpPr>
            <p:cNvPr id="5" name="Arc 10"/>
            <p:cNvSpPr>
              <a:spLocks/>
            </p:cNvSpPr>
            <p:nvPr/>
          </p:nvSpPr>
          <p:spPr bwMode="auto">
            <a:xfrm flipH="1" flipV="1">
              <a:off x="2705521" y="1428736"/>
              <a:ext cx="3096858" cy="3659280"/>
            </a:xfrm>
            <a:custGeom>
              <a:avLst/>
              <a:gdLst>
                <a:gd name="T0" fmla="*/ 2147483647 w 20736"/>
                <a:gd name="T1" fmla="*/ 0 h 21056"/>
                <a:gd name="T2" fmla="*/ 2147483647 w 20736"/>
                <a:gd name="T3" fmla="*/ 2147483647 h 21056"/>
                <a:gd name="T4" fmla="*/ 0 w 20736"/>
                <a:gd name="T5" fmla="*/ 2147483647 h 21056"/>
                <a:gd name="T6" fmla="*/ 0 60000 65536"/>
                <a:gd name="T7" fmla="*/ 0 60000 65536"/>
                <a:gd name="T8" fmla="*/ 0 60000 65536"/>
                <a:gd name="T9" fmla="*/ 0 w 20736"/>
                <a:gd name="T10" fmla="*/ 0 h 21056"/>
                <a:gd name="T11" fmla="*/ 20736 w 20736"/>
                <a:gd name="T12" fmla="*/ 21056 h 2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36" h="21056" fill="none" extrusionOk="0">
                  <a:moveTo>
                    <a:pt x="4815" y="-1"/>
                  </a:moveTo>
                  <a:cubicBezTo>
                    <a:pt x="12450" y="1745"/>
                    <a:pt x="18542" y="7488"/>
                    <a:pt x="20735" y="15007"/>
                  </a:cubicBezTo>
                </a:path>
                <a:path w="20736" h="21056" stroke="0" extrusionOk="0">
                  <a:moveTo>
                    <a:pt x="4815" y="-1"/>
                  </a:moveTo>
                  <a:cubicBezTo>
                    <a:pt x="12450" y="1745"/>
                    <a:pt x="18542" y="7488"/>
                    <a:pt x="20735" y="15007"/>
                  </a:cubicBezTo>
                  <a:lnTo>
                    <a:pt x="0" y="21056"/>
                  </a:lnTo>
                  <a:lnTo>
                    <a:pt x="4815" y="-1"/>
                  </a:lnTo>
                  <a:close/>
                </a:path>
              </a:pathLst>
            </a:custGeom>
            <a:noFill/>
            <a:ln w="28575">
              <a:solidFill>
                <a:srgbClr val="00008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" name="Straight Connector 6"/>
            <p:cNvCxnSpPr>
              <a:cxnSpLocks noChangeShapeType="1"/>
            </p:cNvCxnSpPr>
            <p:nvPr/>
          </p:nvCxnSpPr>
          <p:spPr bwMode="auto">
            <a:xfrm rot="16200000" flipH="1">
              <a:off x="897574" y="3808882"/>
              <a:ext cx="3240904" cy="58163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7"/>
            <p:cNvCxnSpPr>
              <a:cxnSpLocks noChangeShapeType="1"/>
            </p:cNvCxnSpPr>
            <p:nvPr/>
          </p:nvCxnSpPr>
          <p:spPr bwMode="auto">
            <a:xfrm>
              <a:off x="2547108" y="5458415"/>
              <a:ext cx="3489807" cy="171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2031762" y="3838175"/>
              <a:ext cx="3240904" cy="1293"/>
            </a:xfrm>
            <a:prstGeom prst="line">
              <a:avLst/>
            </a:prstGeom>
            <a:noFill/>
            <a:ln w="25400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9"/>
            <p:cNvCxnSpPr>
              <a:cxnSpLocks noChangeShapeType="1"/>
            </p:cNvCxnSpPr>
            <p:nvPr/>
          </p:nvCxnSpPr>
          <p:spPr bwMode="auto">
            <a:xfrm rot="10800000">
              <a:off x="2547108" y="4223785"/>
              <a:ext cx="1105105" cy="1715"/>
            </a:xfrm>
            <a:prstGeom prst="line">
              <a:avLst/>
            </a:prstGeom>
            <a:noFill/>
            <a:ln w="25400" cap="sq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3643306" y="1714488"/>
              <a:ext cx="782036" cy="332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 sz="1400" b="1" dirty="0">
                  <a:latin typeface="Arial Narrow" pitchFamily="34" charset="0"/>
                </a:rPr>
                <a:t>Penawaran</a:t>
              </a: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1000100" y="3071810"/>
              <a:ext cx="119295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 sz="1400" b="1">
                  <a:latin typeface="Arial Narrow" pitchFamily="34" charset="0"/>
                </a:rPr>
                <a:t>Menaikkan </a:t>
              </a:r>
            </a:p>
            <a:p>
              <a:pPr eaLnBrk="1" hangingPunct="1"/>
              <a:r>
                <a:rPr lang="id-ID" sz="1400" b="1">
                  <a:latin typeface="Arial Narrow" pitchFamily="34" charset="0"/>
                </a:rPr>
                <a:t>tingkat bunga </a:t>
              </a:r>
            </a:p>
          </p:txBody>
        </p: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>
              <a:off x="1571604" y="1857364"/>
              <a:ext cx="1082739" cy="332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 sz="1400" b="1">
                  <a:latin typeface="Arial Narrow" pitchFamily="34" charset="0"/>
                </a:rPr>
                <a:t>Tingkat bunga, r</a:t>
              </a:r>
            </a:p>
          </p:txBody>
        </p:sp>
        <p:sp>
          <p:nvSpPr>
            <p:cNvPr id="13" name="TextBox 13"/>
            <p:cNvSpPr txBox="1">
              <a:spLocks noChangeArrowheads="1"/>
            </p:cNvSpPr>
            <p:nvPr/>
          </p:nvSpPr>
          <p:spPr bwMode="auto">
            <a:xfrm>
              <a:off x="5299159" y="5500702"/>
              <a:ext cx="127310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 sz="1400" b="1">
                  <a:latin typeface="Arial Narrow" pitchFamily="34" charset="0"/>
                </a:rPr>
                <a:t>Keseimbangan </a:t>
              </a:r>
            </a:p>
            <a:p>
              <a:pPr eaLnBrk="1" hangingPunct="1"/>
              <a:r>
                <a:rPr lang="id-ID" sz="1400" b="1">
                  <a:latin typeface="Arial Narrow" pitchFamily="34" charset="0"/>
                </a:rPr>
                <a:t>uang riil, M/P</a:t>
              </a:r>
            </a:p>
          </p:txBody>
        </p:sp>
        <p:sp>
          <p:nvSpPr>
            <p:cNvPr id="14" name="TextBox 14"/>
            <p:cNvSpPr txBox="1">
              <a:spLocks noChangeArrowheads="1"/>
            </p:cNvSpPr>
            <p:nvPr/>
          </p:nvSpPr>
          <p:spPr bwMode="auto">
            <a:xfrm>
              <a:off x="4508588" y="5072593"/>
              <a:ext cx="1073082" cy="332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 sz="1400" b="1">
                  <a:latin typeface="Arial Narrow" pitchFamily="34" charset="0"/>
                </a:rPr>
                <a:t>Permintaan, L(r)</a:t>
              </a:r>
            </a:p>
          </p:txBody>
        </p:sp>
        <p:graphicFrame>
          <p:nvGraphicFramePr>
            <p:cNvPr id="15" name="Object 7"/>
            <p:cNvGraphicFramePr>
              <a:graphicFrameLocks noChangeAspect="1"/>
            </p:cNvGraphicFramePr>
            <p:nvPr/>
          </p:nvGraphicFramePr>
          <p:xfrm>
            <a:off x="3143240" y="5516563"/>
            <a:ext cx="552450" cy="363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3" imgW="457200" imgH="228600" progId="Equation.3">
                    <p:embed/>
                  </p:oleObj>
                </mc:Choice>
                <mc:Fallback>
                  <p:oleObj name="Equation" r:id="rId3" imgW="4572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3240" y="5516563"/>
                          <a:ext cx="552450" cy="3635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Straight Connector 16"/>
            <p:cNvCxnSpPr>
              <a:cxnSpLocks noChangeShapeType="1"/>
            </p:cNvCxnSpPr>
            <p:nvPr/>
          </p:nvCxnSpPr>
          <p:spPr bwMode="auto">
            <a:xfrm rot="5400000" flipH="1" flipV="1">
              <a:off x="2879463" y="3834360"/>
              <a:ext cx="3240904" cy="1293"/>
            </a:xfrm>
            <a:prstGeom prst="line">
              <a:avLst/>
            </a:prstGeom>
            <a:noFill/>
            <a:ln w="25400" cap="sq" algn="ctr">
              <a:solidFill>
                <a:srgbClr val="00B05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17" name="Object 3"/>
            <p:cNvGraphicFramePr>
              <a:graphicFrameLocks noChangeAspect="1"/>
            </p:cNvGraphicFramePr>
            <p:nvPr/>
          </p:nvGraphicFramePr>
          <p:xfrm>
            <a:off x="4392615" y="5553075"/>
            <a:ext cx="536575" cy="363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5" imgW="444307" imgH="228501" progId="Equation.3">
                    <p:embed/>
                  </p:oleObj>
                </mc:Choice>
                <mc:Fallback>
                  <p:oleObj name="Equation" r:id="rId5" imgW="444307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2615" y="5553075"/>
                          <a:ext cx="536575" cy="363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8"/>
            <p:cNvSpPr txBox="1">
              <a:spLocks noChangeArrowheads="1"/>
            </p:cNvSpPr>
            <p:nvPr/>
          </p:nvSpPr>
          <p:spPr bwMode="auto">
            <a:xfrm>
              <a:off x="4643438" y="2428868"/>
              <a:ext cx="15119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 sz="1400" b="1">
                  <a:latin typeface="Arial Narrow" pitchFamily="34" charset="0"/>
                </a:rPr>
                <a:t>Penurunan jumlah </a:t>
              </a:r>
            </a:p>
            <a:p>
              <a:pPr eaLnBrk="1" hangingPunct="1"/>
              <a:r>
                <a:rPr lang="id-ID" sz="1400" b="1">
                  <a:latin typeface="Arial Narrow" pitchFamily="34" charset="0"/>
                </a:rPr>
                <a:t>uang yg beredar </a:t>
              </a:r>
            </a:p>
          </p:txBody>
        </p:sp>
        <p:cxnSp>
          <p:nvCxnSpPr>
            <p:cNvPr id="19" name="Straight Arrow Connector 20"/>
            <p:cNvCxnSpPr>
              <a:cxnSpLocks noChangeShapeType="1"/>
            </p:cNvCxnSpPr>
            <p:nvPr/>
          </p:nvCxnSpPr>
          <p:spPr bwMode="auto">
            <a:xfrm rot="10800000">
              <a:off x="3714744" y="2571744"/>
              <a:ext cx="642942" cy="1588"/>
            </a:xfrm>
            <a:prstGeom prst="straightConnector1">
              <a:avLst/>
            </a:prstGeom>
            <a:noFill/>
            <a:ln w="254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Arrow Connector 21"/>
            <p:cNvCxnSpPr>
              <a:cxnSpLocks noChangeShapeType="1"/>
            </p:cNvCxnSpPr>
            <p:nvPr/>
          </p:nvCxnSpPr>
          <p:spPr bwMode="auto">
            <a:xfrm rot="10800000">
              <a:off x="3714744" y="5713427"/>
              <a:ext cx="642942" cy="1588"/>
            </a:xfrm>
            <a:prstGeom prst="straightConnector1">
              <a:avLst/>
            </a:prstGeom>
            <a:noFill/>
            <a:ln w="254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23"/>
            <p:cNvCxnSpPr>
              <a:cxnSpLocks noChangeShapeType="1"/>
            </p:cNvCxnSpPr>
            <p:nvPr/>
          </p:nvCxnSpPr>
          <p:spPr bwMode="auto">
            <a:xfrm rot="10800000">
              <a:off x="2571736" y="4871408"/>
              <a:ext cx="2000264" cy="1588"/>
            </a:xfrm>
            <a:prstGeom prst="line">
              <a:avLst/>
            </a:prstGeom>
            <a:noFill/>
            <a:ln w="25400" cap="sq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Box 24"/>
            <p:cNvSpPr txBox="1">
              <a:spLocks noChangeArrowheads="1"/>
            </p:cNvSpPr>
            <p:nvPr/>
          </p:nvSpPr>
          <p:spPr bwMode="auto">
            <a:xfrm>
              <a:off x="2071670" y="4071942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>
                  <a:latin typeface="Arial Narrow" pitchFamily="34" charset="0"/>
                </a:rPr>
                <a:t>r</a:t>
              </a:r>
              <a:r>
                <a:rPr lang="id-ID" baseline="-2500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" name="TextBox 25"/>
            <p:cNvSpPr txBox="1">
              <a:spLocks noChangeArrowheads="1"/>
            </p:cNvSpPr>
            <p:nvPr/>
          </p:nvSpPr>
          <p:spPr bwMode="auto">
            <a:xfrm>
              <a:off x="2071670" y="4631304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id-ID">
                  <a:latin typeface="Arial Narrow" pitchFamily="34" charset="0"/>
                </a:rPr>
                <a:t>r</a:t>
              </a:r>
              <a:r>
                <a:rPr lang="id-ID" baseline="-25000">
                  <a:latin typeface="Arial Narrow" pitchFamily="34" charset="0"/>
                </a:rPr>
                <a:t>1</a:t>
              </a:r>
            </a:p>
          </p:txBody>
        </p:sp>
        <p:cxnSp>
          <p:nvCxnSpPr>
            <p:cNvPr id="24" name="Straight Arrow Connector 29"/>
            <p:cNvCxnSpPr>
              <a:cxnSpLocks noChangeShapeType="1"/>
            </p:cNvCxnSpPr>
            <p:nvPr/>
          </p:nvCxnSpPr>
          <p:spPr bwMode="auto">
            <a:xfrm rot="5400000" flipH="1" flipV="1">
              <a:off x="2179621" y="4606933"/>
              <a:ext cx="357190" cy="1588"/>
            </a:xfrm>
            <a:prstGeom prst="straightConnector1">
              <a:avLst/>
            </a:prstGeom>
            <a:noFill/>
            <a:ln w="254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462" y="1644761"/>
            <a:ext cx="2632364" cy="2550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20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Pendapatan</a:t>
            </a:r>
            <a:r>
              <a:rPr lang="en-US" sz="2800" dirty="0" smtClean="0"/>
              <a:t>,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i="1" dirty="0" smtClean="0"/>
              <a:t>LM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Selain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suku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,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berpengaruh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.</a:t>
            </a:r>
          </a:p>
          <a:p>
            <a:pPr marL="334963" lvl="1" indent="6350">
              <a:buNone/>
            </a:pPr>
            <a:r>
              <a:rPr lang="en-US" sz="2800" dirty="0" smtClean="0"/>
              <a:t>(</a:t>
            </a:r>
            <a:r>
              <a:rPr lang="en-US" sz="2800" i="1" dirty="0" err="1" smtClean="0"/>
              <a:t>Pendapatan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tinggi</a:t>
            </a:r>
            <a:r>
              <a:rPr lang="en-US" sz="2800" i="1" dirty="0" smtClean="0"/>
              <a:t> </a:t>
            </a:r>
            <a:r>
              <a:rPr lang="en-US" sz="2800" dirty="0" smtClean="0">
                <a:sym typeface="Wingdings" pitchFamily="2" charset="2"/>
              </a:rPr>
              <a:t> </a:t>
            </a:r>
            <a:r>
              <a:rPr lang="en-US" sz="2800" i="1" dirty="0" err="1" smtClean="0">
                <a:sym typeface="Wingdings" pitchFamily="2" charset="2"/>
              </a:rPr>
              <a:t>pengeluaran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err="1" smtClean="0">
                <a:sym typeface="Wingdings" pitchFamily="2" charset="2"/>
              </a:rPr>
              <a:t>tinggi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 </a:t>
            </a:r>
            <a:r>
              <a:rPr lang="en-US" sz="2800" i="1" dirty="0" err="1" smtClean="0">
                <a:sym typeface="Wingdings" pitchFamily="2" charset="2"/>
              </a:rPr>
              <a:t>transaksi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err="1" smtClean="0">
                <a:sym typeface="Wingdings" pitchFamily="2" charset="2"/>
              </a:rPr>
              <a:t>semakin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err="1" smtClean="0">
                <a:sym typeface="Wingdings" pitchFamily="2" charset="2"/>
              </a:rPr>
              <a:t>tinggi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 </a:t>
            </a:r>
            <a:r>
              <a:rPr lang="en-US" sz="2800" dirty="0" err="1" smtClean="0">
                <a:sym typeface="Wingdings" pitchFamily="2" charset="2"/>
              </a:rPr>
              <a:t>permintaan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uang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semakin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banyak</a:t>
            </a:r>
            <a:r>
              <a:rPr lang="en-US" sz="2800" dirty="0" smtClean="0">
                <a:sym typeface="Wingdings" pitchFamily="2" charset="2"/>
              </a:rPr>
              <a:t>).</a:t>
            </a:r>
            <a:endParaRPr lang="en-US" sz="2800" dirty="0" smtClean="0"/>
          </a:p>
          <a:p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dituliskan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;</a:t>
            </a:r>
          </a:p>
          <a:p>
            <a:pPr lvl="1">
              <a:buNone/>
            </a:pPr>
            <a:r>
              <a:rPr lang="en-US" sz="2800" dirty="0" smtClean="0"/>
              <a:t>				(</a:t>
            </a:r>
            <a:r>
              <a:rPr lang="en-US" sz="2800" i="1" dirty="0" smtClean="0"/>
              <a:t>M/P 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d</a:t>
            </a:r>
            <a:r>
              <a:rPr lang="en-US" sz="2800" dirty="0" smtClean="0"/>
              <a:t> = </a:t>
            </a:r>
            <a:r>
              <a:rPr lang="en-US" sz="2800" i="1" dirty="0" smtClean="0"/>
              <a:t>L </a:t>
            </a:r>
            <a:r>
              <a:rPr lang="en-US" sz="2800" baseline="-25000" dirty="0" smtClean="0"/>
              <a:t>( </a:t>
            </a:r>
            <a:r>
              <a:rPr lang="en-US" sz="2800" i="1" baseline="-25000" dirty="0" err="1" smtClean="0"/>
              <a:t>r,Y</a:t>
            </a:r>
            <a:r>
              <a:rPr lang="en-US" sz="2800" i="1" baseline="-25000" dirty="0" smtClean="0"/>
              <a:t> </a:t>
            </a:r>
            <a:r>
              <a:rPr lang="en-US" sz="2800" baseline="-25000" dirty="0" smtClean="0"/>
              <a:t>)</a:t>
            </a:r>
            <a:endParaRPr lang="en-US" sz="2800" dirty="0" smtClean="0"/>
          </a:p>
          <a:p>
            <a:r>
              <a:rPr lang="en-US" sz="2800" dirty="0" err="1" smtClean="0"/>
              <a:t>Jadi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i="1" dirty="0" smtClean="0"/>
              <a:t>LM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5400000">
            <a:off x="-419100" y="3512572"/>
            <a:ext cx="2667794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5194" y="4846072"/>
            <a:ext cx="3505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543300" y="3512572"/>
            <a:ext cx="2667794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77594" y="4846072"/>
            <a:ext cx="35052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25"/>
          <p:cNvSpPr/>
          <p:nvPr/>
        </p:nvSpPr>
        <p:spPr>
          <a:xfrm rot="10800000">
            <a:off x="1066801" y="1258984"/>
            <a:ext cx="4479880" cy="320040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rot="10800000">
            <a:off x="914400" y="4297896"/>
            <a:ext cx="4800600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3" idx="2"/>
          </p:cNvCxnSpPr>
          <p:nvPr/>
        </p:nvCxnSpPr>
        <p:spPr>
          <a:xfrm flipH="1">
            <a:off x="916672" y="3717498"/>
            <a:ext cx="5775422" cy="23102"/>
          </a:xfrm>
          <a:prstGeom prst="line">
            <a:avLst/>
          </a:prstGeom>
          <a:ln w="158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1792" y="3596599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/>
              <a:t>2</a:t>
            </a:r>
            <a:endParaRPr lang="en-US" sz="1400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498144" y="4233495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3429000" y="44196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L</a:t>
            </a:r>
            <a:r>
              <a:rPr lang="en-US" sz="1400" i="1" baseline="-25000" dirty="0" smtClean="0"/>
              <a:t>(r,Y1)</a:t>
            </a:r>
            <a:endParaRPr lang="en-US" sz="140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685800" y="1950472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474192" y="1958432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454856" y="4201216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4495800" y="3550672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i="1" baseline="-25000" dirty="0"/>
              <a:t>2</a:t>
            </a:r>
            <a:endParaRPr lang="en-US" sz="14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8305800" y="4693672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Y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29400" y="4846072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</a:t>
            </a:r>
            <a:r>
              <a:rPr lang="en-US" sz="1400" i="1" baseline="-25000" dirty="0"/>
              <a:t>2</a:t>
            </a:r>
            <a:endParaRPr lang="en-US" sz="1400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5562600" y="4846072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</a:t>
            </a:r>
            <a:r>
              <a:rPr lang="en-US" sz="1400" i="1" baseline="-25000" dirty="0" smtClean="0"/>
              <a:t>1</a:t>
            </a:r>
            <a:endParaRPr lang="en-US" sz="1400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7391400" y="1950472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LM</a:t>
            </a:r>
            <a:endParaRPr lang="en-US" sz="1400" i="1" dirty="0"/>
          </a:p>
        </p:txBody>
      </p:sp>
      <p:cxnSp>
        <p:nvCxnSpPr>
          <p:cNvPr id="72" name="Straight Arrow Connector 71"/>
          <p:cNvCxnSpPr/>
          <p:nvPr/>
        </p:nvCxnSpPr>
        <p:spPr>
          <a:xfrm rot="5400000" flipH="1" flipV="1">
            <a:off x="497572" y="4073268"/>
            <a:ext cx="381000" cy="158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837406" y="3398272"/>
            <a:ext cx="2896394" cy="79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030104" y="4881328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M/P</a:t>
            </a:r>
            <a:endParaRPr lang="en-US" sz="1400" i="1" dirty="0"/>
          </a:p>
        </p:txBody>
      </p:sp>
      <p:sp>
        <p:nvSpPr>
          <p:cNvPr id="44" name="Arc 43"/>
          <p:cNvSpPr/>
          <p:nvPr/>
        </p:nvSpPr>
        <p:spPr>
          <a:xfrm rot="10800000">
            <a:off x="1539920" y="959872"/>
            <a:ext cx="4479880" cy="3200400"/>
          </a:xfrm>
          <a:prstGeom prst="arc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733800" y="3928695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L</a:t>
            </a:r>
            <a:r>
              <a:rPr lang="en-US" sz="1400" i="1" baseline="-25000" dirty="0" smtClean="0"/>
              <a:t>(r,Y2)</a:t>
            </a:r>
            <a:endParaRPr lang="en-US" sz="1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4280848" y="4913607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M/P</a:t>
            </a:r>
            <a:endParaRPr lang="en-US" sz="1400" i="1" dirty="0"/>
          </a:p>
        </p:txBody>
      </p:sp>
      <p:sp>
        <p:nvSpPr>
          <p:cNvPr id="73" name="Freeform 72"/>
          <p:cNvSpPr/>
          <p:nvPr/>
        </p:nvSpPr>
        <p:spPr>
          <a:xfrm>
            <a:off x="5268036" y="2331472"/>
            <a:ext cx="2109716" cy="2129051"/>
          </a:xfrm>
          <a:custGeom>
            <a:avLst/>
            <a:gdLst>
              <a:gd name="connsiteX0" fmla="*/ 0 w 1637731"/>
              <a:gd name="connsiteY0" fmla="*/ 2033517 h 2033517"/>
              <a:gd name="connsiteX1" fmla="*/ 545910 w 1637731"/>
              <a:gd name="connsiteY1" fmla="*/ 1815153 h 2033517"/>
              <a:gd name="connsiteX2" fmla="*/ 1105468 w 1637731"/>
              <a:gd name="connsiteY2" fmla="*/ 1323833 h 2033517"/>
              <a:gd name="connsiteX3" fmla="*/ 1637731 w 1637731"/>
              <a:gd name="connsiteY3" fmla="*/ 0 h 2033517"/>
              <a:gd name="connsiteX4" fmla="*/ 1637731 w 1637731"/>
              <a:gd name="connsiteY4" fmla="*/ 0 h 203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7731" h="2033517">
                <a:moveTo>
                  <a:pt x="0" y="2033517"/>
                </a:moveTo>
                <a:cubicBezTo>
                  <a:pt x="180832" y="1983475"/>
                  <a:pt x="361665" y="1933434"/>
                  <a:pt x="545910" y="1815153"/>
                </a:cubicBezTo>
                <a:cubicBezTo>
                  <a:pt x="730155" y="1696872"/>
                  <a:pt x="923498" y="1626358"/>
                  <a:pt x="1105468" y="1323833"/>
                </a:cubicBezTo>
                <a:cubicBezTo>
                  <a:pt x="1287438" y="1021308"/>
                  <a:pt x="1637731" y="0"/>
                  <a:pt x="1637731" y="0"/>
                </a:cubicBezTo>
                <a:lnTo>
                  <a:pt x="1637731" y="0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/>
          <p:nvPr/>
        </p:nvCxnSpPr>
        <p:spPr>
          <a:xfrm rot="5400000">
            <a:off x="5540992" y="4582216"/>
            <a:ext cx="4572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3" idx="2"/>
          </p:cNvCxnSpPr>
          <p:nvPr/>
        </p:nvCxnSpPr>
        <p:spPr>
          <a:xfrm>
            <a:off x="6692094" y="3717498"/>
            <a:ext cx="13506" cy="1128574"/>
          </a:xfrm>
          <a:prstGeom prst="line">
            <a:avLst/>
          </a:prstGeom>
          <a:ln w="158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/>
      <p:bldP spid="53" grpId="0"/>
      <p:bldP spid="55" grpId="0"/>
      <p:bldP spid="57" grpId="0"/>
      <p:bldP spid="58" grpId="0"/>
      <p:bldP spid="59" grpId="0"/>
      <p:bldP spid="62" grpId="0"/>
      <p:bldP spid="66" grpId="0"/>
      <p:bldP spid="78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</a:t>
            </a:r>
          </a:p>
          <a:p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(Mt) = 0.1 Y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spekulasi</a:t>
            </a:r>
            <a:r>
              <a:rPr lang="en-US" sz="2400" dirty="0" smtClean="0"/>
              <a:t> (</a:t>
            </a:r>
            <a:r>
              <a:rPr lang="en-US" sz="2400" dirty="0" err="1" smtClean="0"/>
              <a:t>Msp</a:t>
            </a:r>
            <a:r>
              <a:rPr lang="en-US" sz="2400" dirty="0" smtClean="0"/>
              <a:t>) = 40 </a:t>
            </a:r>
            <a:r>
              <a:rPr lang="en-US" sz="2400" smtClean="0"/>
              <a:t>-50i</a:t>
            </a:r>
            <a:endParaRPr lang="en-US" sz="2400" dirty="0" smtClean="0"/>
          </a:p>
          <a:p>
            <a:r>
              <a:rPr lang="en-US" sz="2400" dirty="0" smtClean="0"/>
              <a:t>Dan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beredar</a:t>
            </a:r>
            <a:r>
              <a:rPr lang="en-US" sz="2400" dirty="0" smtClean="0"/>
              <a:t> (</a:t>
            </a:r>
            <a:r>
              <a:rPr lang="en-US" sz="2400" dirty="0" err="1" smtClean="0"/>
              <a:t>Ms</a:t>
            </a:r>
            <a:r>
              <a:rPr lang="en-US" sz="2400" dirty="0" smtClean="0"/>
              <a:t>) = 200</a:t>
            </a:r>
          </a:p>
          <a:p>
            <a:r>
              <a:rPr lang="en-US" sz="2400" dirty="0" err="1" smtClean="0"/>
              <a:t>Cari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gambarkan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LM-</a:t>
            </a:r>
            <a:r>
              <a:rPr lang="en-US" sz="2400" dirty="0" err="1" smtClean="0"/>
              <a:t>nya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91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Autofit/>
          </a:bodyPr>
          <a:lstStyle/>
          <a:p>
            <a:r>
              <a:rPr lang="en-US" sz="2600" i="1" dirty="0" smtClean="0"/>
              <a:t>Great depression </a:t>
            </a:r>
            <a:r>
              <a:rPr lang="en-US" sz="2600" dirty="0" smtClean="0"/>
              <a:t>(1930-an), </a:t>
            </a:r>
            <a:r>
              <a:rPr lang="en-US" sz="2600" dirty="0" err="1" smtClean="0"/>
              <a:t>Amerika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beberapa</a:t>
            </a:r>
            <a:r>
              <a:rPr lang="en-US" sz="2600" dirty="0" smtClean="0"/>
              <a:t> </a:t>
            </a:r>
            <a:r>
              <a:rPr lang="en-US" sz="2600" dirty="0" err="1" smtClean="0"/>
              <a:t>negara</a:t>
            </a:r>
            <a:r>
              <a:rPr lang="en-US" sz="2600" dirty="0" smtClean="0"/>
              <a:t> </a:t>
            </a:r>
            <a:r>
              <a:rPr lang="en-US" sz="2600" dirty="0" err="1" smtClean="0"/>
              <a:t>mengalami</a:t>
            </a:r>
            <a:r>
              <a:rPr lang="en-US" sz="2600" dirty="0" smtClean="0"/>
              <a:t> </a:t>
            </a:r>
            <a:r>
              <a:rPr lang="en-US" sz="2600" dirty="0" err="1" smtClean="0"/>
              <a:t>pengangguran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penurunan</a:t>
            </a:r>
            <a:r>
              <a:rPr lang="en-US" sz="2600" dirty="0" smtClean="0"/>
              <a:t> </a:t>
            </a:r>
            <a:r>
              <a:rPr lang="en-US" sz="2600" dirty="0" err="1" smtClean="0"/>
              <a:t>pendapatan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sangat</a:t>
            </a:r>
            <a:r>
              <a:rPr lang="en-US" sz="2600" dirty="0" smtClean="0"/>
              <a:t> </a:t>
            </a:r>
            <a:r>
              <a:rPr lang="en-US" sz="2600" dirty="0" err="1" smtClean="0"/>
              <a:t>besar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Beberapa</a:t>
            </a:r>
            <a:r>
              <a:rPr lang="en-US" sz="2600" dirty="0" smtClean="0"/>
              <a:t> </a:t>
            </a:r>
            <a:r>
              <a:rPr lang="en-US" sz="2600" dirty="0" err="1" smtClean="0"/>
              <a:t>ekonom</a:t>
            </a:r>
            <a:r>
              <a:rPr lang="en-US" sz="2600" dirty="0" smtClean="0"/>
              <a:t> </a:t>
            </a:r>
            <a:r>
              <a:rPr lang="en-US" sz="2600" dirty="0" err="1" smtClean="0"/>
              <a:t>mempertanyakan</a:t>
            </a:r>
            <a:r>
              <a:rPr lang="en-US" sz="2600" dirty="0" smtClean="0"/>
              <a:t> </a:t>
            </a:r>
            <a:r>
              <a:rPr lang="en-US" sz="2600" dirty="0" err="1" smtClean="0"/>
              <a:t>keabsahan</a:t>
            </a:r>
            <a:r>
              <a:rPr lang="en-US" sz="2600" dirty="0" smtClean="0"/>
              <a:t> </a:t>
            </a:r>
            <a:r>
              <a:rPr lang="en-US" sz="2600" dirty="0" err="1" smtClean="0"/>
              <a:t>teori</a:t>
            </a:r>
            <a:r>
              <a:rPr lang="en-US" sz="2600" dirty="0" smtClean="0"/>
              <a:t> </a:t>
            </a:r>
            <a:r>
              <a:rPr lang="en-US" sz="2600" dirty="0" err="1" smtClean="0"/>
              <a:t>ekonomi</a:t>
            </a:r>
            <a:r>
              <a:rPr lang="en-US" sz="2600" dirty="0" smtClean="0"/>
              <a:t> </a:t>
            </a:r>
            <a:r>
              <a:rPr lang="en-US" sz="2600" dirty="0" err="1" smtClean="0"/>
              <a:t>klasik</a:t>
            </a:r>
            <a:r>
              <a:rPr lang="en-US" sz="2600" dirty="0" smtClean="0"/>
              <a:t>; </a:t>
            </a:r>
            <a:r>
              <a:rPr lang="en-US" sz="2600" dirty="0" err="1" smtClean="0"/>
              <a:t>bahwa</a:t>
            </a:r>
            <a:r>
              <a:rPr lang="en-US" sz="2600" dirty="0" smtClean="0"/>
              <a:t> </a:t>
            </a:r>
            <a:r>
              <a:rPr lang="en-US" sz="2600" dirty="0" err="1" smtClean="0"/>
              <a:t>pendapatan</a:t>
            </a:r>
            <a:r>
              <a:rPr lang="en-US" sz="2600" dirty="0" smtClean="0"/>
              <a:t> </a:t>
            </a:r>
            <a:r>
              <a:rPr lang="en-US" sz="2600" dirty="0" err="1" smtClean="0"/>
              <a:t>nasional</a:t>
            </a:r>
            <a:r>
              <a:rPr lang="en-US" sz="2600" dirty="0" smtClean="0"/>
              <a:t> </a:t>
            </a:r>
            <a:r>
              <a:rPr lang="en-US" sz="2600" dirty="0" err="1" smtClean="0"/>
              <a:t>tergantung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penawaran</a:t>
            </a:r>
            <a:r>
              <a:rPr lang="en-US" sz="2600" dirty="0" smtClean="0"/>
              <a:t> </a:t>
            </a:r>
            <a:r>
              <a:rPr lang="en-US" sz="2600" dirty="0" err="1" smtClean="0"/>
              <a:t>faktor</a:t>
            </a:r>
            <a:r>
              <a:rPr lang="en-US" sz="2600" dirty="0" smtClean="0"/>
              <a:t> </a:t>
            </a:r>
            <a:r>
              <a:rPr lang="en-US" sz="2600" dirty="0" err="1" smtClean="0"/>
              <a:t>produksi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ketersediaan</a:t>
            </a:r>
            <a:r>
              <a:rPr lang="en-US" sz="2600" dirty="0" smtClean="0"/>
              <a:t> </a:t>
            </a:r>
            <a:r>
              <a:rPr lang="en-US" sz="2600" dirty="0" err="1" smtClean="0"/>
              <a:t>teknologi</a:t>
            </a:r>
            <a:r>
              <a:rPr lang="en-US" sz="2600" dirty="0" smtClean="0"/>
              <a:t>.</a:t>
            </a:r>
          </a:p>
          <a:p>
            <a:r>
              <a:rPr lang="en-US" sz="2600" i="1" dirty="0" smtClean="0"/>
              <a:t>Keynes </a:t>
            </a:r>
            <a:r>
              <a:rPr lang="en-US" sz="2600" dirty="0" smtClean="0"/>
              <a:t>(1936) </a:t>
            </a:r>
            <a:r>
              <a:rPr lang="en-US" sz="2600" dirty="0" err="1" smtClean="0"/>
              <a:t>menawarkan</a:t>
            </a:r>
            <a:r>
              <a:rPr lang="en-US" sz="2600" dirty="0" smtClean="0"/>
              <a:t> </a:t>
            </a:r>
            <a:r>
              <a:rPr lang="en-US" sz="2600" dirty="0" err="1" smtClean="0"/>
              <a:t>cara</a:t>
            </a:r>
            <a:r>
              <a:rPr lang="en-US" sz="2600" dirty="0" smtClean="0"/>
              <a:t> </a:t>
            </a:r>
            <a:r>
              <a:rPr lang="en-US" sz="2600" dirty="0" err="1" smtClean="0"/>
              <a:t>baru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menganalisis</a:t>
            </a:r>
            <a:r>
              <a:rPr lang="en-US" sz="2600" dirty="0" smtClean="0"/>
              <a:t> </a:t>
            </a:r>
            <a:r>
              <a:rPr lang="en-US" sz="2600" dirty="0" err="1" smtClean="0"/>
              <a:t>perekonomian</a:t>
            </a:r>
            <a:r>
              <a:rPr lang="en-US" sz="2600" dirty="0" smtClean="0"/>
              <a:t>; </a:t>
            </a:r>
            <a:r>
              <a:rPr lang="en-US" sz="2600" dirty="0" err="1" smtClean="0"/>
              <a:t>bahwa</a:t>
            </a:r>
            <a:r>
              <a:rPr lang="en-US" sz="2600" dirty="0" smtClean="0"/>
              <a:t> </a:t>
            </a:r>
            <a:r>
              <a:rPr lang="en-US" sz="2600" dirty="0" err="1" smtClean="0"/>
              <a:t>permintaan</a:t>
            </a:r>
            <a:r>
              <a:rPr lang="en-US" sz="2600" dirty="0" smtClean="0"/>
              <a:t> aggregate yang </a:t>
            </a:r>
            <a:r>
              <a:rPr lang="en-US" sz="2600" dirty="0" err="1" smtClean="0"/>
              <a:t>rendah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mengakibatkan</a:t>
            </a:r>
            <a:r>
              <a:rPr lang="en-US" sz="2600" dirty="0" smtClean="0"/>
              <a:t> </a:t>
            </a:r>
            <a:r>
              <a:rPr lang="en-US" sz="2600" dirty="0" err="1" smtClean="0"/>
              <a:t>rendahnya</a:t>
            </a:r>
            <a:r>
              <a:rPr lang="en-US" sz="2600" dirty="0" smtClean="0"/>
              <a:t> </a:t>
            </a:r>
            <a:r>
              <a:rPr lang="en-US" sz="2600" dirty="0" err="1" smtClean="0"/>
              <a:t>pendapatan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tingginya</a:t>
            </a:r>
            <a:r>
              <a:rPr lang="en-US" sz="2600" dirty="0" smtClean="0"/>
              <a:t> </a:t>
            </a:r>
            <a:r>
              <a:rPr lang="en-US" sz="2600" dirty="0" err="1" smtClean="0"/>
              <a:t>pengangguran</a:t>
            </a:r>
            <a:r>
              <a:rPr lang="en-US" sz="2600" dirty="0" smtClean="0"/>
              <a:t>. </a:t>
            </a:r>
            <a:endParaRPr 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Ekuilibrium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model </a:t>
            </a:r>
            <a:r>
              <a:rPr lang="en-US" i="1" dirty="0" smtClean="0"/>
              <a:t>IS-LM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Y	= C </a:t>
            </a:r>
            <a:r>
              <a:rPr lang="en-US" dirty="0" smtClean="0"/>
              <a:t>(</a:t>
            </a:r>
            <a:r>
              <a:rPr lang="en-US" i="1" dirty="0" smtClean="0"/>
              <a:t>Y-T </a:t>
            </a:r>
            <a:r>
              <a:rPr lang="en-US" dirty="0" smtClean="0"/>
              <a:t>) + </a:t>
            </a:r>
            <a:r>
              <a:rPr lang="en-US" i="1" dirty="0" smtClean="0"/>
              <a:t>I </a:t>
            </a:r>
            <a:r>
              <a:rPr lang="en-US" baseline="-25000" dirty="0" smtClean="0"/>
              <a:t>(</a:t>
            </a:r>
            <a:r>
              <a:rPr lang="en-US" i="1" baseline="-25000" dirty="0" smtClean="0"/>
              <a:t>r </a:t>
            </a:r>
            <a:r>
              <a:rPr lang="en-US" baseline="-25000" dirty="0" smtClean="0"/>
              <a:t>) </a:t>
            </a:r>
            <a:r>
              <a:rPr lang="en-US" dirty="0" smtClean="0"/>
              <a:t> + G		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i="1" dirty="0" smtClean="0">
                <a:sym typeface="Wingdings" pitchFamily="2" charset="2"/>
              </a:rPr>
              <a:t>IS</a:t>
            </a:r>
          </a:p>
          <a:p>
            <a:pPr>
              <a:buNone/>
            </a:pPr>
            <a:r>
              <a:rPr lang="en-US" i="1" dirty="0" smtClean="0">
                <a:sym typeface="Wingdings" pitchFamily="2" charset="2"/>
              </a:rPr>
              <a:t>	M/P=L </a:t>
            </a:r>
            <a:r>
              <a:rPr lang="en-US" baseline="-25000" dirty="0" smtClean="0">
                <a:sym typeface="Wingdings" pitchFamily="2" charset="2"/>
              </a:rPr>
              <a:t>( </a:t>
            </a:r>
            <a:r>
              <a:rPr lang="en-US" i="1" baseline="-25000" dirty="0" err="1" smtClean="0">
                <a:sym typeface="Wingdings" pitchFamily="2" charset="2"/>
              </a:rPr>
              <a:t>r,Y</a:t>
            </a:r>
            <a:r>
              <a:rPr lang="en-US" i="1" baseline="-25000" dirty="0" smtClean="0">
                <a:sym typeface="Wingdings" pitchFamily="2" charset="2"/>
              </a:rPr>
              <a:t> </a:t>
            </a:r>
            <a:r>
              <a:rPr lang="en-US" baseline="-25000" dirty="0" smtClean="0">
                <a:sym typeface="Wingdings" pitchFamily="2" charset="2"/>
              </a:rPr>
              <a:t>)</a:t>
            </a:r>
            <a:r>
              <a:rPr lang="en-US" dirty="0" smtClean="0">
                <a:sym typeface="Wingdings" pitchFamily="2" charset="2"/>
              </a:rPr>
              <a:t> 				 </a:t>
            </a:r>
            <a:r>
              <a:rPr lang="en-US" i="1" dirty="0" smtClean="0">
                <a:sym typeface="Wingdings" pitchFamily="2" charset="2"/>
              </a:rPr>
              <a:t>LM</a:t>
            </a:r>
            <a:endParaRPr lang="en-US" dirty="0" smtClean="0"/>
          </a:p>
          <a:p>
            <a:r>
              <a:rPr lang="en-US" dirty="0" smtClean="0"/>
              <a:t>Model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menganggap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i="1" dirty="0" smtClean="0"/>
              <a:t>G, T, M </a:t>
            </a:r>
            <a:r>
              <a:rPr lang="en-US" dirty="0" err="1" smtClean="0"/>
              <a:t>dan</a:t>
            </a:r>
            <a:r>
              <a:rPr lang="en-US" i="1" dirty="0" smtClean="0"/>
              <a:t>, P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eksogen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i="1" dirty="0" smtClean="0"/>
              <a:t>IS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i="1" dirty="0" smtClean="0"/>
              <a:t>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Y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i="1" dirty="0" smtClean="0"/>
              <a:t>LM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i="1" dirty="0" smtClean="0"/>
              <a:t>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Y 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Ekulibrium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potong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i="1" dirty="0" smtClean="0"/>
              <a:t>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i="1" dirty="0" smtClean="0"/>
              <a:t>LM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>
            <a:off x="51800" y="3692844"/>
            <a:ext cx="3792646" cy="11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48678" y="5588593"/>
            <a:ext cx="4895559" cy="22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10800000">
            <a:off x="2187717" y="489040"/>
            <a:ext cx="6256851" cy="4549821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4343400"/>
            <a:ext cx="974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Tingkat </a:t>
            </a:r>
            <a:r>
              <a:rPr lang="en-US" sz="1000" i="1" dirty="0" err="1" smtClean="0"/>
              <a:t>bunga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ekuilibrium</a:t>
            </a:r>
            <a:endParaRPr lang="en-US" sz="1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4953000"/>
            <a:ext cx="1064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IS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628293" y="1472088"/>
            <a:ext cx="532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9339" y="5684603"/>
            <a:ext cx="74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Y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994848" y="4668220"/>
            <a:ext cx="16002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889304" y="194823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LM</a:t>
            </a:r>
            <a:endParaRPr lang="en-US" i="1" dirty="0"/>
          </a:p>
        </p:txBody>
      </p:sp>
      <p:sp>
        <p:nvSpPr>
          <p:cNvPr id="14" name="Arc 13"/>
          <p:cNvSpPr/>
          <p:nvPr/>
        </p:nvSpPr>
        <p:spPr>
          <a:xfrm rot="6224521">
            <a:off x="-239355" y="-354864"/>
            <a:ext cx="6256851" cy="4549821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3165144" y="5105400"/>
            <a:ext cx="914400" cy="1588"/>
          </a:xfrm>
          <a:prstGeom prst="line">
            <a:avLst/>
          </a:prstGeom>
          <a:ln w="12700">
            <a:solidFill>
              <a:srgbClr val="023A2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24200" y="5715000"/>
            <a:ext cx="898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Tingkat </a:t>
            </a:r>
            <a:r>
              <a:rPr lang="en-US" sz="1000" i="1" dirty="0" err="1" smtClean="0"/>
              <a:t>pendapatanekuilibrium</a:t>
            </a:r>
            <a:endParaRPr lang="en-US" sz="10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3" grpId="0"/>
      <p:bldP spid="14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Permintaan</a:t>
            </a:r>
            <a:r>
              <a:rPr lang="en-US" dirty="0" smtClean="0"/>
              <a:t> Aggregate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Model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aggregate yang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b="1" i="1" dirty="0" smtClean="0"/>
              <a:t>model IS-LM </a:t>
            </a:r>
            <a:r>
              <a:rPr lang="en-US" sz="2800" b="1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interpretasi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i="1" dirty="0" smtClean="0"/>
              <a:t>Keynes.</a:t>
            </a:r>
          </a:p>
          <a:p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model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Model IS-LM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dipandang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;</a:t>
            </a:r>
          </a:p>
          <a:p>
            <a:pPr lvl="1"/>
            <a:r>
              <a:rPr lang="en-US" dirty="0" smtClean="0"/>
              <a:t>Model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 smtClean="0"/>
          </a:p>
          <a:p>
            <a:pPr lvl="1"/>
            <a:r>
              <a:rPr lang="en-US" dirty="0" smtClean="0"/>
              <a:t>Model yang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aggregate </a:t>
            </a:r>
            <a:r>
              <a:rPr lang="en-US" dirty="0" err="1" smtClean="0"/>
              <a:t>bergeser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IS-LM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Model IS-LM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i="1" dirty="0" err="1" smtClean="0"/>
              <a:t>kurva</a:t>
            </a:r>
            <a:r>
              <a:rPr lang="en-US" sz="2800" i="1" dirty="0" smtClean="0"/>
              <a:t> IS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err="1" smtClean="0"/>
              <a:t>kurva</a:t>
            </a:r>
            <a:r>
              <a:rPr lang="en-US" sz="2800" i="1" dirty="0" smtClean="0"/>
              <a:t> LM. IS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i="1" dirty="0" smtClean="0"/>
              <a:t>Investment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Saving;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LM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i="1" dirty="0" smtClean="0"/>
              <a:t>Liquidity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Money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mempengaruhi</a:t>
            </a:r>
            <a:r>
              <a:rPr lang="en-US" sz="2800" dirty="0" smtClean="0"/>
              <a:t> </a:t>
            </a:r>
            <a:r>
              <a:rPr lang="en-US" sz="2800" dirty="0" err="1" smtClean="0"/>
              <a:t>investasi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tingkat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bunga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menghubungkan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model </a:t>
            </a:r>
            <a:r>
              <a:rPr lang="en-US" sz="2800" i="1" dirty="0" smtClean="0"/>
              <a:t>IS-LM.</a:t>
            </a:r>
          </a:p>
          <a:p>
            <a:r>
              <a:rPr lang="en-US" sz="2800" dirty="0" err="1" smtClean="0"/>
              <a:t>Interaksi</a:t>
            </a:r>
            <a:r>
              <a:rPr lang="en-US" sz="2800" dirty="0" smtClean="0"/>
              <a:t> </a:t>
            </a:r>
            <a:r>
              <a:rPr lang="en-US" sz="2800" dirty="0" err="1" smtClean="0"/>
              <a:t>diantara</a:t>
            </a:r>
            <a:r>
              <a:rPr lang="en-US" sz="2800" dirty="0" smtClean="0"/>
              <a:t> </a:t>
            </a:r>
            <a:r>
              <a:rPr lang="en-US" sz="2800" dirty="0" err="1" smtClean="0"/>
              <a:t>pasar-pasar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posisi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kemiringan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permintaan</a:t>
            </a:r>
            <a:r>
              <a:rPr lang="en-US" sz="2800" b="1" dirty="0" smtClean="0"/>
              <a:t> aggregate.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i="1" dirty="0" smtClean="0"/>
              <a:t>IS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yang </a:t>
            </a:r>
            <a:r>
              <a:rPr lang="en-US" sz="3200" dirty="0" err="1" smtClean="0"/>
              <a:t>mempertemukan</a:t>
            </a:r>
            <a:r>
              <a:rPr lang="en-US" sz="3200" dirty="0" smtClean="0"/>
              <a:t> </a:t>
            </a:r>
            <a:r>
              <a:rPr lang="en-US" sz="3200" dirty="0" err="1" smtClean="0"/>
              <a:t>penawaran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permintaan</a:t>
            </a:r>
            <a:r>
              <a:rPr lang="en-US" sz="3200" dirty="0" smtClean="0"/>
              <a:t> </a:t>
            </a:r>
            <a:r>
              <a:rPr lang="en-US" sz="3200" dirty="0" err="1" smtClean="0"/>
              <a:t>barang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jasa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Pasar</a:t>
            </a:r>
            <a:r>
              <a:rPr lang="en-US" sz="3200" dirty="0" smtClean="0"/>
              <a:t> </a:t>
            </a:r>
            <a:r>
              <a:rPr lang="en-US" sz="3200" dirty="0" err="1" smtClean="0"/>
              <a:t>barang</a:t>
            </a:r>
            <a:r>
              <a:rPr lang="en-US" sz="3200" dirty="0" smtClean="0"/>
              <a:t> </a:t>
            </a:r>
            <a:r>
              <a:rPr lang="en-US" sz="3200" dirty="0" err="1" smtClean="0"/>
              <a:t>sering</a:t>
            </a:r>
            <a:r>
              <a:rPr lang="en-US" sz="3200" dirty="0" smtClean="0"/>
              <a:t> </a:t>
            </a:r>
            <a:r>
              <a:rPr lang="en-US" sz="3200" dirty="0" err="1" smtClean="0"/>
              <a:t>diistilahkan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sekor</a:t>
            </a:r>
            <a:r>
              <a:rPr lang="en-US" sz="3200" dirty="0" smtClean="0"/>
              <a:t> </a:t>
            </a:r>
            <a:r>
              <a:rPr lang="en-US" sz="3200" dirty="0" err="1" smtClean="0"/>
              <a:t>riil</a:t>
            </a:r>
            <a:endParaRPr lang="en-US" sz="3200" dirty="0" smtClean="0"/>
          </a:p>
          <a:p>
            <a:r>
              <a:rPr lang="en-US" sz="3200" dirty="0" err="1"/>
              <a:t>Kurva</a:t>
            </a:r>
            <a:r>
              <a:rPr lang="en-US" sz="3200" dirty="0"/>
              <a:t> IS </a:t>
            </a: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u="sng" dirty="0" err="1"/>
              <a:t>hubungan</a:t>
            </a:r>
            <a:r>
              <a:rPr lang="en-US" sz="3200" u="sng" dirty="0"/>
              <a:t> </a:t>
            </a:r>
            <a:r>
              <a:rPr lang="en-US" sz="3200" u="sng" dirty="0" err="1"/>
              <a:t>antara</a:t>
            </a:r>
            <a:r>
              <a:rPr lang="en-US" sz="3200" u="sng" dirty="0"/>
              <a:t> </a:t>
            </a:r>
            <a:r>
              <a:rPr lang="en-US" sz="3200" u="sng" dirty="0" err="1"/>
              <a:t>tingkat</a:t>
            </a:r>
            <a:r>
              <a:rPr lang="en-US" sz="3200" u="sng" dirty="0"/>
              <a:t> </a:t>
            </a:r>
            <a:r>
              <a:rPr lang="en-US" sz="3200" u="sng" dirty="0" err="1" smtClean="0"/>
              <a:t>suku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bunga</a:t>
            </a:r>
            <a:r>
              <a:rPr lang="en-US" sz="3200" u="sng" dirty="0" smtClean="0"/>
              <a:t>(</a:t>
            </a:r>
            <a:r>
              <a:rPr lang="en-US" sz="3200" i="1" u="sng" dirty="0" smtClean="0"/>
              <a:t>I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atau</a:t>
            </a:r>
            <a:r>
              <a:rPr lang="en-US" sz="3200" u="sng" dirty="0" smtClean="0"/>
              <a:t> </a:t>
            </a:r>
            <a:r>
              <a:rPr lang="en-US" sz="3200" i="1" u="sng" dirty="0" smtClean="0"/>
              <a:t>r) </a:t>
            </a:r>
            <a:r>
              <a:rPr lang="en-US" sz="3200" u="sng" dirty="0" err="1" smtClean="0"/>
              <a:t>dan</a:t>
            </a:r>
            <a:r>
              <a:rPr lang="en-US" sz="3200" u="sng" dirty="0" smtClean="0"/>
              <a:t> </a:t>
            </a:r>
            <a:r>
              <a:rPr lang="en-US" sz="3200" u="sng" dirty="0" err="1"/>
              <a:t>tingkat</a:t>
            </a:r>
            <a:r>
              <a:rPr lang="en-US" sz="3200" u="sng" dirty="0"/>
              <a:t> </a:t>
            </a:r>
            <a:r>
              <a:rPr lang="en-US" sz="3200" u="sng" dirty="0" err="1" smtClean="0"/>
              <a:t>pendapatan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Nasional</a:t>
            </a:r>
            <a:r>
              <a:rPr lang="en-US" sz="3200" u="sng" dirty="0" smtClean="0"/>
              <a:t> (Y) yang </a:t>
            </a:r>
            <a:r>
              <a:rPr lang="en-US" sz="3200" u="sng" dirty="0" err="1" smtClean="0"/>
              <a:t>muncul</a:t>
            </a:r>
            <a:r>
              <a:rPr lang="en-US" sz="3200" u="sng" dirty="0" smtClean="0"/>
              <a:t> di </a:t>
            </a:r>
            <a:r>
              <a:rPr lang="en-US" sz="3200" u="sng" dirty="0" err="1"/>
              <a:t>pasar</a:t>
            </a:r>
            <a:r>
              <a:rPr lang="en-US" sz="3200" u="sng" dirty="0"/>
              <a:t> </a:t>
            </a:r>
            <a:r>
              <a:rPr lang="en-US" sz="3200" u="sng" dirty="0" err="1"/>
              <a:t>barang</a:t>
            </a:r>
            <a:r>
              <a:rPr lang="en-US" sz="3200" u="sng" dirty="0"/>
              <a:t> </a:t>
            </a:r>
            <a:r>
              <a:rPr lang="en-US" sz="3200" u="sng" dirty="0" err="1"/>
              <a:t>dan</a:t>
            </a:r>
            <a:r>
              <a:rPr lang="en-US" sz="3200" u="sng" dirty="0"/>
              <a:t> </a:t>
            </a:r>
            <a:r>
              <a:rPr lang="en-US" sz="3200" u="sng" dirty="0" err="1"/>
              <a:t>jasa</a:t>
            </a:r>
            <a:r>
              <a:rPr lang="en-US" sz="3200" u="sng" dirty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Keynesian Cross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Dalam</a:t>
            </a:r>
            <a:r>
              <a:rPr lang="en-US" sz="2400" dirty="0" smtClean="0"/>
              <a:t> The General Theory,</a:t>
            </a:r>
            <a:r>
              <a:rPr lang="en-US" sz="2400" i="1" dirty="0" smtClean="0"/>
              <a:t> Keynes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smtClean="0"/>
              <a:t>: “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</a:t>
            </a:r>
            <a:r>
              <a:rPr lang="en-US" sz="2400" dirty="0"/>
              <a:t>total </a:t>
            </a: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pendek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/>
              <a:t>tangga</a:t>
            </a:r>
            <a:r>
              <a:rPr lang="en-US" sz="2400" dirty="0"/>
              <a:t>,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membelanjakan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pendapatannya</a:t>
            </a:r>
            <a:r>
              <a:rPr lang="en-US" sz="2400" dirty="0" smtClean="0"/>
              <a:t>”.</a:t>
            </a:r>
          </a:p>
          <a:p>
            <a:pPr marL="114300" indent="0">
              <a:buNone/>
              <a:defRPr/>
            </a:pPr>
            <a:r>
              <a:rPr lang="en-US" sz="2000" dirty="0" smtClean="0"/>
              <a:t>     </a:t>
            </a:r>
            <a:r>
              <a:rPr lang="id-ID" sz="2000" dirty="0" smtClean="0"/>
              <a:t>Artinya</a:t>
            </a:r>
            <a:r>
              <a:rPr lang="id-ID" sz="2000" dirty="0"/>
              <a:t>:</a:t>
            </a:r>
          </a:p>
          <a:p>
            <a:pPr lvl="1">
              <a:defRPr/>
            </a:pPr>
            <a:r>
              <a:rPr lang="id-ID" sz="2400" dirty="0"/>
              <a:t>Semakin banyak orang yang mengeluarkan pendapatannya, semakin banyak barang dan jasa yang bisa dijual ke perusahaan. </a:t>
            </a:r>
          </a:p>
          <a:p>
            <a:pPr lvl="1">
              <a:defRPr/>
            </a:pPr>
            <a:r>
              <a:rPr lang="id-ID" sz="2400" dirty="0"/>
              <a:t>Semakin banyak perusahaan menjual, semakin banyak output yang diproduksi dan makin banyak pekerja yang dikaryakan.</a:t>
            </a:r>
          </a:p>
          <a:p>
            <a:r>
              <a:rPr lang="en-US" sz="2400" dirty="0" err="1" smtClean="0"/>
              <a:t>Derivasi</a:t>
            </a:r>
            <a:r>
              <a:rPr lang="en-US" sz="2400" dirty="0" smtClean="0"/>
              <a:t> </a:t>
            </a:r>
            <a:r>
              <a:rPr lang="en-US" sz="2400" dirty="0" err="1"/>
              <a:t>kurva</a:t>
            </a:r>
            <a:r>
              <a:rPr lang="en-US" sz="2400" dirty="0"/>
              <a:t> IS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 err="1"/>
              <a:t>keynesian</a:t>
            </a:r>
            <a:r>
              <a:rPr lang="en-US" sz="2400" i="1" dirty="0"/>
              <a:t> cross</a:t>
            </a:r>
            <a:r>
              <a:rPr lang="en-US" sz="2400" dirty="0"/>
              <a:t>;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(</a:t>
            </a:r>
            <a:r>
              <a:rPr lang="en-US" sz="2400" dirty="0" err="1"/>
              <a:t>perpotongan</a:t>
            </a:r>
            <a:r>
              <a:rPr lang="en-US" sz="2400" dirty="0"/>
              <a:t>)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i="1" dirty="0"/>
              <a:t>actual expenditure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planned expenditure</a:t>
            </a:r>
            <a:endParaRPr lang="en-US" sz="2400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0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E=C (Y-T)+I+G </a:t>
            </a:r>
            <a:r>
              <a:rPr lang="en-US" sz="2800" dirty="0" smtClean="0">
                <a:sym typeface="Wingdings" pitchFamily="2" charset="2"/>
              </a:rPr>
              <a:t> </a:t>
            </a:r>
            <a:r>
              <a:rPr lang="en-US" sz="2800" i="1" dirty="0" smtClean="0">
                <a:sym typeface="Wingdings" pitchFamily="2" charset="2"/>
              </a:rPr>
              <a:t>Planned Expenditure</a:t>
            </a:r>
          </a:p>
          <a:p>
            <a:pPr lvl="1">
              <a:buNone/>
            </a:pPr>
            <a:r>
              <a:rPr lang="en-US" sz="2800" i="1" dirty="0" err="1" smtClean="0">
                <a:sym typeface="Wingdings" pitchFamily="2" charset="2"/>
              </a:rPr>
              <a:t>Dimana</a:t>
            </a:r>
            <a:r>
              <a:rPr lang="en-US" sz="2800" i="1" dirty="0" smtClean="0">
                <a:sym typeface="Wingdings" pitchFamily="2" charset="2"/>
              </a:rPr>
              <a:t> T, I </a:t>
            </a:r>
            <a:r>
              <a:rPr lang="en-US" sz="2800" i="1" dirty="0" err="1" smtClean="0">
                <a:sym typeface="Wingdings" pitchFamily="2" charset="2"/>
              </a:rPr>
              <a:t>dan</a:t>
            </a:r>
            <a:r>
              <a:rPr lang="en-US" sz="2800" i="1" dirty="0" smtClean="0">
                <a:sym typeface="Wingdings" pitchFamily="2" charset="2"/>
              </a:rPr>
              <a:t> G </a:t>
            </a:r>
            <a:r>
              <a:rPr lang="en-US" sz="2800" i="1" dirty="0" err="1" smtClean="0">
                <a:sym typeface="Wingdings" pitchFamily="2" charset="2"/>
              </a:rPr>
              <a:t>adalah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err="1" smtClean="0">
                <a:sym typeface="Wingdings" pitchFamily="2" charset="2"/>
              </a:rPr>
              <a:t>eksogen</a:t>
            </a:r>
            <a:endParaRPr lang="en-US" sz="2800" i="1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Perekonomian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dalam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kondisi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ekuilibrium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ketika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actual expenditure </a:t>
            </a:r>
            <a:r>
              <a:rPr lang="en-US" sz="2800" dirty="0" err="1" smtClean="0">
                <a:sym typeface="Wingdings" pitchFamily="2" charset="2"/>
              </a:rPr>
              <a:t>sama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dengan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planned expenditure.</a:t>
            </a:r>
          </a:p>
          <a:p>
            <a:r>
              <a:rPr lang="en-US" sz="2800" dirty="0" err="1" smtClean="0">
                <a:sym typeface="Wingdings" pitchFamily="2" charset="2"/>
              </a:rPr>
              <a:t>Kondisi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ekuilbirium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dapat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dituliskan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sebagai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berikut</a:t>
            </a:r>
            <a:r>
              <a:rPr lang="en-US" sz="2800" dirty="0" smtClean="0">
                <a:sym typeface="Wingdings" pitchFamily="2" charset="2"/>
              </a:rPr>
              <a:t>:</a:t>
            </a:r>
          </a:p>
          <a:p>
            <a:pPr lvl="1">
              <a:buNone/>
            </a:pPr>
            <a:r>
              <a:rPr lang="en-US" sz="2800" i="1" dirty="0" smtClean="0">
                <a:sym typeface="Wingdings" pitchFamily="2" charset="2"/>
              </a:rPr>
              <a:t>Actual Expenditure</a:t>
            </a:r>
            <a:r>
              <a:rPr lang="en-US" sz="2800" dirty="0" smtClean="0">
                <a:sym typeface="Wingdings" pitchFamily="2" charset="2"/>
              </a:rPr>
              <a:t> = </a:t>
            </a:r>
            <a:r>
              <a:rPr lang="en-US" sz="2800" i="1" dirty="0" smtClean="0">
                <a:sym typeface="Wingdings" pitchFamily="2" charset="2"/>
              </a:rPr>
              <a:t>Planned Expenditure</a:t>
            </a:r>
          </a:p>
          <a:p>
            <a:pPr lvl="1">
              <a:buNone/>
            </a:pPr>
            <a:r>
              <a:rPr lang="en-US" sz="2800" i="1" dirty="0" smtClean="0">
                <a:sym typeface="Wingdings" pitchFamily="2" charset="2"/>
              </a:rPr>
              <a:t>			Y	     </a:t>
            </a:r>
            <a:r>
              <a:rPr lang="en-US" sz="2800" dirty="0" smtClean="0">
                <a:sym typeface="Wingdings" pitchFamily="2" charset="2"/>
              </a:rPr>
              <a:t>=		</a:t>
            </a:r>
            <a:r>
              <a:rPr lang="en-US" sz="2800" i="1" dirty="0" smtClean="0">
                <a:sym typeface="Wingdings" pitchFamily="2" charset="2"/>
              </a:rPr>
              <a:t>E</a:t>
            </a:r>
            <a:r>
              <a:rPr lang="en-US" sz="28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>
            <a:off x="65758" y="2996745"/>
            <a:ext cx="4012169" cy="10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072381" y="5002173"/>
            <a:ext cx="4754280" cy="23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071304" y="1105798"/>
            <a:ext cx="4030803" cy="38963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079019" y="1752600"/>
            <a:ext cx="4547572" cy="25211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1600200"/>
            <a:ext cx="1181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E=C+I+G</a:t>
            </a:r>
            <a:endParaRPr lang="en-US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998753" y="762000"/>
            <a:ext cx="723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Y=E</a:t>
            </a:r>
            <a:endParaRPr lang="en-US" sz="1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6722230" y="4772975"/>
            <a:ext cx="516770" cy="462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851596"/>
            <a:ext cx="516770" cy="462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E</a:t>
            </a:r>
            <a:endParaRPr lang="en-US" sz="1400" i="1" dirty="0"/>
          </a:p>
        </p:txBody>
      </p:sp>
      <p:sp>
        <p:nvSpPr>
          <p:cNvPr id="12" name="Arc 11"/>
          <p:cNvSpPr/>
          <p:nvPr/>
        </p:nvSpPr>
        <p:spPr>
          <a:xfrm>
            <a:off x="2306481" y="4660052"/>
            <a:ext cx="310062" cy="687596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77071" y="4776242"/>
            <a:ext cx="620123" cy="370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45</a:t>
            </a:r>
            <a:r>
              <a:rPr lang="en-US" sz="1000" i="1" baseline="30000" dirty="0"/>
              <a:t>0</a:t>
            </a:r>
            <a:endParaRPr lang="en-US" sz="1000" i="1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057400" y="3276600"/>
            <a:ext cx="18288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982604" y="4152900"/>
            <a:ext cx="17526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57600" y="2895600"/>
            <a:ext cx="516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3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 smtClean="0"/>
              <a:t>Tingkat </a:t>
            </a:r>
            <a:r>
              <a:rPr lang="en-US" sz="3300" dirty="0" err="1" smtClean="0"/>
              <a:t>Bunga</a:t>
            </a:r>
            <a:r>
              <a:rPr lang="en-US" sz="3300" dirty="0" smtClean="0"/>
              <a:t>, </a:t>
            </a:r>
            <a:r>
              <a:rPr lang="en-US" sz="3300" dirty="0" err="1" smtClean="0"/>
              <a:t>Investasi</a:t>
            </a:r>
            <a:r>
              <a:rPr lang="en-US" sz="3300" dirty="0" smtClean="0"/>
              <a:t> </a:t>
            </a:r>
            <a:r>
              <a:rPr lang="en-US" sz="3300" dirty="0" err="1" smtClean="0"/>
              <a:t>dan</a:t>
            </a:r>
            <a:r>
              <a:rPr lang="en-US" sz="3300" dirty="0" smtClean="0"/>
              <a:t> </a:t>
            </a:r>
            <a:r>
              <a:rPr lang="en-US" sz="3300" dirty="0" err="1" smtClean="0"/>
              <a:t>Kurva</a:t>
            </a:r>
            <a:r>
              <a:rPr lang="en-US" sz="3300" dirty="0" smtClean="0"/>
              <a:t> </a:t>
            </a:r>
            <a:r>
              <a:rPr lang="en-US" sz="3300" i="1" dirty="0" smtClean="0"/>
              <a:t>IS</a:t>
            </a:r>
            <a:endParaRPr lang="en-US" sz="33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err="1" smtClean="0"/>
              <a:t>Kynesian</a:t>
            </a:r>
            <a:r>
              <a:rPr lang="en-US" sz="2800" i="1" dirty="0" smtClean="0"/>
              <a:t> cross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asumsi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menyederhanakan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investasi</a:t>
            </a:r>
            <a:r>
              <a:rPr lang="en-US" sz="2800" dirty="0" smtClean="0"/>
              <a:t> (</a:t>
            </a:r>
            <a:r>
              <a:rPr lang="en-US" sz="2800" i="1" dirty="0" smtClean="0"/>
              <a:t>I </a:t>
            </a:r>
            <a:r>
              <a:rPr lang="en-US" sz="2800" dirty="0" smtClean="0"/>
              <a:t>)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tetap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memasukkan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investasi</a:t>
            </a:r>
            <a:r>
              <a:rPr lang="en-US" sz="2800" dirty="0" smtClean="0"/>
              <a:t> </a:t>
            </a:r>
            <a:r>
              <a:rPr lang="en-US" sz="2800" dirty="0" err="1" smtClean="0"/>
              <a:t>kedalam</a:t>
            </a:r>
            <a:r>
              <a:rPr lang="en-US" sz="2800" dirty="0" smtClean="0"/>
              <a:t> model </a:t>
            </a:r>
            <a:r>
              <a:rPr lang="en-US" sz="2800" dirty="0" err="1" smtClean="0"/>
              <a:t>maka</a:t>
            </a:r>
            <a:r>
              <a:rPr lang="en-US" sz="2800" dirty="0" smtClean="0"/>
              <a:t>:</a:t>
            </a:r>
          </a:p>
          <a:p>
            <a:pPr lvl="1" algn="ctr">
              <a:buNone/>
            </a:pPr>
            <a:r>
              <a:rPr lang="en-US" sz="2800" i="1" dirty="0" smtClean="0"/>
              <a:t>I=I </a:t>
            </a:r>
            <a:r>
              <a:rPr lang="en-US" sz="2800" baseline="-25000" dirty="0" smtClean="0"/>
              <a:t>( </a:t>
            </a:r>
            <a:r>
              <a:rPr lang="en-US" sz="2800" i="1" baseline="-25000" dirty="0" smtClean="0"/>
              <a:t>r </a:t>
            </a:r>
            <a:r>
              <a:rPr lang="en-US" sz="2800" baseline="-25000" dirty="0" smtClean="0"/>
              <a:t>)</a:t>
            </a:r>
            <a:endParaRPr lang="en-US" sz="2800" dirty="0" smtClean="0"/>
          </a:p>
          <a:p>
            <a:r>
              <a:rPr lang="en-US" sz="2800" dirty="0" err="1" smtClean="0"/>
              <a:t>Jadi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i="1" dirty="0" smtClean="0"/>
              <a:t>IS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 lvl="1">
              <a:buNone/>
            </a:pPr>
            <a:r>
              <a:rPr lang="en-US" sz="2800" dirty="0" smtClean="0"/>
              <a:t>					</a:t>
            </a:r>
          </a:p>
          <a:p>
            <a:pPr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811</TotalTime>
  <Words>811</Words>
  <Application>Microsoft Office PowerPoint</Application>
  <PresentationFormat>On-screen Show (4:3)</PresentationFormat>
  <Paragraphs>155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Adjacency</vt:lpstr>
      <vt:lpstr>Equation</vt:lpstr>
      <vt:lpstr>MODEL IS–LM (Pasar Barang dan Pasar Uang) Pertemuan 4 ( 5 Maret 2019)</vt:lpstr>
      <vt:lpstr>Pendahuluan</vt:lpstr>
      <vt:lpstr>Permintaan Aggregate</vt:lpstr>
      <vt:lpstr>Model IS-LM</vt:lpstr>
      <vt:lpstr>Pasar Barang dan Kurva IS</vt:lpstr>
      <vt:lpstr>Keynesian Cross</vt:lpstr>
      <vt:lpstr>PowerPoint Presentation</vt:lpstr>
      <vt:lpstr>PowerPoint Presentation</vt:lpstr>
      <vt:lpstr>Tingkat Bunga, Investasi dan Kurva IS</vt:lpstr>
      <vt:lpstr>PowerPoint Presentation</vt:lpstr>
      <vt:lpstr>PowerPoint Presentation</vt:lpstr>
      <vt:lpstr>Pasar uang dan Kurva LM</vt:lpstr>
      <vt:lpstr>Teori Preferensi Likuiditas</vt:lpstr>
      <vt:lpstr>Permintaan Uang</vt:lpstr>
      <vt:lpstr>PowerPoint Presentation</vt:lpstr>
      <vt:lpstr>Penurunan Jumlah Uang Beredar dlm Teori Preferensi Likuiditas</vt:lpstr>
      <vt:lpstr>Pendapatan, permintaan Uang dan Kurva LM</vt:lpstr>
      <vt:lpstr>PowerPoint Presentation</vt:lpstr>
      <vt:lpstr>PowerPoint Presentation</vt:lpstr>
      <vt:lpstr>Ekuilibrium Jangka Pendek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SUNRISE</dc:title>
  <dc:creator>Ambariyanto</dc:creator>
  <cp:lastModifiedBy>asus</cp:lastModifiedBy>
  <cp:revision>51</cp:revision>
  <dcterms:created xsi:type="dcterms:W3CDTF">2009-06-02T12:34:36Z</dcterms:created>
  <dcterms:modified xsi:type="dcterms:W3CDTF">2019-02-28T20:41:00Z</dcterms:modified>
</cp:coreProperties>
</file>