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slides/slide7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slides/slide6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s/slide66.xml" ContentType="application/vnd.openxmlformats-officedocument.presentationml.slide+xml"/>
  <Override PartName="/ppt/slides/slide75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slides/slide64.xml" ContentType="application/vnd.openxmlformats-officedocument.presentationml.slide+xml"/>
  <Override PartName="/ppt/slides/slide7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Override PartName="/ppt/slides/slide71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slides/slide69.xml" ContentType="application/vnd.openxmlformats-officedocument.presentationml.slide+xml"/>
  <Override PartName="/ppt/handoutMasters/handoutMaster1.xml" ContentType="application/vnd.openxmlformats-officedocument.presentationml.handoutMaster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s/slide67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s/slide74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slideLayouts/slideLayout15.xml" ContentType="application/vnd.openxmlformats-officedocument.presentationml.slideLayout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slides/slide70.xml" ContentType="application/vnd.openxmlformats-officedocument.presentationml.slide+xml"/>
  <Override PartName="/ppt/slideLayouts/slideLayout22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  <p:sldMasterId id="2147483708" r:id="rId2"/>
  </p:sldMasterIdLst>
  <p:notesMasterIdLst>
    <p:notesMasterId r:id="rId78"/>
  </p:notesMasterIdLst>
  <p:handoutMasterIdLst>
    <p:handoutMasterId r:id="rId79"/>
  </p:handoutMasterIdLst>
  <p:sldIdLst>
    <p:sldId id="256" r:id="rId3"/>
    <p:sldId id="322" r:id="rId4"/>
    <p:sldId id="323" r:id="rId5"/>
    <p:sldId id="324" r:id="rId6"/>
    <p:sldId id="321" r:id="rId7"/>
    <p:sldId id="257" r:id="rId8"/>
    <p:sldId id="258" r:id="rId9"/>
    <p:sldId id="263" r:id="rId10"/>
    <p:sldId id="260" r:id="rId11"/>
    <p:sldId id="264" r:id="rId12"/>
    <p:sldId id="312" r:id="rId13"/>
    <p:sldId id="315" r:id="rId14"/>
    <p:sldId id="31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317" r:id="rId23"/>
    <p:sldId id="272" r:id="rId24"/>
    <p:sldId id="318" r:id="rId25"/>
    <p:sldId id="274" r:id="rId26"/>
    <p:sldId id="279" r:id="rId27"/>
    <p:sldId id="276" r:id="rId28"/>
    <p:sldId id="277" r:id="rId29"/>
    <p:sldId id="280" r:id="rId30"/>
    <p:sldId id="281" r:id="rId31"/>
    <p:sldId id="286" r:id="rId32"/>
    <p:sldId id="283" r:id="rId33"/>
    <p:sldId id="284" r:id="rId34"/>
    <p:sldId id="285" r:id="rId35"/>
    <p:sldId id="287" r:id="rId36"/>
    <p:sldId id="288" r:id="rId37"/>
    <p:sldId id="289" r:id="rId38"/>
    <p:sldId id="290" r:id="rId39"/>
    <p:sldId id="319" r:id="rId40"/>
    <p:sldId id="291" r:id="rId41"/>
    <p:sldId id="292" r:id="rId42"/>
    <p:sldId id="293" r:id="rId43"/>
    <p:sldId id="294" r:id="rId44"/>
    <p:sldId id="295" r:id="rId45"/>
    <p:sldId id="296" r:id="rId46"/>
    <p:sldId id="297" r:id="rId47"/>
    <p:sldId id="298" r:id="rId48"/>
    <p:sldId id="299" r:id="rId49"/>
    <p:sldId id="300" r:id="rId50"/>
    <p:sldId id="301" r:id="rId51"/>
    <p:sldId id="302" r:id="rId52"/>
    <p:sldId id="303" r:id="rId53"/>
    <p:sldId id="326" r:id="rId54"/>
    <p:sldId id="304" r:id="rId55"/>
    <p:sldId id="305" r:id="rId56"/>
    <p:sldId id="306" r:id="rId57"/>
    <p:sldId id="307" r:id="rId58"/>
    <p:sldId id="308" r:id="rId59"/>
    <p:sldId id="309" r:id="rId60"/>
    <p:sldId id="310" r:id="rId61"/>
    <p:sldId id="311" r:id="rId62"/>
    <p:sldId id="320" r:id="rId63"/>
    <p:sldId id="325" r:id="rId64"/>
    <p:sldId id="327" r:id="rId65"/>
    <p:sldId id="328" r:id="rId66"/>
    <p:sldId id="329" r:id="rId67"/>
    <p:sldId id="330" r:id="rId68"/>
    <p:sldId id="331" r:id="rId69"/>
    <p:sldId id="332" r:id="rId70"/>
    <p:sldId id="333" r:id="rId71"/>
    <p:sldId id="334" r:id="rId72"/>
    <p:sldId id="335" r:id="rId73"/>
    <p:sldId id="336" r:id="rId74"/>
    <p:sldId id="337" r:id="rId75"/>
    <p:sldId id="338" r:id="rId76"/>
    <p:sldId id="339" r:id="rId77"/>
  </p:sldIdLst>
  <p:sldSz cx="9144000" cy="6858000" type="screen4x3"/>
  <p:notesSz cx="6858000" cy="931386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21103" autoAdjust="0"/>
    <p:restoredTop sz="94660"/>
  </p:normalViewPr>
  <p:slideViewPr>
    <p:cSldViewPr>
      <p:cViewPr varScale="1">
        <p:scale>
          <a:sx n="73" d="100"/>
          <a:sy n="73" d="100"/>
        </p:scale>
        <p:origin x="-104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50" Type="http://schemas.openxmlformats.org/officeDocument/2006/relationships/slide" Target="slides/slide48.xml"/><Relationship Id="rId55" Type="http://schemas.openxmlformats.org/officeDocument/2006/relationships/slide" Target="slides/slide53.xml"/><Relationship Id="rId63" Type="http://schemas.openxmlformats.org/officeDocument/2006/relationships/slide" Target="slides/slide61.xml"/><Relationship Id="rId68" Type="http://schemas.openxmlformats.org/officeDocument/2006/relationships/slide" Target="slides/slide66.xml"/><Relationship Id="rId76" Type="http://schemas.openxmlformats.org/officeDocument/2006/relationships/slide" Target="slides/slide74.xml"/><Relationship Id="rId7" Type="http://schemas.openxmlformats.org/officeDocument/2006/relationships/slide" Target="slides/slide5.xml"/><Relationship Id="rId71" Type="http://schemas.openxmlformats.org/officeDocument/2006/relationships/slide" Target="slides/slide69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9" Type="http://schemas.openxmlformats.org/officeDocument/2006/relationships/slide" Target="slides/slide27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3" Type="http://schemas.openxmlformats.org/officeDocument/2006/relationships/slide" Target="slides/slide51.xml"/><Relationship Id="rId58" Type="http://schemas.openxmlformats.org/officeDocument/2006/relationships/slide" Target="slides/slide56.xml"/><Relationship Id="rId66" Type="http://schemas.openxmlformats.org/officeDocument/2006/relationships/slide" Target="slides/slide64.xml"/><Relationship Id="rId74" Type="http://schemas.openxmlformats.org/officeDocument/2006/relationships/slide" Target="slides/slide72.xml"/><Relationship Id="rId79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61" Type="http://schemas.openxmlformats.org/officeDocument/2006/relationships/slide" Target="slides/slide59.xml"/><Relationship Id="rId82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slide" Target="slides/slide50.xml"/><Relationship Id="rId60" Type="http://schemas.openxmlformats.org/officeDocument/2006/relationships/slide" Target="slides/slide58.xml"/><Relationship Id="rId65" Type="http://schemas.openxmlformats.org/officeDocument/2006/relationships/slide" Target="slides/slide63.xml"/><Relationship Id="rId73" Type="http://schemas.openxmlformats.org/officeDocument/2006/relationships/slide" Target="slides/slide71.xml"/><Relationship Id="rId78" Type="http://schemas.openxmlformats.org/officeDocument/2006/relationships/notesMaster" Target="notesMasters/notesMaster1.xml"/><Relationship Id="rId81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slide" Target="slides/slide46.xml"/><Relationship Id="rId56" Type="http://schemas.openxmlformats.org/officeDocument/2006/relationships/slide" Target="slides/slide54.xml"/><Relationship Id="rId64" Type="http://schemas.openxmlformats.org/officeDocument/2006/relationships/slide" Target="slides/slide62.xml"/><Relationship Id="rId69" Type="http://schemas.openxmlformats.org/officeDocument/2006/relationships/slide" Target="slides/slide67.xml"/><Relationship Id="rId77" Type="http://schemas.openxmlformats.org/officeDocument/2006/relationships/slide" Target="slides/slide75.xml"/><Relationship Id="rId8" Type="http://schemas.openxmlformats.org/officeDocument/2006/relationships/slide" Target="slides/slide6.xml"/><Relationship Id="rId51" Type="http://schemas.openxmlformats.org/officeDocument/2006/relationships/slide" Target="slides/slide49.xml"/><Relationship Id="rId72" Type="http://schemas.openxmlformats.org/officeDocument/2006/relationships/slide" Target="slides/slide70.xml"/><Relationship Id="rId80" Type="http://schemas.openxmlformats.org/officeDocument/2006/relationships/presProps" Target="presProps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59" Type="http://schemas.openxmlformats.org/officeDocument/2006/relationships/slide" Target="slides/slide57.xml"/><Relationship Id="rId67" Type="http://schemas.openxmlformats.org/officeDocument/2006/relationships/slide" Target="slides/slide65.xml"/><Relationship Id="rId20" Type="http://schemas.openxmlformats.org/officeDocument/2006/relationships/slide" Target="slides/slide18.xml"/><Relationship Id="rId41" Type="http://schemas.openxmlformats.org/officeDocument/2006/relationships/slide" Target="slides/slide39.xml"/><Relationship Id="rId54" Type="http://schemas.openxmlformats.org/officeDocument/2006/relationships/slide" Target="slides/slide52.xml"/><Relationship Id="rId62" Type="http://schemas.openxmlformats.org/officeDocument/2006/relationships/slide" Target="slides/slide60.xml"/><Relationship Id="rId70" Type="http://schemas.openxmlformats.org/officeDocument/2006/relationships/slide" Target="slides/slide68.xml"/><Relationship Id="rId75" Type="http://schemas.openxmlformats.org/officeDocument/2006/relationships/slide" Target="slides/slide73.xml"/><Relationship Id="rId8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slide" Target="slides/slide47.xml"/><Relationship Id="rId57" Type="http://schemas.openxmlformats.org/officeDocument/2006/relationships/slide" Target="slides/slide5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5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65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3DE0F3-D505-4C3D-8DCB-D6E8E56C5DD6}" type="datetimeFigureOut">
              <a:rPr lang="en-US" smtClean="0"/>
              <a:pPr/>
              <a:t>10/25/2018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6553"/>
            <a:ext cx="2971800" cy="46569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846553"/>
            <a:ext cx="2971800" cy="46569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F021E5-4A21-4BF8-AE0D-D72F75C7A77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7864330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28234E-78CC-4E64-AE9F-454E73C7ADF6}" type="datetimeFigureOut">
              <a:rPr lang="en-US" smtClean="0"/>
              <a:pPr/>
              <a:t>10/25/2018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01725" y="698500"/>
            <a:ext cx="4654550" cy="34925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24363"/>
            <a:ext cx="5486400" cy="41910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7138"/>
            <a:ext cx="2971800" cy="4651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847138"/>
            <a:ext cx="2971800" cy="4651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CE032B-FF4B-475E-95D1-B6FFE303C54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829526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CE032B-FF4B-475E-95D1-B6FFE303C54E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395497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CE032B-FF4B-475E-95D1-B6FFE303C54E}" type="slidenum">
              <a:rPr lang="en-US" smtClean="0"/>
              <a:pPr/>
              <a:t>53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848046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CE032B-FF4B-475E-95D1-B6FFE303C54E}" type="slidenum">
              <a:rPr lang="en-US" smtClean="0"/>
              <a:pPr/>
              <a:t>55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581920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5490FBD-93BA-4ECE-8706-6B6F0AE2B490}" type="datetimeFigureOut">
              <a:rPr lang="en-US" smtClean="0"/>
              <a:pPr/>
              <a:t>10/25/2018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E4FC6DB-6404-46DF-8652-CF013CD1990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5490FBD-93BA-4ECE-8706-6B6F0AE2B490}" type="datetimeFigureOut">
              <a:rPr lang="en-US" smtClean="0"/>
              <a:pPr/>
              <a:t>10/25/2018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E4FC6DB-6404-46DF-8652-CF013CD1990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5490FBD-93BA-4ECE-8706-6B6F0AE2B490}" type="datetimeFigureOut">
              <a:rPr lang="en-US" smtClean="0"/>
              <a:pPr/>
              <a:t>10/25/2018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E4FC6DB-6404-46DF-8652-CF013CD1990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85490FBD-93BA-4ECE-8706-6B6F0AE2B490}" type="datetimeFigureOut">
              <a:rPr lang="en-US" smtClean="0"/>
              <a:pPr/>
              <a:t>10/25/2018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2E4FC6DB-6404-46DF-8652-CF013CD1990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85490FBD-93BA-4ECE-8706-6B6F0AE2B490}" type="datetimeFigureOut">
              <a:rPr lang="en-US" smtClean="0"/>
              <a:pPr/>
              <a:t>10/25/2018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2E4FC6DB-6404-46DF-8652-CF013CD1990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85490FBD-93BA-4ECE-8706-6B6F0AE2B490}" type="datetimeFigureOut">
              <a:rPr lang="en-US" smtClean="0"/>
              <a:pPr/>
              <a:t>10/25/2018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2E4FC6DB-6404-46DF-8652-CF013CD1990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90FBD-93BA-4ECE-8706-6B6F0AE2B490}" type="datetimeFigureOut">
              <a:rPr lang="en-US" smtClean="0"/>
              <a:pPr/>
              <a:t>10/25/2018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FC6DB-6404-46DF-8652-CF013CD1990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90FBD-93BA-4ECE-8706-6B6F0AE2B490}" type="datetimeFigureOut">
              <a:rPr lang="en-US" smtClean="0"/>
              <a:pPr/>
              <a:t>10/25/2018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FC6DB-6404-46DF-8652-CF013CD1990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85490FBD-93BA-4ECE-8706-6B6F0AE2B490}" type="datetimeFigureOut">
              <a:rPr lang="en-US" smtClean="0"/>
              <a:pPr/>
              <a:t>10/25/2018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E4FC6DB-6404-46DF-8652-CF013CD1990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90FBD-93BA-4ECE-8706-6B6F0AE2B490}" type="datetimeFigureOut">
              <a:rPr lang="en-US" smtClean="0"/>
              <a:pPr/>
              <a:t>10/25/2018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FC6DB-6404-46DF-8652-CF013CD1990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85490FBD-93BA-4ECE-8706-6B6F0AE2B490}" type="datetimeFigureOut">
              <a:rPr lang="en-US" smtClean="0"/>
              <a:pPr/>
              <a:t>10/25/2018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2E4FC6DB-6404-46DF-8652-CF013CD1990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5490FBD-93BA-4ECE-8706-6B6F0AE2B490}" type="datetimeFigureOut">
              <a:rPr lang="en-US" smtClean="0"/>
              <a:pPr/>
              <a:t>10/25/2018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E4FC6DB-6404-46DF-8652-CF013CD1990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85490FBD-93BA-4ECE-8706-6B6F0AE2B490}" type="datetimeFigureOut">
              <a:rPr lang="en-US" smtClean="0"/>
              <a:pPr/>
              <a:t>10/25/2018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E4FC6DB-6404-46DF-8652-CF013CD1990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90FBD-93BA-4ECE-8706-6B6F0AE2B490}" type="datetimeFigureOut">
              <a:rPr lang="en-US" smtClean="0"/>
              <a:pPr/>
              <a:t>10/25/2018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FC6DB-6404-46DF-8652-CF013CD1990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90FBD-93BA-4ECE-8706-6B6F0AE2B490}" type="datetimeFigureOut">
              <a:rPr lang="en-US" smtClean="0"/>
              <a:pPr/>
              <a:t>10/25/2018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FC6DB-6404-46DF-8652-CF013CD1990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5490FBD-93BA-4ECE-8706-6B6F0AE2B490}" type="datetimeFigureOut">
              <a:rPr lang="en-US" smtClean="0"/>
              <a:pPr/>
              <a:t>10/25/2018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E4FC6DB-6404-46DF-8652-CF013CD1990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5490FBD-93BA-4ECE-8706-6B6F0AE2B490}" type="datetimeFigureOut">
              <a:rPr lang="en-US" smtClean="0"/>
              <a:pPr/>
              <a:t>10/25/2018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E4FC6DB-6404-46DF-8652-CF013CD1990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5490FBD-93BA-4ECE-8706-6B6F0AE2B490}" type="datetimeFigureOut">
              <a:rPr lang="en-US" smtClean="0"/>
              <a:pPr/>
              <a:t>10/25/2018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E4FC6DB-6404-46DF-8652-CF013CD1990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5490FBD-93BA-4ECE-8706-6B6F0AE2B490}" type="datetimeFigureOut">
              <a:rPr lang="en-US" smtClean="0"/>
              <a:pPr/>
              <a:t>10/25/2018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E4FC6DB-6404-46DF-8652-CF013CD1990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5490FBD-93BA-4ECE-8706-6B6F0AE2B490}" type="datetimeFigureOut">
              <a:rPr lang="en-US" smtClean="0"/>
              <a:pPr/>
              <a:t>10/25/2018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E4FC6DB-6404-46DF-8652-CF013CD1990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5490FBD-93BA-4ECE-8706-6B6F0AE2B490}" type="datetimeFigureOut">
              <a:rPr lang="en-US" smtClean="0"/>
              <a:pPr/>
              <a:t>10/25/2018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E4FC6DB-6404-46DF-8652-CF013CD1990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5490FBD-93BA-4ECE-8706-6B6F0AE2B490}" type="datetimeFigureOut">
              <a:rPr lang="en-US" smtClean="0"/>
              <a:pPr/>
              <a:t>10/25/2018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E4FC6DB-6404-46DF-8652-CF013CD1990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85490FBD-93BA-4ECE-8706-6B6F0AE2B490}" type="datetimeFigureOut">
              <a:rPr lang="en-US" smtClean="0"/>
              <a:pPr/>
              <a:t>10/25/2018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2E4FC6DB-6404-46DF-8652-CF013CD1990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85490FBD-93BA-4ECE-8706-6B6F0AE2B490}" type="datetimeFigureOut">
              <a:rPr lang="en-US" smtClean="0"/>
              <a:pPr/>
              <a:t>10/25/2018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2E4FC6DB-6404-46DF-8652-CF013CD1990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143000" y="152400"/>
            <a:ext cx="7696200" cy="6096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40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4000" b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4000" b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4000" b="1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Pertemuan</a:t>
            </a:r>
            <a:r>
              <a:rPr lang="en-US" sz="40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Ke</a:t>
            </a:r>
            <a:r>
              <a:rPr lang="en-US" sz="40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 1 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143000" y="990600"/>
            <a:ext cx="7696200" cy="5638800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pPr marL="484632" indent="-457200">
              <a:buFontTx/>
              <a:buChar char="-"/>
            </a:pPr>
            <a:r>
              <a:rPr lang="en-US" dirty="0" err="1" smtClean="0"/>
              <a:t>Kontrak</a:t>
            </a:r>
            <a:r>
              <a:rPr lang="en-US" dirty="0" smtClean="0"/>
              <a:t> </a:t>
            </a:r>
            <a:r>
              <a:rPr lang="en-US" dirty="0" err="1" smtClean="0"/>
              <a:t>Kuliah</a:t>
            </a:r>
            <a:endParaRPr lang="en-US" dirty="0" smtClean="0"/>
          </a:p>
          <a:p>
            <a:pPr marL="484632" indent="-457200">
              <a:buFontTx/>
              <a:buChar char="-"/>
            </a:pPr>
            <a:r>
              <a:rPr lang="en-US" dirty="0" err="1" smtClean="0"/>
              <a:t>Penyampaian</a:t>
            </a:r>
            <a:r>
              <a:rPr lang="en-US" dirty="0" smtClean="0"/>
              <a:t> RPS</a:t>
            </a:r>
          </a:p>
          <a:p>
            <a:pPr marL="484632" indent="-457200">
              <a:buFontTx/>
              <a:buChar char="-"/>
            </a:pPr>
            <a:r>
              <a:rPr lang="en-US" dirty="0" err="1" smtClean="0"/>
              <a:t>Pengantar</a:t>
            </a:r>
            <a:r>
              <a:rPr lang="en-US" dirty="0" smtClean="0"/>
              <a:t> </a:t>
            </a:r>
            <a:r>
              <a:rPr lang="en-US" dirty="0" err="1" smtClean="0"/>
              <a:t>Kuliah</a:t>
            </a:r>
            <a:endParaRPr lang="en-US" dirty="0" smtClean="0"/>
          </a:p>
          <a:p>
            <a:pPr marL="484632" indent="-457200">
              <a:buFontTx/>
              <a:buChar char="-"/>
            </a:pPr>
            <a:r>
              <a:rPr lang="en-US" dirty="0" err="1" smtClean="0"/>
              <a:t>Profil</a:t>
            </a:r>
            <a:endParaRPr lang="en-US" dirty="0"/>
          </a:p>
          <a:p>
            <a:r>
              <a:rPr lang="en-US" dirty="0"/>
              <a:t>      N a m a		: </a:t>
            </a:r>
            <a:r>
              <a:rPr lang="en-US" dirty="0" err="1" smtClean="0"/>
              <a:t>Jayasman</a:t>
            </a:r>
            <a:r>
              <a:rPr lang="en-US" dirty="0" smtClean="0"/>
              <a:t>, SE., </a:t>
            </a:r>
            <a:r>
              <a:rPr lang="en-US" dirty="0" err="1" smtClean="0"/>
              <a:t>M.Si</a:t>
            </a:r>
            <a:endParaRPr lang="en-US" dirty="0"/>
          </a:p>
          <a:p>
            <a:r>
              <a:rPr lang="en-US" dirty="0"/>
              <a:t>      </a:t>
            </a:r>
            <a:r>
              <a:rPr lang="en-US" dirty="0" err="1"/>
              <a:t>Jabatan</a:t>
            </a:r>
            <a:r>
              <a:rPr lang="en-US" dirty="0"/>
              <a:t>	          : </a:t>
            </a:r>
            <a:r>
              <a:rPr lang="en-US" dirty="0" err="1" smtClean="0"/>
              <a:t>Koordinator</a:t>
            </a:r>
            <a:r>
              <a:rPr lang="en-US" dirty="0" smtClean="0"/>
              <a:t> Bid. </a:t>
            </a:r>
            <a:r>
              <a:rPr lang="en-US" dirty="0" err="1" smtClean="0"/>
              <a:t>Kemahasiswaan</a:t>
            </a:r>
            <a:r>
              <a:rPr lang="en-US" dirty="0" smtClean="0"/>
              <a:t>/ 			</a:t>
            </a:r>
            <a:r>
              <a:rPr lang="en-US" dirty="0" err="1" smtClean="0"/>
              <a:t>Dosen</a:t>
            </a:r>
            <a:endParaRPr lang="en-US" dirty="0"/>
          </a:p>
          <a:p>
            <a:r>
              <a:rPr lang="en-US" dirty="0"/>
              <a:t>      </a:t>
            </a:r>
            <a:r>
              <a:rPr lang="en-US" dirty="0" err="1"/>
              <a:t>Alamat</a:t>
            </a:r>
            <a:r>
              <a:rPr lang="en-US" dirty="0"/>
              <a:t>	          : </a:t>
            </a:r>
            <a:r>
              <a:rPr lang="en-US" dirty="0" err="1" smtClean="0"/>
              <a:t>Simpang</a:t>
            </a:r>
            <a:r>
              <a:rPr lang="en-US" dirty="0" smtClean="0"/>
              <a:t> III </a:t>
            </a:r>
            <a:r>
              <a:rPr lang="en-US" dirty="0" err="1" smtClean="0"/>
              <a:t>Ophir</a:t>
            </a:r>
            <a:endParaRPr lang="en-US" dirty="0"/>
          </a:p>
          <a:p>
            <a:r>
              <a:rPr lang="en-US" dirty="0"/>
              <a:t>      No. Hp            </a:t>
            </a:r>
            <a:r>
              <a:rPr lang="en-US" dirty="0" smtClean="0"/>
              <a:t> : </a:t>
            </a:r>
            <a:r>
              <a:rPr lang="en-US" dirty="0" smtClean="0"/>
              <a:t>082284739965</a:t>
            </a:r>
            <a:endParaRPr lang="en-US" dirty="0"/>
          </a:p>
          <a:p>
            <a:r>
              <a:rPr lang="en-US" dirty="0"/>
              <a:t>      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228600"/>
            <a:ext cx="8400288" cy="6019800"/>
          </a:xfrm>
        </p:spPr>
        <p:txBody>
          <a:bodyPr>
            <a:normAutofit/>
          </a:bodyPr>
          <a:lstStyle/>
          <a:p>
            <a:pPr marL="82296" indent="0">
              <a:buNone/>
            </a:pPr>
            <a:r>
              <a:rPr lang="en-US" dirty="0"/>
              <a:t>2</a:t>
            </a:r>
            <a:r>
              <a:rPr lang="en-US" dirty="0" smtClean="0"/>
              <a:t>.. </a:t>
            </a:r>
            <a:r>
              <a:rPr lang="en-US" dirty="0" err="1" smtClean="0"/>
              <a:t>Lingkungan</a:t>
            </a:r>
            <a:r>
              <a:rPr lang="en-US" dirty="0" smtClean="0"/>
              <a:t> </a:t>
            </a:r>
            <a:r>
              <a:rPr lang="en-US" dirty="0" err="1" smtClean="0"/>
              <a:t>Teknologi</a:t>
            </a:r>
            <a:endParaRPr lang="en-US" dirty="0" smtClean="0"/>
          </a:p>
          <a:p>
            <a:pPr marL="82296" indent="0" algn="just">
              <a:buNone/>
            </a:pPr>
            <a:r>
              <a:rPr lang="en-US" dirty="0" smtClean="0"/>
              <a:t>Perusahaan yang </a:t>
            </a:r>
            <a:r>
              <a:rPr lang="en-US" dirty="0" err="1" smtClean="0"/>
              <a:t>ingin</a:t>
            </a:r>
            <a:r>
              <a:rPr lang="en-US" dirty="0" smtClean="0"/>
              <a:t> </a:t>
            </a:r>
            <a:r>
              <a:rPr lang="en-US" dirty="0" err="1" smtClean="0"/>
              <a:t>tetap</a:t>
            </a:r>
            <a:r>
              <a:rPr lang="en-US" dirty="0" smtClean="0"/>
              <a:t> </a:t>
            </a:r>
            <a:r>
              <a:rPr lang="en-US" dirty="0" err="1" smtClean="0"/>
              <a:t>eksis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berkembang</a:t>
            </a:r>
            <a:r>
              <a:rPr lang="en-US" dirty="0" smtClean="0"/>
              <a:t> </a:t>
            </a:r>
            <a:r>
              <a:rPr lang="en-US" dirty="0" err="1" smtClean="0"/>
              <a:t>maka</a:t>
            </a:r>
            <a:r>
              <a:rPr lang="en-US" dirty="0" smtClean="0"/>
              <a:t> </a:t>
            </a:r>
            <a:r>
              <a:rPr lang="en-US" dirty="0" err="1" smtClean="0"/>
              <a:t>harus</a:t>
            </a:r>
            <a:r>
              <a:rPr lang="en-US" dirty="0" smtClean="0"/>
              <a:t> </a:t>
            </a:r>
            <a:r>
              <a:rPr lang="en-US" dirty="0" err="1" smtClean="0"/>
              <a:t>selalu</a:t>
            </a:r>
            <a:r>
              <a:rPr lang="en-US" dirty="0" smtClean="0"/>
              <a:t> </a:t>
            </a:r>
            <a:r>
              <a:rPr lang="en-US" dirty="0" err="1" smtClean="0"/>
              <a:t>mengikuti</a:t>
            </a:r>
            <a:r>
              <a:rPr lang="en-US" dirty="0" smtClean="0"/>
              <a:t> </a:t>
            </a:r>
            <a:r>
              <a:rPr lang="en-US" dirty="0" err="1" smtClean="0"/>
              <a:t>perkembangan</a:t>
            </a:r>
            <a:r>
              <a:rPr lang="en-US" dirty="0" smtClean="0"/>
              <a:t> </a:t>
            </a:r>
            <a:r>
              <a:rPr lang="en-US" dirty="0" err="1" smtClean="0"/>
              <a:t>teknologi</a:t>
            </a:r>
            <a:r>
              <a:rPr lang="en-US" dirty="0" smtClean="0"/>
              <a:t> </a:t>
            </a:r>
            <a:r>
              <a:rPr lang="en-US" dirty="0" err="1" smtClean="0"/>
              <a:t>terkini</a:t>
            </a:r>
            <a:r>
              <a:rPr lang="en-US" dirty="0" smtClean="0"/>
              <a:t>, agar </a:t>
            </a:r>
            <a:r>
              <a:rPr lang="en-US" dirty="0" err="1" smtClean="0"/>
              <a:t>produk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jasa</a:t>
            </a:r>
            <a:r>
              <a:rPr lang="en-US" dirty="0" smtClean="0"/>
              <a:t> yang </a:t>
            </a:r>
            <a:r>
              <a:rPr lang="en-US" dirty="0" err="1" smtClean="0"/>
              <a:t>dihasilkan</a:t>
            </a:r>
            <a:r>
              <a:rPr lang="en-US" dirty="0" smtClean="0"/>
              <a:t> </a:t>
            </a:r>
            <a:r>
              <a:rPr lang="en-US" dirty="0" err="1" smtClean="0"/>
              <a:t>selalu</a:t>
            </a:r>
            <a:r>
              <a:rPr lang="en-US" dirty="0" smtClean="0"/>
              <a:t> </a:t>
            </a:r>
            <a:r>
              <a:rPr lang="en-US" dirty="0" err="1" smtClean="0"/>
              <a:t>uptodate</a:t>
            </a:r>
            <a:r>
              <a:rPr lang="en-US" dirty="0" smtClean="0"/>
              <a:t>.</a:t>
            </a:r>
          </a:p>
          <a:p>
            <a:pPr marL="82296" indent="0" algn="just">
              <a:buNone/>
            </a:pPr>
            <a:r>
              <a:rPr lang="en-US" dirty="0" err="1" smtClean="0"/>
              <a:t>Memanfaatkan</a:t>
            </a:r>
            <a:r>
              <a:rPr lang="en-US" dirty="0" smtClean="0"/>
              <a:t> </a:t>
            </a:r>
            <a:r>
              <a:rPr lang="en-US" dirty="0" err="1" smtClean="0"/>
              <a:t>teknologi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merespon</a:t>
            </a:r>
            <a:r>
              <a:rPr lang="en-US" dirty="0" smtClean="0"/>
              <a:t> </a:t>
            </a:r>
            <a:r>
              <a:rPr lang="en-US" dirty="0" err="1" smtClean="0"/>
              <a:t>pelanggan</a:t>
            </a:r>
            <a:r>
              <a:rPr lang="en-US" dirty="0" smtClean="0"/>
              <a:t>. (</a:t>
            </a:r>
            <a:r>
              <a:rPr lang="en-US" dirty="0" err="1" smtClean="0"/>
              <a:t>bisnis-bisnis</a:t>
            </a:r>
            <a:r>
              <a:rPr lang="en-US" dirty="0" smtClean="0"/>
              <a:t> yang </a:t>
            </a:r>
            <a:r>
              <a:rPr lang="en-US" dirty="0" err="1" smtClean="0"/>
              <a:t>sukses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gagal</a:t>
            </a:r>
            <a:r>
              <a:rPr lang="en-US" dirty="0" smtClean="0"/>
              <a:t> </a:t>
            </a:r>
            <a:r>
              <a:rPr lang="en-US" dirty="0" err="1" smtClean="0"/>
              <a:t>terutama</a:t>
            </a:r>
            <a:r>
              <a:rPr lang="en-US" dirty="0" smtClean="0"/>
              <a:t>  </a:t>
            </a:r>
            <a:r>
              <a:rPr lang="en-US" dirty="0" err="1" smtClean="0"/>
              <a:t>disebabkan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bagaimana</a:t>
            </a:r>
            <a:r>
              <a:rPr lang="en-US" dirty="0" smtClean="0"/>
              <a:t> </a:t>
            </a:r>
            <a:r>
              <a:rPr lang="en-US" dirty="0" err="1" smtClean="0"/>
              <a:t>mereka</a:t>
            </a:r>
            <a:r>
              <a:rPr lang="en-US" dirty="0" smtClean="0"/>
              <a:t> </a:t>
            </a:r>
            <a:r>
              <a:rPr lang="en-US" dirty="0" err="1" smtClean="0"/>
              <a:t>memperlakukan</a:t>
            </a:r>
            <a:r>
              <a:rPr lang="en-US" dirty="0" smtClean="0"/>
              <a:t> </a:t>
            </a:r>
            <a:r>
              <a:rPr lang="en-US" dirty="0" err="1" smtClean="0"/>
              <a:t>pelanggannya</a:t>
            </a:r>
            <a:r>
              <a:rPr lang="en-US" dirty="0" smtClean="0"/>
              <a:t>.</a:t>
            </a:r>
          </a:p>
          <a:p>
            <a:pPr marL="82296" indent="0" algn="just">
              <a:buNone/>
            </a:pPr>
            <a:endParaRPr lang="en-US" dirty="0" smtClean="0"/>
          </a:p>
          <a:p>
            <a:pPr marL="82296" indent="0">
              <a:buNone/>
            </a:pPr>
            <a:endParaRPr lang="en-US" dirty="0"/>
          </a:p>
          <a:p>
            <a:pPr marL="82296" indent="0">
              <a:buNone/>
            </a:pPr>
            <a:endParaRPr lang="en-US" dirty="0" smtClean="0"/>
          </a:p>
          <a:p>
            <a:pPr marL="82296" indent="0">
              <a:buNone/>
            </a:pPr>
            <a:endParaRPr lang="en-US" dirty="0" smtClean="0"/>
          </a:p>
          <a:p>
            <a:pPr marL="82296" indent="0">
              <a:buNone/>
            </a:pP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1143000"/>
            <a:ext cx="7714488" cy="5105400"/>
          </a:xfrm>
        </p:spPr>
        <p:txBody>
          <a:bodyPr/>
          <a:lstStyle/>
          <a:p>
            <a:pPr marL="82296" indent="0">
              <a:buNone/>
            </a:pPr>
            <a:r>
              <a:rPr lang="en-US" dirty="0" smtClean="0"/>
              <a:t>3. </a:t>
            </a:r>
            <a:r>
              <a:rPr lang="en-US" dirty="0" err="1" smtClean="0"/>
              <a:t>Lingkungan</a:t>
            </a:r>
            <a:r>
              <a:rPr lang="en-US" dirty="0" smtClean="0"/>
              <a:t> </a:t>
            </a:r>
            <a:r>
              <a:rPr lang="en-US" dirty="0" err="1" smtClean="0"/>
              <a:t>Persaingan</a:t>
            </a:r>
            <a:endParaRPr lang="en-US" dirty="0" smtClean="0"/>
          </a:p>
          <a:p>
            <a:pPr algn="just"/>
            <a:r>
              <a:rPr lang="en-US" dirty="0" err="1" smtClean="0"/>
              <a:t>Beberapa</a:t>
            </a:r>
            <a:r>
              <a:rPr lang="en-US" dirty="0" smtClean="0"/>
              <a:t> </a:t>
            </a:r>
            <a:r>
              <a:rPr lang="en-US" dirty="0" err="1" smtClean="0"/>
              <a:t>perusahaan</a:t>
            </a:r>
            <a:r>
              <a:rPr lang="en-US" dirty="0"/>
              <a:t> </a:t>
            </a:r>
            <a:r>
              <a:rPr lang="en-US" dirty="0" err="1" smtClean="0"/>
              <a:t>cara</a:t>
            </a:r>
            <a:r>
              <a:rPr lang="en-US" dirty="0" smtClean="0"/>
              <a:t> </a:t>
            </a:r>
            <a:r>
              <a:rPr lang="en-US" dirty="0" err="1" smtClean="0"/>
              <a:t>bersaing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fokus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kwalitas</a:t>
            </a:r>
            <a:r>
              <a:rPr lang="en-US" dirty="0" smtClean="0"/>
              <a:t> </a:t>
            </a:r>
            <a:r>
              <a:rPr lang="en-US" dirty="0" err="1" smtClean="0"/>
              <a:t>tujuan</a:t>
            </a:r>
            <a:r>
              <a:rPr lang="en-US" dirty="0" smtClean="0"/>
              <a:t> </a:t>
            </a:r>
            <a:r>
              <a:rPr lang="en-US" dirty="0" err="1" smtClean="0"/>
              <a:t>perusahaan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nihil</a:t>
            </a:r>
            <a:r>
              <a:rPr lang="en-US" dirty="0" smtClean="0"/>
              <a:t>, </a:t>
            </a:r>
            <a:r>
              <a:rPr lang="en-US" dirty="0" err="1" smtClean="0"/>
              <a:t>perusahaan</a:t>
            </a:r>
            <a:r>
              <a:rPr lang="en-US" dirty="0" smtClean="0"/>
              <a:t> </a:t>
            </a:r>
            <a:r>
              <a:rPr lang="en-US" dirty="0" err="1" smtClean="0"/>
              <a:t>harus</a:t>
            </a:r>
            <a:r>
              <a:rPr lang="en-US" dirty="0" smtClean="0"/>
              <a:t> </a:t>
            </a:r>
            <a:r>
              <a:rPr lang="en-US" dirty="0" err="1" smtClean="0"/>
              <a:t>menawarkan</a:t>
            </a:r>
            <a:r>
              <a:rPr lang="en-US" dirty="0" smtClean="0"/>
              <a:t> </a:t>
            </a:r>
            <a:r>
              <a:rPr lang="en-US" dirty="0" err="1" smtClean="0"/>
              <a:t>produk</a:t>
            </a:r>
            <a:r>
              <a:rPr lang="en-US" dirty="0" smtClean="0"/>
              <a:t> </a:t>
            </a:r>
            <a:r>
              <a:rPr lang="en-US" dirty="0" err="1" smtClean="0"/>
              <a:t>berkwalitas</a:t>
            </a:r>
            <a:r>
              <a:rPr lang="en-US" dirty="0" smtClean="0"/>
              <a:t> </a:t>
            </a:r>
            <a:r>
              <a:rPr lang="en-US" dirty="0" err="1" smtClean="0"/>
              <a:t>tinggi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layanan</a:t>
            </a:r>
            <a:r>
              <a:rPr lang="en-US" dirty="0" smtClean="0"/>
              <a:t> prima.</a:t>
            </a:r>
          </a:p>
          <a:p>
            <a:pPr algn="just"/>
            <a:r>
              <a:rPr lang="en-US" dirty="0" err="1" smtClean="0"/>
              <a:t>Bersaing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cara</a:t>
            </a:r>
            <a:r>
              <a:rPr lang="en-US" dirty="0" smtClean="0"/>
              <a:t>  </a:t>
            </a:r>
            <a:r>
              <a:rPr lang="en-US" dirty="0" err="1" smtClean="0"/>
              <a:t>melebihi</a:t>
            </a:r>
            <a:r>
              <a:rPr lang="en-US" dirty="0" smtClean="0"/>
              <a:t> </a:t>
            </a:r>
            <a:r>
              <a:rPr lang="en-US" dirty="0" err="1" smtClean="0"/>
              <a:t>harapan</a:t>
            </a:r>
            <a:r>
              <a:rPr lang="en-US" dirty="0" smtClean="0"/>
              <a:t> </a:t>
            </a:r>
            <a:r>
              <a:rPr lang="en-US" dirty="0" err="1" smtClean="0"/>
              <a:t>pelanggan</a:t>
            </a:r>
            <a:r>
              <a:rPr lang="en-US" dirty="0" smtClean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xmlns="" val="58481111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381000"/>
            <a:ext cx="7714488" cy="5867400"/>
          </a:xfrm>
        </p:spPr>
        <p:txBody>
          <a:bodyPr>
            <a:normAutofit fontScale="92500"/>
          </a:bodyPr>
          <a:lstStyle/>
          <a:p>
            <a:pPr marL="82296" indent="0">
              <a:buNone/>
            </a:pPr>
            <a:r>
              <a:rPr lang="en-US" dirty="0" smtClean="0"/>
              <a:t>4. </a:t>
            </a:r>
            <a:r>
              <a:rPr lang="en-US" dirty="0" err="1" smtClean="0"/>
              <a:t>Lingkungan</a:t>
            </a:r>
            <a:r>
              <a:rPr lang="en-US" dirty="0" smtClean="0"/>
              <a:t> </a:t>
            </a:r>
            <a:r>
              <a:rPr lang="en-US" dirty="0" err="1" smtClean="0"/>
              <a:t>sosial</a:t>
            </a:r>
            <a:endParaRPr lang="en-US" dirty="0" smtClean="0"/>
          </a:p>
          <a:p>
            <a:pPr algn="just"/>
            <a:r>
              <a:rPr lang="en-US" dirty="0" err="1" smtClean="0"/>
              <a:t>Demografi</a:t>
            </a:r>
            <a:r>
              <a:rPr lang="en-US" dirty="0" smtClean="0"/>
              <a:t> </a:t>
            </a:r>
            <a:r>
              <a:rPr lang="en-US" dirty="0" err="1" smtClean="0"/>
              <a:t>Penelitian</a:t>
            </a:r>
            <a:r>
              <a:rPr lang="en-US" dirty="0" smtClean="0"/>
              <a:t> </a:t>
            </a:r>
            <a:r>
              <a:rPr lang="en-US" dirty="0" err="1" smtClean="0"/>
              <a:t>statistik</a:t>
            </a:r>
            <a:r>
              <a:rPr lang="en-US" dirty="0" smtClean="0"/>
              <a:t> 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populasi</a:t>
            </a:r>
            <a:r>
              <a:rPr lang="en-US" dirty="0" smtClean="0"/>
              <a:t>  </a:t>
            </a:r>
            <a:r>
              <a:rPr lang="en-US" dirty="0" err="1" smtClean="0"/>
              <a:t>manusia</a:t>
            </a:r>
            <a:r>
              <a:rPr lang="en-US" dirty="0" smtClean="0"/>
              <a:t>  </a:t>
            </a:r>
            <a:r>
              <a:rPr lang="en-US" dirty="0" err="1" smtClean="0"/>
              <a:t>berkaitan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jumlah</a:t>
            </a:r>
            <a:r>
              <a:rPr lang="en-US" dirty="0" smtClean="0"/>
              <a:t>, </a:t>
            </a:r>
            <a:r>
              <a:rPr lang="en-US" dirty="0" err="1" smtClean="0"/>
              <a:t>kepadatan</a:t>
            </a:r>
            <a:r>
              <a:rPr lang="en-US" dirty="0" smtClean="0"/>
              <a:t>,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karakteristik</a:t>
            </a:r>
            <a:r>
              <a:rPr lang="en-US" dirty="0" smtClean="0"/>
              <a:t> ( </a:t>
            </a:r>
            <a:r>
              <a:rPr lang="en-US" dirty="0" err="1" smtClean="0"/>
              <a:t>umur</a:t>
            </a:r>
            <a:r>
              <a:rPr lang="en-US" dirty="0" smtClean="0"/>
              <a:t>, </a:t>
            </a:r>
            <a:r>
              <a:rPr lang="en-US" dirty="0" err="1" smtClean="0"/>
              <a:t>ras</a:t>
            </a:r>
            <a:r>
              <a:rPr lang="en-US" dirty="0" smtClean="0"/>
              <a:t> gender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pendapatan</a:t>
            </a:r>
            <a:r>
              <a:rPr lang="en-US" dirty="0" smtClean="0"/>
              <a:t>)</a:t>
            </a:r>
          </a:p>
          <a:p>
            <a:pPr algn="just"/>
            <a:r>
              <a:rPr lang="en-US" dirty="0" err="1" smtClean="0"/>
              <a:t>Trens</a:t>
            </a:r>
            <a:r>
              <a:rPr lang="en-US" dirty="0" smtClean="0"/>
              <a:t> </a:t>
            </a:r>
            <a:r>
              <a:rPr lang="en-US" dirty="0" err="1" smtClean="0"/>
              <a:t>demografi</a:t>
            </a:r>
            <a:r>
              <a:rPr lang="en-US" dirty="0" smtClean="0"/>
              <a:t> yang </a:t>
            </a:r>
            <a:r>
              <a:rPr lang="en-US" dirty="0" err="1" smtClean="0"/>
              <a:t>mempengaruhi</a:t>
            </a:r>
            <a:r>
              <a:rPr lang="en-US" dirty="0" smtClean="0"/>
              <a:t> </a:t>
            </a:r>
            <a:r>
              <a:rPr lang="en-US" dirty="0" err="1" smtClean="0"/>
              <a:t>bisnis</a:t>
            </a:r>
            <a:r>
              <a:rPr lang="en-US" dirty="0" smtClean="0"/>
              <a:t> </a:t>
            </a:r>
            <a:r>
              <a:rPr lang="en-US" dirty="0" err="1" smtClean="0"/>
              <a:t>melihat</a:t>
            </a:r>
            <a:r>
              <a:rPr lang="en-US" dirty="0" smtClean="0"/>
              <a:t> (</a:t>
            </a:r>
            <a:r>
              <a:rPr lang="en-US" dirty="0" err="1" smtClean="0"/>
              <a:t>bagaimana</a:t>
            </a:r>
            <a:r>
              <a:rPr lang="en-US" dirty="0" smtClean="0"/>
              <a:t> </a:t>
            </a:r>
            <a:r>
              <a:rPr lang="en-US" dirty="0" err="1" smtClean="0"/>
              <a:t>seseorang</a:t>
            </a:r>
            <a:r>
              <a:rPr lang="en-US" dirty="0" smtClean="0"/>
              <a:t> </a:t>
            </a:r>
            <a:r>
              <a:rPr lang="en-US" dirty="0" err="1" smtClean="0"/>
              <a:t>hidup</a:t>
            </a:r>
            <a:r>
              <a:rPr lang="en-US" dirty="0" smtClean="0"/>
              <a:t>, </a:t>
            </a:r>
            <a:r>
              <a:rPr lang="en-US" dirty="0" err="1" smtClean="0"/>
              <a:t>dimana</a:t>
            </a:r>
            <a:r>
              <a:rPr lang="en-US" dirty="0" smtClean="0"/>
              <a:t> </a:t>
            </a:r>
            <a:r>
              <a:rPr lang="en-US" dirty="0" err="1" smtClean="0"/>
              <a:t>mereka</a:t>
            </a:r>
            <a:r>
              <a:rPr lang="en-US" dirty="0" smtClean="0"/>
              <a:t> </a:t>
            </a:r>
            <a:r>
              <a:rPr lang="en-US" dirty="0" err="1" smtClean="0"/>
              <a:t>tinggal</a:t>
            </a:r>
            <a:r>
              <a:rPr lang="en-US" dirty="0" smtClean="0"/>
              <a:t>, </a:t>
            </a:r>
            <a:r>
              <a:rPr lang="en-US" dirty="0" err="1" smtClean="0"/>
              <a:t>apa</a:t>
            </a:r>
            <a:r>
              <a:rPr lang="en-US" dirty="0" smtClean="0"/>
              <a:t> yang </a:t>
            </a:r>
            <a:r>
              <a:rPr lang="en-US" dirty="0" err="1" smtClean="0"/>
              <a:t>mereka</a:t>
            </a:r>
            <a:r>
              <a:rPr lang="en-US" dirty="0" smtClean="0"/>
              <a:t> </a:t>
            </a:r>
            <a:r>
              <a:rPr lang="en-US" dirty="0" err="1" smtClean="0"/>
              <a:t>beli</a:t>
            </a:r>
            <a:r>
              <a:rPr lang="en-US" dirty="0" smtClean="0"/>
              <a:t>, 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bagaimana</a:t>
            </a:r>
            <a:r>
              <a:rPr lang="en-US" dirty="0" smtClean="0"/>
              <a:t> </a:t>
            </a:r>
            <a:r>
              <a:rPr lang="en-US" dirty="0" err="1" smtClean="0"/>
              <a:t>mereka</a:t>
            </a:r>
            <a:r>
              <a:rPr lang="en-US" dirty="0" smtClean="0"/>
              <a:t> </a:t>
            </a:r>
            <a:r>
              <a:rPr lang="en-US" dirty="0" err="1" smtClean="0"/>
              <a:t>menghabiskan</a:t>
            </a:r>
            <a:r>
              <a:rPr lang="en-US" dirty="0" smtClean="0"/>
              <a:t> </a:t>
            </a:r>
            <a:r>
              <a:rPr lang="en-US" dirty="0" err="1" smtClean="0"/>
              <a:t>waktunya</a:t>
            </a:r>
            <a:r>
              <a:rPr lang="en-US" dirty="0" smtClean="0"/>
              <a:t>.</a:t>
            </a:r>
          </a:p>
          <a:p>
            <a:pPr algn="just"/>
            <a:r>
              <a:rPr lang="en-US" dirty="0" err="1" smtClean="0"/>
              <a:t>Mengelola</a:t>
            </a:r>
            <a:r>
              <a:rPr lang="en-US" dirty="0" smtClean="0"/>
              <a:t> </a:t>
            </a:r>
            <a:r>
              <a:rPr lang="en-US" dirty="0" err="1" smtClean="0"/>
              <a:t>Keragaman</a:t>
            </a:r>
            <a:r>
              <a:rPr lang="en-US" dirty="0" smtClean="0"/>
              <a:t> (</a:t>
            </a:r>
            <a:r>
              <a:rPr lang="en-US" dirty="0" err="1" smtClean="0"/>
              <a:t>mempekerjakan</a:t>
            </a:r>
            <a:r>
              <a:rPr lang="en-US" dirty="0" smtClean="0"/>
              <a:t> </a:t>
            </a:r>
            <a:r>
              <a:rPr lang="en-US" dirty="0" err="1" smtClean="0"/>
              <a:t>tenaga</a:t>
            </a:r>
            <a:r>
              <a:rPr lang="en-US" dirty="0" smtClean="0"/>
              <a:t> </a:t>
            </a:r>
            <a:r>
              <a:rPr lang="en-US" dirty="0" err="1" smtClean="0"/>
              <a:t>kerja</a:t>
            </a:r>
            <a:r>
              <a:rPr lang="en-US" dirty="0" smtClean="0"/>
              <a:t> yang </a:t>
            </a:r>
            <a:r>
              <a:rPr lang="en-US" dirty="0" err="1" smtClean="0"/>
              <a:t>beragam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melayani</a:t>
            </a:r>
            <a:r>
              <a:rPr lang="en-US" dirty="0" smtClean="0"/>
              <a:t> </a:t>
            </a:r>
            <a:r>
              <a:rPr lang="en-US" dirty="0" err="1" smtClean="0"/>
              <a:t>konsumennya</a:t>
            </a:r>
            <a:r>
              <a:rPr lang="en-US" dirty="0" smtClean="0"/>
              <a:t>.</a:t>
            </a:r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830978538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533400"/>
            <a:ext cx="7498080" cy="5715000"/>
          </a:xfrm>
        </p:spPr>
        <p:txBody>
          <a:bodyPr>
            <a:normAutofit fontScale="92500" lnSpcReduction="10000"/>
          </a:bodyPr>
          <a:lstStyle/>
          <a:p>
            <a:pPr marL="82296" indent="0">
              <a:buNone/>
            </a:pPr>
            <a:r>
              <a:rPr lang="en-US" dirty="0" smtClean="0"/>
              <a:t>5. </a:t>
            </a:r>
            <a:r>
              <a:rPr lang="en-US" dirty="0" err="1" smtClean="0"/>
              <a:t>Lingkungan</a:t>
            </a:r>
            <a:r>
              <a:rPr lang="en-US" dirty="0" smtClean="0"/>
              <a:t> </a:t>
            </a:r>
            <a:r>
              <a:rPr lang="en-US" dirty="0" err="1" smtClean="0"/>
              <a:t>Bisnis</a:t>
            </a:r>
            <a:r>
              <a:rPr lang="en-US" dirty="0" smtClean="0"/>
              <a:t> global</a:t>
            </a:r>
          </a:p>
          <a:p>
            <a:pPr marL="82296" indent="0" algn="just">
              <a:buNone/>
            </a:pPr>
            <a:r>
              <a:rPr lang="en-US" dirty="0" err="1" smtClean="0"/>
              <a:t>Zaman</a:t>
            </a:r>
            <a:r>
              <a:rPr lang="en-US" dirty="0" smtClean="0"/>
              <a:t> </a:t>
            </a:r>
            <a:r>
              <a:rPr lang="en-US" dirty="0" err="1" smtClean="0"/>
              <a:t>globalisasi</a:t>
            </a:r>
            <a:r>
              <a:rPr lang="en-US" dirty="0" smtClean="0"/>
              <a:t> </a:t>
            </a:r>
            <a:r>
              <a:rPr lang="en-US" dirty="0" err="1" smtClean="0"/>
              <a:t>dunia</a:t>
            </a:r>
            <a:r>
              <a:rPr lang="en-US" dirty="0" smtClean="0"/>
              <a:t> </a:t>
            </a:r>
            <a:r>
              <a:rPr lang="en-US" dirty="0" err="1" smtClean="0"/>
              <a:t>semakin</a:t>
            </a:r>
            <a:r>
              <a:rPr lang="en-US" dirty="0" smtClean="0"/>
              <a:t> </a:t>
            </a:r>
            <a:r>
              <a:rPr lang="en-US" dirty="0" err="1" smtClean="0"/>
              <a:t>transparan</a:t>
            </a:r>
            <a:r>
              <a:rPr lang="en-US" dirty="0" smtClean="0"/>
              <a:t>, </a:t>
            </a:r>
            <a:r>
              <a:rPr lang="en-US" dirty="0" err="1" smtClean="0"/>
              <a:t>persaingan</a:t>
            </a:r>
            <a:r>
              <a:rPr lang="en-US" dirty="0" smtClean="0"/>
              <a:t> </a:t>
            </a:r>
            <a:r>
              <a:rPr lang="en-US" dirty="0" err="1" smtClean="0"/>
              <a:t>semakin</a:t>
            </a:r>
            <a:r>
              <a:rPr lang="en-US" dirty="0" smtClean="0"/>
              <a:t> </a:t>
            </a:r>
            <a:r>
              <a:rPr lang="en-US" dirty="0" err="1" smtClean="0"/>
              <a:t>hebat</a:t>
            </a:r>
            <a:r>
              <a:rPr lang="en-US" dirty="0" smtClean="0"/>
              <a:t>, media </a:t>
            </a:r>
            <a:r>
              <a:rPr lang="en-US" dirty="0" err="1" smtClean="0"/>
              <a:t>masa</a:t>
            </a:r>
            <a:r>
              <a:rPr lang="en-US" dirty="0" smtClean="0"/>
              <a:t> </a:t>
            </a:r>
            <a:r>
              <a:rPr lang="en-US" dirty="0" err="1" smtClean="0"/>
              <a:t>menyatakan</a:t>
            </a:r>
            <a:r>
              <a:rPr lang="en-US" dirty="0" smtClean="0"/>
              <a:t> </a:t>
            </a:r>
            <a:r>
              <a:rPr lang="en-US" dirty="0" err="1" smtClean="0"/>
              <a:t>perang</a:t>
            </a:r>
            <a:r>
              <a:rPr lang="en-US" dirty="0" smtClean="0"/>
              <a:t> </a:t>
            </a:r>
            <a:r>
              <a:rPr lang="en-US" dirty="0" err="1" smtClean="0"/>
              <a:t>dagang</a:t>
            </a:r>
            <a:r>
              <a:rPr lang="en-US" dirty="0" smtClean="0"/>
              <a:t> </a:t>
            </a:r>
            <a:r>
              <a:rPr lang="en-US" dirty="0" err="1" smtClean="0"/>
              <a:t>antara</a:t>
            </a:r>
            <a:r>
              <a:rPr lang="en-US" dirty="0" smtClean="0"/>
              <a:t> </a:t>
            </a:r>
            <a:r>
              <a:rPr lang="en-US" dirty="0" err="1" smtClean="0"/>
              <a:t>jepang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amerika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juga</a:t>
            </a:r>
            <a:r>
              <a:rPr lang="en-US" dirty="0" smtClean="0"/>
              <a:t> </a:t>
            </a:r>
            <a:r>
              <a:rPr lang="en-US" dirty="0" err="1" smtClean="0"/>
              <a:t>cina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amerika</a:t>
            </a:r>
            <a:r>
              <a:rPr lang="en-US" dirty="0" smtClean="0"/>
              <a:t>, </a:t>
            </a:r>
            <a:r>
              <a:rPr lang="en-US" dirty="0" err="1" smtClean="0"/>
              <a:t>jepang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korea</a:t>
            </a:r>
            <a:r>
              <a:rPr lang="en-US" dirty="0" smtClean="0"/>
              <a:t> di </a:t>
            </a:r>
            <a:r>
              <a:rPr lang="en-US" dirty="0" err="1" smtClean="0"/>
              <a:t>indonesia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memasarkan</a:t>
            </a:r>
            <a:r>
              <a:rPr lang="en-US" dirty="0" smtClean="0"/>
              <a:t> </a:t>
            </a:r>
            <a:r>
              <a:rPr lang="en-US" dirty="0" err="1" smtClean="0"/>
              <a:t>mobil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elektronik</a:t>
            </a:r>
            <a:r>
              <a:rPr lang="en-US" dirty="0" smtClean="0"/>
              <a:t>.</a:t>
            </a:r>
          </a:p>
          <a:p>
            <a:pPr marL="82296" indent="0" algn="just">
              <a:buNone/>
            </a:pPr>
            <a:r>
              <a:rPr lang="en-US" dirty="0" err="1" smtClean="0"/>
              <a:t>Perdagangan</a:t>
            </a:r>
            <a:r>
              <a:rPr lang="en-US" dirty="0" smtClean="0"/>
              <a:t> global </a:t>
            </a:r>
            <a:r>
              <a:rPr lang="en-US" dirty="0" err="1" smtClean="0"/>
              <a:t>juga</a:t>
            </a:r>
            <a:r>
              <a:rPr lang="en-US" dirty="0" smtClean="0"/>
              <a:t> </a:t>
            </a:r>
            <a:r>
              <a:rPr lang="en-US" dirty="0" err="1" smtClean="0"/>
              <a:t>berarti</a:t>
            </a:r>
            <a:r>
              <a:rPr lang="en-US" dirty="0" smtClean="0"/>
              <a:t> </a:t>
            </a:r>
            <a:r>
              <a:rPr lang="en-US" dirty="0" err="1" smtClean="0"/>
              <a:t>persaingan</a:t>
            </a:r>
            <a:r>
              <a:rPr lang="en-US" dirty="0" smtClean="0"/>
              <a:t> global, </a:t>
            </a:r>
            <a:r>
              <a:rPr lang="en-US" dirty="0" err="1" smtClean="0"/>
              <a:t>mahasiswa</a:t>
            </a:r>
            <a:r>
              <a:rPr lang="en-US" dirty="0" smtClean="0"/>
              <a:t> yang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mencapai</a:t>
            </a:r>
            <a:r>
              <a:rPr lang="en-US" dirty="0" smtClean="0"/>
              <a:t> </a:t>
            </a:r>
            <a:r>
              <a:rPr lang="en-US" dirty="0" err="1" smtClean="0"/>
              <a:t>kemakmuran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yang </a:t>
            </a:r>
            <a:r>
              <a:rPr lang="en-US" dirty="0" err="1" smtClean="0"/>
              <a:t>siap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pasar</a:t>
            </a:r>
            <a:r>
              <a:rPr lang="en-US" dirty="0" smtClean="0"/>
              <a:t> </a:t>
            </a:r>
            <a:r>
              <a:rPr lang="en-US" dirty="0" err="1" smtClean="0"/>
              <a:t>masa</a:t>
            </a:r>
            <a:r>
              <a:rPr lang="en-US" dirty="0" smtClean="0"/>
              <a:t> </a:t>
            </a:r>
            <a:r>
              <a:rPr lang="en-US" dirty="0" err="1" smtClean="0"/>
              <a:t>depan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kata lain </a:t>
            </a:r>
            <a:r>
              <a:rPr lang="en-US" dirty="0" err="1" smtClean="0"/>
              <a:t>bersiaplah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melanjutkan</a:t>
            </a:r>
            <a:r>
              <a:rPr lang="en-US" dirty="0" smtClean="0"/>
              <a:t> </a:t>
            </a:r>
            <a:r>
              <a:rPr lang="en-US" dirty="0" err="1" smtClean="0"/>
              <a:t>pendidikan</a:t>
            </a:r>
            <a:r>
              <a:rPr lang="en-US" dirty="0" smtClean="0"/>
              <a:t>  </a:t>
            </a:r>
            <a:r>
              <a:rPr lang="en-US" dirty="0" err="1" smtClean="0"/>
              <a:t>sepanjang</a:t>
            </a:r>
            <a:r>
              <a:rPr lang="en-US" dirty="0" smtClean="0"/>
              <a:t> </a:t>
            </a:r>
            <a:r>
              <a:rPr lang="en-US" dirty="0" err="1" smtClean="0"/>
              <a:t>karir</a:t>
            </a:r>
            <a:r>
              <a:rPr lang="en-US" dirty="0" smtClean="0"/>
              <a:t> </a:t>
            </a:r>
            <a:r>
              <a:rPr lang="en-US" dirty="0" err="1" smtClean="0"/>
              <a:t>anda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9903274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476488" cy="9144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100" b="1" dirty="0" err="1" smtClean="0">
                <a:latin typeface="Times New Roman" pitchFamily="18" charset="0"/>
                <a:cs typeface="Times New Roman" pitchFamily="18" charset="0"/>
              </a:rPr>
              <a:t>Pertemuan</a:t>
            </a:r>
            <a:r>
              <a:rPr lang="en-US" sz="31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b="1" dirty="0" err="1" smtClean="0">
                <a:latin typeface="Times New Roman" pitchFamily="18" charset="0"/>
                <a:cs typeface="Times New Roman" pitchFamily="18" charset="0"/>
              </a:rPr>
              <a:t>Ke</a:t>
            </a:r>
            <a:r>
              <a:rPr lang="en-US" sz="3100" b="1" dirty="0" smtClean="0">
                <a:latin typeface="Times New Roman" pitchFamily="18" charset="0"/>
                <a:cs typeface="Times New Roman" pitchFamily="18" charset="0"/>
              </a:rPr>
              <a:t>  3</a:t>
            </a:r>
            <a:br>
              <a:rPr lang="en-US" sz="31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800" dirty="0" smtClean="0"/>
              <a:t>PENGARUH EKONOMI TERHADAP BISNIS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762000"/>
            <a:ext cx="8839200" cy="5943600"/>
          </a:xfrm>
        </p:spPr>
        <p:txBody>
          <a:bodyPr>
            <a:normAutofit fontScale="70000" lnSpcReduction="20000"/>
          </a:bodyPr>
          <a:lstStyle/>
          <a:p>
            <a:pPr marL="82296" indent="0" algn="just">
              <a:buNone/>
            </a:pPr>
            <a:endParaRPr lang="en-US" dirty="0"/>
          </a:p>
          <a:p>
            <a:pPr algn="just"/>
            <a:r>
              <a:rPr lang="en-US" dirty="0" err="1" smtClean="0"/>
              <a:t>Apa</a:t>
            </a:r>
            <a:r>
              <a:rPr lang="en-US" dirty="0" smtClean="0"/>
              <a:t> </a:t>
            </a:r>
            <a:r>
              <a:rPr lang="en-US" dirty="0" err="1" smtClean="0"/>
              <a:t>itu</a:t>
            </a:r>
            <a:r>
              <a:rPr lang="en-US" dirty="0" smtClean="0"/>
              <a:t> </a:t>
            </a:r>
            <a:r>
              <a:rPr lang="en-US" dirty="0" err="1" smtClean="0"/>
              <a:t>Ekonomi</a:t>
            </a:r>
            <a:r>
              <a:rPr lang="en-US" dirty="0" smtClean="0"/>
              <a:t>…</a:t>
            </a:r>
          </a:p>
          <a:p>
            <a:pPr algn="just"/>
            <a:r>
              <a:rPr lang="en-US" dirty="0" smtClean="0"/>
              <a:t>EKONOMI </a:t>
            </a:r>
            <a:r>
              <a:rPr lang="en-US" dirty="0" err="1" smtClean="0"/>
              <a:t>Adalah</a:t>
            </a:r>
            <a:r>
              <a:rPr lang="en-US" dirty="0" smtClean="0"/>
              <a:t> :</a:t>
            </a:r>
          </a:p>
          <a:p>
            <a:pPr algn="just">
              <a:buNone/>
            </a:pPr>
            <a:r>
              <a:rPr lang="en-US" dirty="0" smtClean="0"/>
              <a:t>	</a:t>
            </a:r>
            <a:r>
              <a:rPr lang="en-US" dirty="0" err="1" smtClean="0"/>
              <a:t>Studi</a:t>
            </a:r>
            <a:r>
              <a:rPr lang="en-US" dirty="0" smtClean="0"/>
              <a:t> </a:t>
            </a:r>
            <a:r>
              <a:rPr lang="en-US" dirty="0" err="1" smtClean="0"/>
              <a:t>mengenai</a:t>
            </a:r>
            <a:r>
              <a:rPr lang="en-US" dirty="0" smtClean="0"/>
              <a:t> </a:t>
            </a:r>
            <a:r>
              <a:rPr lang="en-US" dirty="0" err="1" smtClean="0"/>
              <a:t>bagaimana</a:t>
            </a:r>
            <a:r>
              <a:rPr lang="en-US" dirty="0" smtClean="0"/>
              <a:t> </a:t>
            </a:r>
            <a:r>
              <a:rPr lang="en-US" dirty="0" err="1" smtClean="0"/>
              <a:t>masyarakat</a:t>
            </a:r>
            <a:r>
              <a:rPr lang="en-US" dirty="0" smtClean="0"/>
              <a:t> </a:t>
            </a:r>
            <a:r>
              <a:rPr lang="en-US" dirty="0" err="1" smtClean="0"/>
              <a:t>memilih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menggunakan</a:t>
            </a:r>
            <a:r>
              <a:rPr lang="en-US" dirty="0" smtClean="0"/>
              <a:t> </a:t>
            </a:r>
            <a:r>
              <a:rPr lang="en-US" dirty="0" err="1" smtClean="0"/>
              <a:t>sumber-sumber</a:t>
            </a:r>
            <a:r>
              <a:rPr lang="en-US" dirty="0" smtClean="0"/>
              <a:t> </a:t>
            </a:r>
            <a:r>
              <a:rPr lang="en-US" dirty="0" err="1" smtClean="0"/>
              <a:t>daya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menghasilkan</a:t>
            </a:r>
            <a:r>
              <a:rPr lang="en-US" dirty="0" smtClean="0"/>
              <a:t> </a:t>
            </a:r>
            <a:r>
              <a:rPr lang="en-US" dirty="0" err="1" smtClean="0"/>
              <a:t>barang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jasa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mendistribusikannya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dikonsumsi</a:t>
            </a:r>
            <a:r>
              <a:rPr lang="en-US" dirty="0" smtClean="0"/>
              <a:t> </a:t>
            </a:r>
            <a:r>
              <a:rPr lang="en-US" dirty="0" err="1" smtClean="0"/>
              <a:t>diantara</a:t>
            </a:r>
            <a:r>
              <a:rPr lang="en-US" dirty="0" smtClean="0"/>
              <a:t> </a:t>
            </a:r>
            <a:r>
              <a:rPr lang="en-US" dirty="0" err="1" smtClean="0"/>
              <a:t>beragam</a:t>
            </a:r>
            <a:r>
              <a:rPr lang="en-US" dirty="0" smtClean="0"/>
              <a:t> </a:t>
            </a:r>
            <a:r>
              <a:rPr lang="en-US" dirty="0" err="1" smtClean="0"/>
              <a:t>kelompok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individu</a:t>
            </a:r>
            <a:r>
              <a:rPr lang="en-US" dirty="0" smtClean="0"/>
              <a:t> yang </a:t>
            </a:r>
            <a:r>
              <a:rPr lang="en-US" dirty="0" err="1" smtClean="0"/>
              <a:t>bersaing</a:t>
            </a:r>
            <a:endParaRPr lang="en-US" dirty="0" smtClean="0"/>
          </a:p>
          <a:p>
            <a:pPr algn="just">
              <a:buNone/>
            </a:pPr>
            <a:r>
              <a:rPr lang="en-US" dirty="0" err="1" smtClean="0"/>
              <a:t>Dua</a:t>
            </a:r>
            <a:r>
              <a:rPr lang="en-US" dirty="0" smtClean="0"/>
              <a:t> </a:t>
            </a:r>
            <a:r>
              <a:rPr lang="en-US" dirty="0" err="1" smtClean="0"/>
              <a:t>cabang</a:t>
            </a:r>
            <a:r>
              <a:rPr lang="en-US" dirty="0" smtClean="0"/>
              <a:t> </a:t>
            </a:r>
            <a:r>
              <a:rPr lang="en-US" dirty="0" err="1" smtClean="0"/>
              <a:t>utama</a:t>
            </a:r>
            <a:r>
              <a:rPr lang="en-US" dirty="0" smtClean="0"/>
              <a:t> </a:t>
            </a:r>
            <a:r>
              <a:rPr lang="en-US" dirty="0" err="1" smtClean="0"/>
              <a:t>ekonomi</a:t>
            </a:r>
            <a:r>
              <a:rPr lang="en-US" dirty="0" smtClean="0"/>
              <a:t>:</a:t>
            </a:r>
          </a:p>
          <a:p>
            <a:pPr marL="82296" indent="0" algn="just">
              <a:buNone/>
            </a:pPr>
            <a:r>
              <a:rPr lang="en-US" dirty="0" smtClean="0"/>
              <a:t>1. </a:t>
            </a:r>
            <a:r>
              <a:rPr lang="en-US" dirty="0" err="1" smtClean="0"/>
              <a:t>Makro</a:t>
            </a:r>
            <a:r>
              <a:rPr lang="en-US" dirty="0" smtClean="0"/>
              <a:t>( </a:t>
            </a:r>
            <a:r>
              <a:rPr lang="en-US" i="1" dirty="0" err="1" smtClean="0"/>
              <a:t>Macroeconimics</a:t>
            </a:r>
            <a:r>
              <a:rPr lang="en-US" i="1" dirty="0" smtClean="0"/>
              <a:t>):</a:t>
            </a:r>
            <a:r>
              <a:rPr lang="en-US" dirty="0" smtClean="0"/>
              <a:t> </a:t>
            </a:r>
            <a:r>
              <a:rPr lang="en-US" dirty="0" err="1" smtClean="0"/>
              <a:t>melihat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beroperasinya</a:t>
            </a:r>
            <a:r>
              <a:rPr lang="en-US" dirty="0" smtClean="0"/>
              <a:t>  </a:t>
            </a:r>
            <a:r>
              <a:rPr lang="en-US" dirty="0" err="1" smtClean="0"/>
              <a:t>ekonomi</a:t>
            </a:r>
            <a:r>
              <a:rPr lang="en-US" dirty="0" smtClean="0"/>
              <a:t> </a:t>
            </a:r>
            <a:r>
              <a:rPr lang="en-US" dirty="0" err="1" smtClean="0"/>
              <a:t>sebuah</a:t>
            </a:r>
            <a:r>
              <a:rPr lang="en-US" dirty="0" smtClean="0"/>
              <a:t>  </a:t>
            </a:r>
            <a:r>
              <a:rPr lang="en-US" dirty="0" err="1" smtClean="0"/>
              <a:t>bangsa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keseluruhan</a:t>
            </a:r>
            <a:r>
              <a:rPr lang="en-US" dirty="0"/>
              <a:t>. (</a:t>
            </a:r>
            <a:r>
              <a:rPr lang="en-US" dirty="0" err="1"/>
              <a:t>melihat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berapa</a:t>
            </a:r>
            <a:r>
              <a:rPr lang="en-US" dirty="0"/>
              <a:t> </a:t>
            </a:r>
            <a:r>
              <a:rPr lang="en-US" dirty="0" err="1"/>
              <a:t>banyak</a:t>
            </a:r>
            <a:r>
              <a:rPr lang="en-US" dirty="0"/>
              <a:t> </a:t>
            </a:r>
            <a:r>
              <a:rPr lang="en-US" dirty="0" err="1" smtClean="0"/>
              <a:t>lapangan</a:t>
            </a:r>
            <a:r>
              <a:rPr lang="en-US" dirty="0" smtClean="0"/>
              <a:t> </a:t>
            </a:r>
            <a:r>
              <a:rPr lang="en-US" dirty="0" err="1"/>
              <a:t>pekerjaan</a:t>
            </a:r>
            <a:r>
              <a:rPr lang="en-US" dirty="0"/>
              <a:t> yang </a:t>
            </a:r>
            <a:r>
              <a:rPr lang="en-US" dirty="0" err="1"/>
              <a:t>tersedia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ekonomi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keseluruhan</a:t>
            </a:r>
            <a:r>
              <a:rPr lang="en-US" dirty="0"/>
              <a:t>)</a:t>
            </a:r>
            <a:endParaRPr lang="en-US" dirty="0" smtClean="0"/>
          </a:p>
          <a:p>
            <a:pPr marL="596646" indent="-514350" algn="just">
              <a:buNone/>
            </a:pPr>
            <a:r>
              <a:rPr lang="en-US" dirty="0" smtClean="0"/>
              <a:t>2. </a:t>
            </a:r>
            <a:r>
              <a:rPr lang="en-US" dirty="0" err="1" smtClean="0"/>
              <a:t>Mikro</a:t>
            </a:r>
            <a:r>
              <a:rPr lang="en-US" dirty="0" smtClean="0"/>
              <a:t> (</a:t>
            </a:r>
            <a:r>
              <a:rPr lang="en-US" i="1" dirty="0" smtClean="0"/>
              <a:t>microeconomics) : </a:t>
            </a:r>
            <a:r>
              <a:rPr lang="en-US" dirty="0" err="1" smtClean="0"/>
              <a:t>melihat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prilaku</a:t>
            </a:r>
            <a:r>
              <a:rPr lang="en-US" dirty="0" smtClean="0"/>
              <a:t> orang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organisasi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pasar</a:t>
            </a:r>
            <a:r>
              <a:rPr lang="en-US" dirty="0" smtClean="0"/>
              <a:t> </a:t>
            </a:r>
            <a:r>
              <a:rPr lang="en-US" dirty="0" err="1" smtClean="0"/>
              <a:t>tertentu</a:t>
            </a:r>
            <a:r>
              <a:rPr lang="en-US" dirty="0"/>
              <a:t>. (</a:t>
            </a:r>
            <a:r>
              <a:rPr lang="en-US" dirty="0" err="1"/>
              <a:t>berapa</a:t>
            </a:r>
            <a:r>
              <a:rPr lang="en-US" dirty="0"/>
              <a:t> </a:t>
            </a:r>
            <a:r>
              <a:rPr lang="en-US" dirty="0" err="1"/>
              <a:t>banyak</a:t>
            </a:r>
            <a:r>
              <a:rPr lang="en-US" dirty="0"/>
              <a:t> </a:t>
            </a:r>
            <a:r>
              <a:rPr lang="en-US" dirty="0" smtClean="0"/>
              <a:t>orang </a:t>
            </a:r>
            <a:r>
              <a:rPr lang="en-US" dirty="0"/>
              <a:t>yang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dipekerjakan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sebuah</a:t>
            </a:r>
            <a:r>
              <a:rPr lang="en-US" dirty="0"/>
              <a:t> </a:t>
            </a:r>
            <a:r>
              <a:rPr lang="en-US" dirty="0" err="1"/>
              <a:t>industri</a:t>
            </a:r>
            <a:r>
              <a:rPr lang="en-US" dirty="0"/>
              <a:t> </a:t>
            </a:r>
            <a:r>
              <a:rPr lang="en-US" dirty="0" err="1"/>
              <a:t>tertentu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/>
              <a:t>negara</a:t>
            </a:r>
            <a:r>
              <a:rPr lang="en-US" dirty="0" smtClean="0"/>
              <a:t>).</a:t>
            </a:r>
            <a:endParaRPr lang="en-US" i="1" dirty="0" smtClean="0"/>
          </a:p>
          <a:p>
            <a:pPr algn="just">
              <a:buNone/>
            </a:pPr>
            <a:r>
              <a:rPr lang="en-US" dirty="0" err="1" smtClean="0"/>
              <a:t>Perkembangan</a:t>
            </a:r>
            <a:r>
              <a:rPr lang="en-US" dirty="0" smtClean="0"/>
              <a:t> </a:t>
            </a:r>
            <a:r>
              <a:rPr lang="en-US" dirty="0" err="1" smtClean="0"/>
              <a:t>Sumber</a:t>
            </a:r>
            <a:r>
              <a:rPr lang="en-US" dirty="0" smtClean="0"/>
              <a:t> </a:t>
            </a:r>
            <a:r>
              <a:rPr lang="en-US" dirty="0" err="1" smtClean="0"/>
              <a:t>daya</a:t>
            </a:r>
            <a:endParaRPr lang="en-US" dirty="0" smtClean="0"/>
          </a:p>
          <a:p>
            <a:pPr algn="just">
              <a:buNone/>
            </a:pPr>
            <a:r>
              <a:rPr lang="en-US" dirty="0" smtClean="0"/>
              <a:t>	</a:t>
            </a:r>
            <a:r>
              <a:rPr lang="en-US" dirty="0" err="1" smtClean="0"/>
              <a:t>Studi</a:t>
            </a:r>
            <a:r>
              <a:rPr lang="en-US" dirty="0" smtClean="0"/>
              <a:t> </a:t>
            </a:r>
            <a:r>
              <a:rPr lang="en-US" dirty="0" err="1" smtClean="0"/>
              <a:t>mengenai</a:t>
            </a:r>
            <a:r>
              <a:rPr lang="en-US" dirty="0" smtClean="0"/>
              <a:t> </a:t>
            </a:r>
            <a:r>
              <a:rPr lang="en-US" dirty="0" err="1" smtClean="0"/>
              <a:t>cara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meningkatkan</a:t>
            </a:r>
            <a:r>
              <a:rPr lang="en-US" dirty="0" smtClean="0"/>
              <a:t> </a:t>
            </a:r>
            <a:r>
              <a:rPr lang="en-US" dirty="0" err="1" smtClean="0"/>
              <a:t>sumber</a:t>
            </a:r>
            <a:r>
              <a:rPr lang="en-US" dirty="0" smtClean="0"/>
              <a:t> </a:t>
            </a:r>
            <a:r>
              <a:rPr lang="en-US" dirty="0" err="1" smtClean="0"/>
              <a:t>daya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menciptakan</a:t>
            </a:r>
            <a:r>
              <a:rPr lang="en-US" dirty="0" smtClean="0"/>
              <a:t> </a:t>
            </a:r>
            <a:r>
              <a:rPr lang="en-US" dirty="0" err="1" smtClean="0"/>
              <a:t>kondisi</a:t>
            </a:r>
            <a:r>
              <a:rPr lang="en-US" dirty="0" smtClean="0"/>
              <a:t> yang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menggunakan</a:t>
            </a:r>
            <a:r>
              <a:rPr lang="en-US" dirty="0" smtClean="0"/>
              <a:t> </a:t>
            </a:r>
            <a:r>
              <a:rPr lang="en-US" dirty="0" err="1" smtClean="0"/>
              <a:t>sumber</a:t>
            </a:r>
            <a:r>
              <a:rPr lang="en-US" dirty="0" smtClean="0"/>
              <a:t> </a:t>
            </a:r>
            <a:r>
              <a:rPr lang="en-US" dirty="0" err="1" smtClean="0"/>
              <a:t>daya</a:t>
            </a:r>
            <a:r>
              <a:rPr lang="en-US" dirty="0" smtClean="0"/>
              <a:t> </a:t>
            </a:r>
            <a:r>
              <a:rPr lang="en-US" dirty="0" err="1" smtClean="0"/>
              <a:t>tersebut</a:t>
            </a:r>
            <a:r>
              <a:rPr lang="en-US" dirty="0" smtClean="0"/>
              <a:t> </a:t>
            </a:r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lebih</a:t>
            </a:r>
            <a:r>
              <a:rPr lang="en-US" dirty="0" smtClean="0"/>
              <a:t> </a:t>
            </a:r>
            <a:r>
              <a:rPr lang="en-US" dirty="0" err="1" smtClean="0"/>
              <a:t>baik</a:t>
            </a:r>
            <a:r>
              <a:rPr lang="en-US" dirty="0" smtClean="0"/>
              <a:t>. (</a:t>
            </a:r>
            <a:r>
              <a:rPr lang="en-US" dirty="0" err="1" smtClean="0"/>
              <a:t>contoh</a:t>
            </a:r>
            <a:r>
              <a:rPr lang="en-US" dirty="0" smtClean="0"/>
              <a:t> </a:t>
            </a:r>
            <a:r>
              <a:rPr lang="en-US" dirty="0" err="1" smtClean="0"/>
              <a:t>melakukan</a:t>
            </a:r>
            <a:r>
              <a:rPr lang="en-US" dirty="0" smtClean="0"/>
              <a:t> </a:t>
            </a:r>
            <a:r>
              <a:rPr lang="en-US" dirty="0" err="1" smtClean="0"/>
              <a:t>daur</a:t>
            </a:r>
            <a:r>
              <a:rPr lang="en-US" dirty="0" smtClean="0"/>
              <a:t> </a:t>
            </a:r>
            <a:r>
              <a:rPr lang="en-US" dirty="0" err="1" smtClean="0"/>
              <a:t>ulang</a:t>
            </a:r>
            <a:r>
              <a:rPr lang="en-US" dirty="0" smtClean="0"/>
              <a:t>)</a:t>
            </a:r>
          </a:p>
          <a:p>
            <a:pPr algn="just">
              <a:buNone/>
            </a:pPr>
            <a:endParaRPr lang="en-US" dirty="0" smtClean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28600"/>
            <a:ext cx="8705088" cy="6324600"/>
          </a:xfrm>
        </p:spPr>
        <p:txBody>
          <a:bodyPr>
            <a:normAutofit/>
          </a:bodyPr>
          <a:lstStyle/>
          <a:p>
            <a:pPr marL="596646" indent="-514350">
              <a:buNone/>
            </a:pPr>
            <a:r>
              <a:rPr lang="en-US" sz="2800" dirty="0" err="1" smtClean="0"/>
              <a:t>Bagaimana</a:t>
            </a:r>
            <a:r>
              <a:rPr lang="en-US" sz="2800" dirty="0" smtClean="0"/>
              <a:t> </a:t>
            </a:r>
            <a:r>
              <a:rPr lang="en-US" sz="2800" dirty="0" err="1" smtClean="0"/>
              <a:t>Bisnis</a:t>
            </a:r>
            <a:r>
              <a:rPr lang="en-US" sz="2800" dirty="0" smtClean="0"/>
              <a:t> </a:t>
            </a:r>
            <a:r>
              <a:rPr lang="en-US" sz="2800" dirty="0" err="1" smtClean="0"/>
              <a:t>Membawa</a:t>
            </a:r>
            <a:r>
              <a:rPr lang="en-US" sz="2800" dirty="0" smtClean="0"/>
              <a:t> </a:t>
            </a:r>
            <a:r>
              <a:rPr lang="en-US" sz="2800" dirty="0" err="1" smtClean="0"/>
              <a:t>manfaat</a:t>
            </a:r>
            <a:r>
              <a:rPr lang="en-US" sz="2800" dirty="0" smtClean="0"/>
              <a:t> </a:t>
            </a:r>
            <a:r>
              <a:rPr lang="en-US" sz="2800" dirty="0" err="1" smtClean="0"/>
              <a:t>Bagi</a:t>
            </a:r>
            <a:r>
              <a:rPr lang="en-US" sz="2800" dirty="0"/>
              <a:t> </a:t>
            </a:r>
            <a:r>
              <a:rPr lang="en-US" sz="2800" dirty="0" err="1" smtClean="0"/>
              <a:t>Masyarakat</a:t>
            </a:r>
            <a:r>
              <a:rPr lang="en-US" sz="2800" dirty="0" smtClean="0"/>
              <a:t>.</a:t>
            </a:r>
          </a:p>
          <a:p>
            <a:pPr marL="596646" indent="-514350" algn="just">
              <a:buNone/>
            </a:pPr>
            <a:r>
              <a:rPr lang="en-US" sz="2800" dirty="0" err="1" smtClean="0"/>
              <a:t>Teori</a:t>
            </a:r>
            <a:r>
              <a:rPr lang="en-US" sz="2800" dirty="0" smtClean="0"/>
              <a:t> Adam Smith, </a:t>
            </a:r>
            <a:r>
              <a:rPr lang="en-US" sz="2800" dirty="0" err="1" smtClean="0"/>
              <a:t>pelaku</a:t>
            </a:r>
            <a:r>
              <a:rPr lang="en-US" sz="2800" dirty="0" smtClean="0"/>
              <a:t> </a:t>
            </a:r>
            <a:r>
              <a:rPr lang="en-US" sz="2800" dirty="0" err="1" smtClean="0"/>
              <a:t>bisnis</a:t>
            </a:r>
            <a:r>
              <a:rPr lang="en-US" sz="2800" dirty="0" smtClean="0"/>
              <a:t> </a:t>
            </a:r>
            <a:r>
              <a:rPr lang="en-US" sz="2800" dirty="0" err="1" smtClean="0"/>
              <a:t>tidak</a:t>
            </a:r>
            <a:r>
              <a:rPr lang="en-US" sz="2800" dirty="0" smtClean="0"/>
              <a:t> </a:t>
            </a:r>
            <a:r>
              <a:rPr lang="en-US" sz="2800" dirty="0" err="1" smtClean="0"/>
              <a:t>selalu</a:t>
            </a:r>
            <a:r>
              <a:rPr lang="en-US" sz="2800" dirty="0" smtClean="0"/>
              <a:t> </a:t>
            </a:r>
            <a:r>
              <a:rPr lang="en-US" sz="2800" dirty="0" err="1" smtClean="0"/>
              <a:t>harus</a:t>
            </a:r>
            <a:r>
              <a:rPr lang="en-US" sz="2800" dirty="0" smtClean="0"/>
              <a:t> </a:t>
            </a:r>
            <a:r>
              <a:rPr lang="en-US" sz="2800" dirty="0" err="1" smtClean="0"/>
              <a:t>bekerja</a:t>
            </a:r>
            <a:r>
              <a:rPr lang="en-US" sz="2800" dirty="0"/>
              <a:t> </a:t>
            </a:r>
            <a:r>
              <a:rPr lang="en-US" sz="2800" dirty="0" err="1" smtClean="0"/>
              <a:t>untuk</a:t>
            </a:r>
            <a:r>
              <a:rPr lang="en-US" sz="2800" dirty="0" smtClean="0"/>
              <a:t> </a:t>
            </a:r>
            <a:r>
              <a:rPr lang="en-US" sz="2800" dirty="0" err="1" smtClean="0"/>
              <a:t>membantu</a:t>
            </a:r>
            <a:r>
              <a:rPr lang="en-US" sz="2800" dirty="0" smtClean="0"/>
              <a:t> orang lain, </a:t>
            </a:r>
            <a:r>
              <a:rPr lang="en-US" sz="2800" dirty="0" err="1" smtClean="0"/>
              <a:t>mereka</a:t>
            </a:r>
            <a:r>
              <a:rPr lang="en-US" sz="2800" dirty="0" smtClean="0"/>
              <a:t> </a:t>
            </a:r>
            <a:r>
              <a:rPr lang="en-US" sz="2800" dirty="0" err="1" smtClean="0"/>
              <a:t>bekerja</a:t>
            </a:r>
            <a:r>
              <a:rPr lang="en-US" sz="2800" dirty="0" smtClean="0"/>
              <a:t> </a:t>
            </a:r>
            <a:r>
              <a:rPr lang="en-US" sz="2800" dirty="0" err="1" smtClean="0"/>
              <a:t>terutama</a:t>
            </a:r>
            <a:r>
              <a:rPr lang="en-US" sz="2800" dirty="0" smtClean="0"/>
              <a:t> </a:t>
            </a:r>
            <a:r>
              <a:rPr lang="en-US" sz="2800" dirty="0" err="1" smtClean="0"/>
              <a:t>untuk</a:t>
            </a:r>
            <a:r>
              <a:rPr lang="en-US" sz="2800" dirty="0" smtClean="0"/>
              <a:t> </a:t>
            </a:r>
            <a:r>
              <a:rPr lang="en-US" sz="2800" dirty="0" err="1" smtClean="0"/>
              <a:t>kemakmuran</a:t>
            </a:r>
            <a:r>
              <a:rPr lang="en-US" sz="2800" dirty="0" smtClean="0"/>
              <a:t>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dirty="0" err="1" smtClean="0"/>
              <a:t>pertumbuhan</a:t>
            </a:r>
            <a:r>
              <a:rPr lang="en-US" sz="2800" dirty="0" smtClean="0"/>
              <a:t> </a:t>
            </a:r>
            <a:r>
              <a:rPr lang="en-US" sz="2800" dirty="0" err="1" smtClean="0"/>
              <a:t>mereka</a:t>
            </a:r>
            <a:r>
              <a:rPr lang="en-US" sz="2800" dirty="0" smtClean="0"/>
              <a:t> </a:t>
            </a:r>
            <a:r>
              <a:rPr lang="en-US" sz="2800" dirty="0" err="1" smtClean="0"/>
              <a:t>sendiri</a:t>
            </a:r>
            <a:r>
              <a:rPr lang="en-US" sz="2800" dirty="0" smtClean="0"/>
              <a:t>.</a:t>
            </a:r>
          </a:p>
          <a:p>
            <a:pPr marL="596646" indent="-514350" algn="just">
              <a:buNone/>
            </a:pPr>
            <a:r>
              <a:rPr lang="en-US" sz="2800" dirty="0" err="1" smtClean="0"/>
              <a:t>Seiring</a:t>
            </a:r>
            <a:r>
              <a:rPr lang="en-US" sz="2800" dirty="0" smtClean="0"/>
              <a:t> orang </a:t>
            </a:r>
            <a:r>
              <a:rPr lang="en-US" sz="2800" dirty="0" err="1" smtClean="0"/>
              <a:t>bekerja</a:t>
            </a:r>
            <a:r>
              <a:rPr lang="en-US" sz="2800" dirty="0" smtClean="0"/>
              <a:t> </a:t>
            </a:r>
            <a:r>
              <a:rPr lang="en-US" sz="2800" dirty="0" err="1" smtClean="0"/>
              <a:t>untuk</a:t>
            </a:r>
            <a:r>
              <a:rPr lang="en-US" sz="2800" dirty="0" smtClean="0"/>
              <a:t> </a:t>
            </a:r>
            <a:r>
              <a:rPr lang="en-US" sz="2800" dirty="0" err="1" smtClean="0"/>
              <a:t>dirinya</a:t>
            </a:r>
            <a:r>
              <a:rPr lang="en-US" sz="2800" dirty="0" smtClean="0"/>
              <a:t> </a:t>
            </a:r>
            <a:r>
              <a:rPr lang="en-US" sz="2800" dirty="0" err="1" smtClean="0"/>
              <a:t>sendiri</a:t>
            </a:r>
            <a:r>
              <a:rPr lang="en-US" sz="2800" dirty="0" smtClean="0"/>
              <a:t>, </a:t>
            </a:r>
            <a:r>
              <a:rPr lang="en-US" sz="2800" dirty="0" err="1" smtClean="0"/>
              <a:t>usaha</a:t>
            </a:r>
            <a:r>
              <a:rPr lang="en-US" sz="2800" dirty="0" smtClean="0"/>
              <a:t> </a:t>
            </a:r>
            <a:r>
              <a:rPr lang="en-US" sz="2800" dirty="0" err="1" smtClean="0"/>
              <a:t>mereka</a:t>
            </a:r>
            <a:r>
              <a:rPr lang="en-US" sz="2800" dirty="0" smtClean="0"/>
              <a:t> </a:t>
            </a:r>
            <a:r>
              <a:rPr lang="en-US" sz="2800" dirty="0" err="1" smtClean="0"/>
              <a:t>berlaku</a:t>
            </a:r>
            <a:r>
              <a:rPr lang="en-US" sz="2800" dirty="0" smtClean="0"/>
              <a:t> </a:t>
            </a:r>
            <a:r>
              <a:rPr lang="en-US" sz="2800" dirty="0" err="1" smtClean="0"/>
              <a:t>sebagai</a:t>
            </a:r>
            <a:r>
              <a:rPr lang="en-US" sz="2800" dirty="0" smtClean="0"/>
              <a:t> </a:t>
            </a:r>
            <a:r>
              <a:rPr lang="en-US" sz="2800" b="1" dirty="0" err="1" smtClean="0"/>
              <a:t>tangan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tak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terlihat</a:t>
            </a:r>
            <a:r>
              <a:rPr lang="en-US" sz="2800" b="1" dirty="0" smtClean="0"/>
              <a:t> “</a:t>
            </a:r>
            <a:r>
              <a:rPr lang="en-US" sz="2800" b="1" dirty="0" err="1" smtClean="0"/>
              <a:t>mengubah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keuntungan</a:t>
            </a:r>
            <a:r>
              <a:rPr lang="en-US" sz="2800" b="1" dirty="0" smtClean="0"/>
              <a:t> yang </a:t>
            </a:r>
            <a:r>
              <a:rPr lang="en-US" sz="2800" b="1" dirty="0" err="1" smtClean="0"/>
              <a:t>ditujukan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pada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diri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sendiri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menjadi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manfaat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sosial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dan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ekonomi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untuk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semua</a:t>
            </a:r>
            <a:r>
              <a:rPr lang="en-US" sz="2800" b="1" dirty="0" smtClean="0"/>
              <a:t>”</a:t>
            </a:r>
          </a:p>
          <a:p>
            <a:pPr marL="596646" indent="-514350" algn="just">
              <a:buNone/>
            </a:pPr>
            <a:r>
              <a:rPr lang="en-US" sz="2800" dirty="0" smtClean="0"/>
              <a:t>Kata orang </a:t>
            </a:r>
            <a:r>
              <a:rPr lang="en-US" sz="2800" dirty="0" err="1" smtClean="0"/>
              <a:t>bijak</a:t>
            </a:r>
            <a:r>
              <a:rPr lang="en-US" sz="2800" dirty="0" smtClean="0"/>
              <a:t> </a:t>
            </a:r>
            <a:r>
              <a:rPr lang="en-US" sz="2800" dirty="0" err="1" smtClean="0"/>
              <a:t>Beri</a:t>
            </a:r>
            <a:r>
              <a:rPr lang="en-US" sz="2800" dirty="0" smtClean="0"/>
              <a:t> </a:t>
            </a:r>
            <a:r>
              <a:rPr lang="en-US" sz="2800" dirty="0" err="1" smtClean="0"/>
              <a:t>seseorang</a:t>
            </a:r>
            <a:r>
              <a:rPr lang="en-US" sz="2800" dirty="0" smtClean="0"/>
              <a:t> </a:t>
            </a:r>
            <a:r>
              <a:rPr lang="en-US" sz="2800" dirty="0" err="1" smtClean="0"/>
              <a:t>seekor</a:t>
            </a:r>
            <a:r>
              <a:rPr lang="en-US" sz="2800" dirty="0" smtClean="0"/>
              <a:t> </a:t>
            </a:r>
            <a:r>
              <a:rPr lang="en-US" sz="2800" dirty="0" err="1" smtClean="0"/>
              <a:t>ikan</a:t>
            </a:r>
            <a:r>
              <a:rPr lang="en-US" sz="2800" dirty="0" smtClean="0"/>
              <a:t>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dirty="0" err="1" smtClean="0"/>
              <a:t>anda</a:t>
            </a:r>
            <a:r>
              <a:rPr lang="en-US" sz="2800" dirty="0" smtClean="0"/>
              <a:t> </a:t>
            </a:r>
            <a:r>
              <a:rPr lang="en-US" sz="2800" dirty="0" err="1" smtClean="0"/>
              <a:t>memberinya</a:t>
            </a:r>
            <a:r>
              <a:rPr lang="en-US" sz="2800" dirty="0" smtClean="0"/>
              <a:t> </a:t>
            </a:r>
            <a:r>
              <a:rPr lang="en-US" sz="2800" dirty="0" err="1" smtClean="0"/>
              <a:t>makan</a:t>
            </a:r>
            <a:r>
              <a:rPr lang="en-US" sz="2800" dirty="0" smtClean="0"/>
              <a:t> </a:t>
            </a:r>
            <a:r>
              <a:rPr lang="en-US" sz="2800" dirty="0" err="1" smtClean="0"/>
              <a:t>selama</a:t>
            </a:r>
            <a:r>
              <a:rPr lang="en-US" sz="2800" dirty="0" smtClean="0"/>
              <a:t> </a:t>
            </a:r>
            <a:r>
              <a:rPr lang="en-US" sz="2800" dirty="0" err="1" smtClean="0"/>
              <a:t>sehari</a:t>
            </a:r>
            <a:r>
              <a:rPr lang="en-US" sz="2800" dirty="0" smtClean="0"/>
              <a:t>, </a:t>
            </a:r>
            <a:r>
              <a:rPr lang="en-US" sz="2800" dirty="0" err="1" smtClean="0"/>
              <a:t>tetapi</a:t>
            </a:r>
            <a:r>
              <a:rPr lang="en-US" sz="2800" dirty="0" smtClean="0"/>
              <a:t> </a:t>
            </a:r>
            <a:r>
              <a:rPr lang="en-US" sz="2800" dirty="0" err="1" smtClean="0"/>
              <a:t>ajari</a:t>
            </a:r>
            <a:r>
              <a:rPr lang="en-US" sz="2800" dirty="0" smtClean="0"/>
              <a:t> </a:t>
            </a:r>
            <a:r>
              <a:rPr lang="en-US" sz="2800" dirty="0" err="1" smtClean="0"/>
              <a:t>seseorang</a:t>
            </a:r>
            <a:r>
              <a:rPr lang="en-US" sz="2800" dirty="0" smtClean="0"/>
              <a:t> </a:t>
            </a:r>
            <a:r>
              <a:rPr lang="en-US" sz="2800" dirty="0" err="1" smtClean="0"/>
              <a:t>mencari</a:t>
            </a:r>
            <a:r>
              <a:rPr lang="en-US" sz="2800" dirty="0" smtClean="0"/>
              <a:t> </a:t>
            </a:r>
            <a:r>
              <a:rPr lang="en-US" sz="2800" dirty="0" err="1" smtClean="0"/>
              <a:t>ikan</a:t>
            </a:r>
            <a:r>
              <a:rPr lang="en-US" sz="2800" dirty="0" smtClean="0"/>
              <a:t> </a:t>
            </a:r>
            <a:r>
              <a:rPr lang="en-US" sz="2800" dirty="0" err="1" smtClean="0"/>
              <a:t>anda</a:t>
            </a:r>
            <a:r>
              <a:rPr lang="en-US" sz="2800" dirty="0" smtClean="0"/>
              <a:t> </a:t>
            </a:r>
            <a:r>
              <a:rPr lang="en-US" sz="2800" dirty="0" err="1" smtClean="0"/>
              <a:t>memberinya</a:t>
            </a:r>
            <a:r>
              <a:rPr lang="en-US" sz="2800" dirty="0" smtClean="0"/>
              <a:t> </a:t>
            </a:r>
            <a:r>
              <a:rPr lang="en-US" sz="2800" dirty="0" err="1" smtClean="0"/>
              <a:t>makan</a:t>
            </a:r>
            <a:r>
              <a:rPr lang="en-US" sz="2800" dirty="0" smtClean="0"/>
              <a:t> </a:t>
            </a:r>
            <a:r>
              <a:rPr lang="en-US" sz="2800" dirty="0" err="1" smtClean="0"/>
              <a:t>selama</a:t>
            </a:r>
            <a:r>
              <a:rPr lang="en-US" sz="2800" dirty="0" smtClean="0"/>
              <a:t> </a:t>
            </a:r>
            <a:r>
              <a:rPr lang="en-US" sz="2800" dirty="0" err="1" smtClean="0"/>
              <a:t>seumur</a:t>
            </a:r>
            <a:r>
              <a:rPr lang="en-US" sz="2800" dirty="0" smtClean="0"/>
              <a:t> </a:t>
            </a:r>
            <a:r>
              <a:rPr lang="en-US" sz="2800" dirty="0" err="1" smtClean="0"/>
              <a:t>hidup</a:t>
            </a:r>
            <a:r>
              <a:rPr lang="en-US" sz="2800" dirty="0" smtClean="0"/>
              <a:t>. </a:t>
            </a:r>
            <a:endParaRPr lang="en-US" sz="2800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458200" cy="6324600"/>
          </a:xfrm>
        </p:spPr>
        <p:txBody>
          <a:bodyPr>
            <a:normAutofit lnSpcReduction="10000"/>
          </a:bodyPr>
          <a:lstStyle/>
          <a:p>
            <a:r>
              <a:rPr lang="en-US" dirty="0" err="1" smtClean="0"/>
              <a:t>Memahami</a:t>
            </a:r>
            <a:r>
              <a:rPr lang="en-US" dirty="0" smtClean="0"/>
              <a:t> </a:t>
            </a:r>
            <a:r>
              <a:rPr lang="en-US" dirty="0" err="1" smtClean="0"/>
              <a:t>Kapitalisme</a:t>
            </a:r>
            <a:r>
              <a:rPr lang="en-US" dirty="0" smtClean="0"/>
              <a:t> </a:t>
            </a:r>
            <a:r>
              <a:rPr lang="en-US" dirty="0" err="1" smtClean="0"/>
              <a:t>Pasar</a:t>
            </a:r>
            <a:r>
              <a:rPr lang="en-US" dirty="0" smtClean="0"/>
              <a:t> </a:t>
            </a:r>
            <a:r>
              <a:rPr lang="en-US" dirty="0" err="1" smtClean="0"/>
              <a:t>Bebas</a:t>
            </a:r>
            <a:endParaRPr lang="en-US" dirty="0" smtClean="0"/>
          </a:p>
          <a:p>
            <a:pPr>
              <a:buNone/>
            </a:pP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Kapitalisme</a:t>
            </a:r>
            <a:endParaRPr lang="en-US" sz="2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Sebuah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sistem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ekonomi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semua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atau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sebagian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besar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faktor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produksi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distribusi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dimiliki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oleh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swasta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dioperasikan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mendapatkan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laba</a:t>
            </a:r>
            <a:endParaRPr lang="en-US" sz="2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Empat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hak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dasar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rakyat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berada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kapitalisme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:</a:t>
            </a:r>
          </a:p>
          <a:p>
            <a:pPr marL="596646" indent="-514350">
              <a:buAutoNum type="arabicPeriod"/>
            </a:pP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Hak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memiliki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properti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secara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pribadi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ini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adalah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hak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paling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mendasar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mana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individu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dapat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membeli,menjual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menggunakan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tanah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bangunan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mesin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bentuk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properti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lainnya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596646" indent="-514350">
              <a:buAutoNum type="arabicPeriod"/>
            </a:pP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Hak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memiliki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bisnis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menerima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semua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laba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bisnis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tersebut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laba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adalah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penghasilan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dikurangi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beban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laba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berperan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sebagai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insentif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penting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bagi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pemilik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bisnis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596646" indent="-514350">
              <a:buAutoNum type="arabicPeriod"/>
            </a:pP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Hak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terhadap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kebebasan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bersaing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individu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bebas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bersaing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individu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lain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atau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bisnis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lain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menawarkan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produk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baru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atau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promosi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596646" indent="-514350">
              <a:buAutoNum type="arabicPeriod"/>
            </a:pP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Hak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terhadap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kebebasan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pilihan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rakyat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bebas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memilih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tempat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tinggal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bekerja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berkarir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kebebasan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apa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ingin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dijual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atau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dibeli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sesuai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keinginan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mereka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000">
        <p14:shred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304800"/>
            <a:ext cx="8628888" cy="5943600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n-US" sz="2800" dirty="0" err="1" smtClean="0"/>
              <a:t>Konsep</a:t>
            </a:r>
            <a:r>
              <a:rPr lang="en-US" sz="2800" dirty="0" smtClean="0"/>
              <a:t> </a:t>
            </a:r>
            <a:r>
              <a:rPr lang="en-US" sz="2800" dirty="0" err="1" smtClean="0"/>
              <a:t>Ekonomi</a:t>
            </a:r>
            <a:r>
              <a:rPr lang="en-US" sz="2800" dirty="0" smtClean="0"/>
              <a:t> </a:t>
            </a:r>
            <a:r>
              <a:rPr lang="en-US" sz="2800" dirty="0" err="1" smtClean="0"/>
              <a:t>dari</a:t>
            </a:r>
            <a:r>
              <a:rPr lang="en-US" sz="2800" dirty="0" smtClean="0"/>
              <a:t> </a:t>
            </a:r>
            <a:r>
              <a:rPr lang="en-US" sz="2800" dirty="0" err="1" smtClean="0"/>
              <a:t>Permintaan</a:t>
            </a:r>
            <a:r>
              <a:rPr lang="en-US" sz="2800" dirty="0" smtClean="0"/>
              <a:t>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dirty="0" err="1" smtClean="0"/>
              <a:t>Penawaran</a:t>
            </a:r>
            <a:endParaRPr lang="en-US" sz="2800" dirty="0" smtClean="0"/>
          </a:p>
          <a:p>
            <a:pPr algn="just">
              <a:buNone/>
            </a:pPr>
            <a:r>
              <a:rPr lang="en-US" sz="2800" dirty="0" smtClean="0"/>
              <a:t>	</a:t>
            </a:r>
            <a:r>
              <a:rPr lang="en-US" sz="2800" dirty="0" err="1" smtClean="0"/>
              <a:t>Permintaan</a:t>
            </a:r>
            <a:r>
              <a:rPr lang="en-US" sz="2800" dirty="0" smtClean="0"/>
              <a:t> </a:t>
            </a:r>
            <a:r>
              <a:rPr lang="en-US" sz="2800" i="1" dirty="0" smtClean="0"/>
              <a:t>(demand)</a:t>
            </a:r>
          </a:p>
          <a:p>
            <a:pPr algn="just">
              <a:buNone/>
            </a:pPr>
            <a:r>
              <a:rPr lang="en-US" sz="2800" i="1" dirty="0" smtClean="0"/>
              <a:t>	</a:t>
            </a:r>
            <a:r>
              <a:rPr lang="en-US" sz="2800" i="1" dirty="0" err="1" smtClean="0"/>
              <a:t>Kuantitas</a:t>
            </a:r>
            <a:r>
              <a:rPr lang="en-US" sz="2800" i="1" dirty="0" smtClean="0"/>
              <a:t> </a:t>
            </a:r>
            <a:r>
              <a:rPr lang="en-US" sz="2800" i="1" dirty="0" err="1" smtClean="0"/>
              <a:t>produk</a:t>
            </a:r>
            <a:r>
              <a:rPr lang="en-US" sz="2800" i="1" dirty="0" smtClean="0"/>
              <a:t> yang </a:t>
            </a:r>
            <a:r>
              <a:rPr lang="en-US" sz="2800" i="1" dirty="0" err="1"/>
              <a:t>t</a:t>
            </a:r>
            <a:r>
              <a:rPr lang="en-US" sz="2800" i="1" dirty="0" err="1" smtClean="0"/>
              <a:t>ersedia</a:t>
            </a:r>
            <a:r>
              <a:rPr lang="en-US" sz="2800" i="1" dirty="0" smtClean="0"/>
              <a:t> </a:t>
            </a:r>
            <a:r>
              <a:rPr lang="en-US" sz="2800" i="1" dirty="0" err="1" smtClean="0"/>
              <a:t>dibeli</a:t>
            </a:r>
            <a:r>
              <a:rPr lang="en-US" sz="2800" i="1" dirty="0" smtClean="0"/>
              <a:t> orang </a:t>
            </a:r>
            <a:r>
              <a:rPr lang="en-US" sz="2800" i="1" dirty="0" err="1" smtClean="0"/>
              <a:t>pada</a:t>
            </a:r>
            <a:r>
              <a:rPr lang="en-US" sz="2800" i="1" dirty="0" smtClean="0"/>
              <a:t> </a:t>
            </a:r>
            <a:r>
              <a:rPr lang="en-US" sz="2800" i="1" dirty="0" err="1" smtClean="0"/>
              <a:t>harga</a:t>
            </a:r>
            <a:r>
              <a:rPr lang="en-US" sz="2800" i="1" dirty="0" smtClean="0"/>
              <a:t> </a:t>
            </a:r>
            <a:r>
              <a:rPr lang="en-US" sz="2800" i="1" dirty="0" err="1" smtClean="0"/>
              <a:t>berbeda</a:t>
            </a:r>
            <a:r>
              <a:rPr lang="en-US" sz="2800" i="1" dirty="0" smtClean="0"/>
              <a:t> </a:t>
            </a:r>
            <a:r>
              <a:rPr lang="en-US" sz="2800" i="1" dirty="0" err="1" smtClean="0"/>
              <a:t>pada</a:t>
            </a:r>
            <a:r>
              <a:rPr lang="en-US" sz="2800" i="1" dirty="0" smtClean="0"/>
              <a:t> </a:t>
            </a:r>
            <a:r>
              <a:rPr lang="en-US" sz="2800" i="1" dirty="0" err="1" smtClean="0"/>
              <a:t>suatu</a:t>
            </a:r>
            <a:r>
              <a:rPr lang="en-US" sz="2800" i="1" dirty="0" smtClean="0"/>
              <a:t> </a:t>
            </a:r>
            <a:r>
              <a:rPr lang="en-US" sz="2800" i="1" dirty="0" err="1" smtClean="0"/>
              <a:t>waktu</a:t>
            </a:r>
            <a:r>
              <a:rPr lang="en-US" sz="2800" i="1" dirty="0" smtClean="0"/>
              <a:t> </a:t>
            </a:r>
            <a:r>
              <a:rPr lang="en-US" sz="2800" i="1" dirty="0" err="1" smtClean="0"/>
              <a:t>tertentu</a:t>
            </a:r>
            <a:endParaRPr lang="en-US" sz="2800" i="1" dirty="0" smtClean="0"/>
          </a:p>
          <a:p>
            <a:pPr algn="just">
              <a:buNone/>
            </a:pPr>
            <a:r>
              <a:rPr lang="en-US" sz="2800" i="1" dirty="0" smtClean="0"/>
              <a:t>	</a:t>
            </a:r>
            <a:r>
              <a:rPr lang="en-US" sz="2800" dirty="0" err="1" smtClean="0"/>
              <a:t>Penawaran</a:t>
            </a:r>
            <a:r>
              <a:rPr lang="en-US" sz="2800" dirty="0" smtClean="0"/>
              <a:t> </a:t>
            </a:r>
            <a:r>
              <a:rPr lang="en-US" sz="2800" i="1" dirty="0" smtClean="0"/>
              <a:t>(</a:t>
            </a:r>
            <a:r>
              <a:rPr lang="en-US" sz="2800" i="1" dirty="0" err="1" smtClean="0"/>
              <a:t>Suplay</a:t>
            </a:r>
            <a:r>
              <a:rPr lang="en-US" sz="2800" i="1" dirty="0" smtClean="0"/>
              <a:t>)</a:t>
            </a:r>
          </a:p>
          <a:p>
            <a:pPr algn="just">
              <a:buNone/>
            </a:pPr>
            <a:r>
              <a:rPr lang="en-US" sz="2800" i="1" dirty="0" smtClean="0"/>
              <a:t>	</a:t>
            </a:r>
            <a:r>
              <a:rPr lang="en-US" sz="2800" i="1" dirty="0" err="1" smtClean="0"/>
              <a:t>Kuantitas</a:t>
            </a:r>
            <a:r>
              <a:rPr lang="en-US" sz="2800" i="1" dirty="0" smtClean="0"/>
              <a:t> </a:t>
            </a:r>
            <a:r>
              <a:rPr lang="en-US" sz="2800" i="1" dirty="0" err="1" smtClean="0"/>
              <a:t>produk</a:t>
            </a:r>
            <a:r>
              <a:rPr lang="en-US" sz="2800" i="1" dirty="0" smtClean="0"/>
              <a:t> yang </a:t>
            </a:r>
            <a:r>
              <a:rPr lang="en-US" sz="2800" i="1" dirty="0" err="1"/>
              <a:t>t</a:t>
            </a:r>
            <a:r>
              <a:rPr lang="en-US" sz="2800" i="1" dirty="0" err="1" smtClean="0"/>
              <a:t>ersedia</a:t>
            </a:r>
            <a:r>
              <a:rPr lang="en-US" sz="2800" i="1" dirty="0" smtClean="0"/>
              <a:t> </a:t>
            </a:r>
            <a:r>
              <a:rPr lang="en-US" sz="2800" i="1" dirty="0" err="1" smtClean="0"/>
              <a:t>dijual</a:t>
            </a:r>
            <a:r>
              <a:rPr lang="en-US" sz="2800" i="1" dirty="0" smtClean="0"/>
              <a:t> </a:t>
            </a:r>
            <a:r>
              <a:rPr lang="en-US" sz="2800" i="1" dirty="0" err="1" smtClean="0"/>
              <a:t>oleh</a:t>
            </a:r>
            <a:r>
              <a:rPr lang="en-US" sz="2800" i="1" dirty="0" smtClean="0"/>
              <a:t> </a:t>
            </a:r>
            <a:r>
              <a:rPr lang="en-US" sz="2800" i="1" dirty="0" err="1" smtClean="0"/>
              <a:t>produsen</a:t>
            </a:r>
            <a:r>
              <a:rPr lang="en-US" sz="2800" i="1" dirty="0" smtClean="0"/>
              <a:t> </a:t>
            </a:r>
            <a:r>
              <a:rPr lang="en-US" sz="2800" i="1" dirty="0" err="1" smtClean="0"/>
              <a:t>atau</a:t>
            </a:r>
            <a:r>
              <a:rPr lang="en-US" sz="2800" i="1" dirty="0" smtClean="0"/>
              <a:t> </a:t>
            </a:r>
            <a:r>
              <a:rPr lang="en-US" sz="2800" i="1" dirty="0" err="1" smtClean="0"/>
              <a:t>pemilik</a:t>
            </a:r>
            <a:r>
              <a:rPr lang="en-US" sz="2800" i="1" dirty="0" smtClean="0"/>
              <a:t> </a:t>
            </a:r>
            <a:r>
              <a:rPr lang="en-US" sz="2800" i="1" dirty="0" err="1" smtClean="0"/>
              <a:t>pada</a:t>
            </a:r>
            <a:r>
              <a:rPr lang="en-US" sz="2800" i="1" dirty="0" smtClean="0"/>
              <a:t> </a:t>
            </a:r>
            <a:r>
              <a:rPr lang="en-US" sz="2800" i="1" dirty="0" err="1" smtClean="0"/>
              <a:t>harga</a:t>
            </a:r>
            <a:r>
              <a:rPr lang="en-US" sz="2800" i="1" dirty="0" smtClean="0"/>
              <a:t> </a:t>
            </a:r>
            <a:r>
              <a:rPr lang="en-US" sz="2800" i="1" dirty="0" err="1" smtClean="0"/>
              <a:t>berbeda</a:t>
            </a:r>
            <a:r>
              <a:rPr lang="en-US" sz="2800" i="1" dirty="0" smtClean="0"/>
              <a:t> </a:t>
            </a:r>
            <a:r>
              <a:rPr lang="en-US" sz="2800" i="1" dirty="0" err="1" smtClean="0"/>
              <a:t>pada</a:t>
            </a:r>
            <a:r>
              <a:rPr lang="en-US" sz="2800" i="1" dirty="0" smtClean="0"/>
              <a:t> </a:t>
            </a:r>
            <a:r>
              <a:rPr lang="en-US" sz="2800" i="1" dirty="0" err="1" smtClean="0"/>
              <a:t>suatu</a:t>
            </a:r>
            <a:r>
              <a:rPr lang="en-US" sz="2800" i="1" dirty="0" smtClean="0"/>
              <a:t> </a:t>
            </a:r>
            <a:r>
              <a:rPr lang="en-US" sz="2800" i="1" dirty="0" err="1" smtClean="0"/>
              <a:t>waktu</a:t>
            </a:r>
            <a:r>
              <a:rPr lang="en-US" sz="2800" i="1" dirty="0" smtClean="0"/>
              <a:t> </a:t>
            </a:r>
            <a:r>
              <a:rPr lang="en-US" sz="2800" i="1" dirty="0" err="1" smtClean="0"/>
              <a:t>tertentu</a:t>
            </a:r>
            <a:endParaRPr lang="en-US" sz="2800" i="1" dirty="0" smtClean="0"/>
          </a:p>
          <a:p>
            <a:pPr algn="just">
              <a:buNone/>
            </a:pPr>
            <a:r>
              <a:rPr lang="en-US" sz="2800" dirty="0" smtClean="0"/>
              <a:t>	</a:t>
            </a:r>
            <a:r>
              <a:rPr lang="en-US" sz="2800" dirty="0" err="1" smtClean="0"/>
              <a:t>Hukum</a:t>
            </a:r>
            <a:r>
              <a:rPr lang="en-US" sz="2800" dirty="0" smtClean="0"/>
              <a:t> </a:t>
            </a:r>
            <a:r>
              <a:rPr lang="en-US" sz="2800" dirty="0" err="1" smtClean="0"/>
              <a:t>Permintaan</a:t>
            </a:r>
            <a:r>
              <a:rPr lang="en-US" sz="2800" dirty="0" smtClean="0"/>
              <a:t>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dirty="0" err="1" smtClean="0"/>
              <a:t>Penawaran</a:t>
            </a:r>
            <a:endParaRPr lang="en-US" sz="2800" dirty="0" smtClean="0"/>
          </a:p>
          <a:p>
            <a:pPr algn="just">
              <a:buNone/>
            </a:pPr>
            <a:r>
              <a:rPr lang="en-US" sz="2800" dirty="0" err="1" smtClean="0"/>
              <a:t>Hukum</a:t>
            </a:r>
            <a:r>
              <a:rPr lang="en-US" sz="2800" dirty="0" smtClean="0"/>
              <a:t> </a:t>
            </a:r>
            <a:r>
              <a:rPr lang="en-US" sz="2800" dirty="0" err="1" smtClean="0"/>
              <a:t>Permintaan</a:t>
            </a:r>
            <a:r>
              <a:rPr lang="en-US" sz="2800" dirty="0" smtClean="0"/>
              <a:t>: </a:t>
            </a:r>
            <a:r>
              <a:rPr lang="en-US" sz="2800" dirty="0" err="1" smtClean="0"/>
              <a:t>pembeli</a:t>
            </a:r>
            <a:r>
              <a:rPr lang="en-US" sz="2800" dirty="0" smtClean="0"/>
              <a:t> </a:t>
            </a:r>
            <a:r>
              <a:rPr lang="en-US" sz="2800" dirty="0" err="1" smtClean="0"/>
              <a:t>akan</a:t>
            </a:r>
            <a:r>
              <a:rPr lang="en-US" sz="2800" dirty="0" smtClean="0"/>
              <a:t> </a:t>
            </a:r>
            <a:r>
              <a:rPr lang="en-US" sz="2800" dirty="0" err="1" smtClean="0"/>
              <a:t>membeli</a:t>
            </a:r>
            <a:r>
              <a:rPr lang="en-US" sz="2800" dirty="0" smtClean="0"/>
              <a:t> (</a:t>
            </a:r>
            <a:r>
              <a:rPr lang="en-US" sz="2800" dirty="0" err="1" smtClean="0"/>
              <a:t>permintaan</a:t>
            </a:r>
            <a:r>
              <a:rPr lang="en-US" sz="2800" dirty="0" smtClean="0"/>
              <a:t>) </a:t>
            </a:r>
            <a:r>
              <a:rPr lang="en-US" sz="2800" dirty="0" err="1" smtClean="0"/>
              <a:t>lebih</a:t>
            </a:r>
            <a:r>
              <a:rPr lang="en-US" sz="2800" dirty="0" smtClean="0"/>
              <a:t> </a:t>
            </a:r>
            <a:r>
              <a:rPr lang="en-US" sz="2800" dirty="0" err="1" smtClean="0"/>
              <a:t>banyak</a:t>
            </a:r>
            <a:r>
              <a:rPr lang="en-US" sz="2800" dirty="0" smtClean="0"/>
              <a:t> </a:t>
            </a:r>
            <a:r>
              <a:rPr lang="en-US" sz="2800" dirty="0" err="1" smtClean="0"/>
              <a:t>produk</a:t>
            </a:r>
            <a:r>
              <a:rPr lang="en-US" sz="2800" dirty="0" smtClean="0"/>
              <a:t> </a:t>
            </a:r>
            <a:r>
              <a:rPr lang="en-US" sz="2800" dirty="0" err="1" smtClean="0"/>
              <a:t>sewaktu</a:t>
            </a:r>
            <a:r>
              <a:rPr lang="en-US" sz="2800" dirty="0" smtClean="0"/>
              <a:t> </a:t>
            </a:r>
            <a:r>
              <a:rPr lang="en-US" sz="2800" dirty="0" err="1" smtClean="0"/>
              <a:t>harga</a:t>
            </a:r>
            <a:r>
              <a:rPr lang="en-US" sz="2800" dirty="0" smtClean="0"/>
              <a:t> </a:t>
            </a:r>
            <a:r>
              <a:rPr lang="en-US" sz="2800" dirty="0" err="1" smtClean="0"/>
              <a:t>turun</a:t>
            </a:r>
            <a:r>
              <a:rPr lang="en-US" sz="2800" dirty="0" smtClean="0"/>
              <a:t>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dirty="0" err="1" smtClean="0"/>
              <a:t>sebaliknya</a:t>
            </a:r>
            <a:r>
              <a:rPr lang="en-US" sz="2800" dirty="0" smtClean="0"/>
              <a:t> </a:t>
            </a:r>
            <a:r>
              <a:rPr lang="en-US" sz="2800" dirty="0" err="1" smtClean="0"/>
              <a:t>pembeli</a:t>
            </a:r>
            <a:r>
              <a:rPr lang="en-US" sz="2800" dirty="0" smtClean="0"/>
              <a:t> </a:t>
            </a:r>
            <a:r>
              <a:rPr lang="en-US" sz="2800" dirty="0" err="1" smtClean="0"/>
              <a:t>sedikit</a:t>
            </a:r>
            <a:r>
              <a:rPr lang="en-US" sz="2800" dirty="0" smtClean="0"/>
              <a:t> </a:t>
            </a:r>
            <a:r>
              <a:rPr lang="en-US" sz="2800" dirty="0" err="1" smtClean="0"/>
              <a:t>saat</a:t>
            </a:r>
            <a:r>
              <a:rPr lang="en-US" sz="2800" dirty="0" smtClean="0"/>
              <a:t> </a:t>
            </a:r>
            <a:r>
              <a:rPr lang="en-US" sz="2800" dirty="0" err="1" smtClean="0"/>
              <a:t>harga</a:t>
            </a:r>
            <a:r>
              <a:rPr lang="en-US" sz="2800" dirty="0" smtClean="0"/>
              <a:t> </a:t>
            </a:r>
            <a:r>
              <a:rPr lang="en-US" sz="2800" dirty="0" err="1" smtClean="0"/>
              <a:t>meningkat</a:t>
            </a:r>
            <a:r>
              <a:rPr lang="en-US" sz="2800" dirty="0" smtClean="0"/>
              <a:t>.</a:t>
            </a:r>
          </a:p>
          <a:p>
            <a:pPr algn="just">
              <a:buNone/>
            </a:pPr>
            <a:r>
              <a:rPr lang="en-US" sz="2800" dirty="0" err="1" smtClean="0"/>
              <a:t>Hukum</a:t>
            </a:r>
            <a:r>
              <a:rPr lang="en-US" sz="2800" dirty="0" smtClean="0"/>
              <a:t> </a:t>
            </a:r>
            <a:r>
              <a:rPr lang="en-US" sz="2800" dirty="0" err="1" smtClean="0"/>
              <a:t>penawaran</a:t>
            </a:r>
            <a:r>
              <a:rPr lang="en-US" sz="2800" dirty="0" smtClean="0"/>
              <a:t> : </a:t>
            </a:r>
            <a:r>
              <a:rPr lang="en-US" sz="2800" dirty="0" err="1" smtClean="0"/>
              <a:t>produsen</a:t>
            </a:r>
            <a:r>
              <a:rPr lang="en-US" sz="2800" dirty="0" smtClean="0"/>
              <a:t> </a:t>
            </a:r>
            <a:r>
              <a:rPr lang="en-US" sz="2800" dirty="0" err="1" smtClean="0"/>
              <a:t>akan</a:t>
            </a:r>
            <a:r>
              <a:rPr lang="en-US" sz="2800" dirty="0" smtClean="0"/>
              <a:t> </a:t>
            </a:r>
            <a:r>
              <a:rPr lang="en-US" sz="2800" dirty="0" err="1" smtClean="0"/>
              <a:t>menawarkan</a:t>
            </a:r>
            <a:r>
              <a:rPr lang="en-US" sz="2800" dirty="0" smtClean="0"/>
              <a:t> (</a:t>
            </a:r>
            <a:r>
              <a:rPr lang="en-US" sz="2800" dirty="0" err="1" smtClean="0"/>
              <a:t>penawaran</a:t>
            </a:r>
            <a:r>
              <a:rPr lang="en-US" sz="2800" dirty="0" smtClean="0"/>
              <a:t>)  </a:t>
            </a:r>
            <a:r>
              <a:rPr lang="en-US" sz="2800" dirty="0" err="1" smtClean="0"/>
              <a:t>lebih</a:t>
            </a:r>
            <a:r>
              <a:rPr lang="en-US" sz="2800" dirty="0" smtClean="0"/>
              <a:t> </a:t>
            </a:r>
            <a:r>
              <a:rPr lang="en-US" sz="2800" dirty="0" err="1" smtClean="0"/>
              <a:t>banyak</a:t>
            </a:r>
            <a:r>
              <a:rPr lang="en-US" sz="2800" dirty="0" smtClean="0"/>
              <a:t> </a:t>
            </a:r>
            <a:r>
              <a:rPr lang="en-US" sz="2800" dirty="0" err="1" smtClean="0"/>
              <a:t>produk</a:t>
            </a:r>
            <a:r>
              <a:rPr lang="en-US" sz="2800" dirty="0" smtClean="0"/>
              <a:t> </a:t>
            </a:r>
            <a:r>
              <a:rPr lang="en-US" sz="2800" dirty="0" err="1" smtClean="0"/>
              <a:t>untuk</a:t>
            </a:r>
            <a:r>
              <a:rPr lang="en-US" sz="2800" dirty="0" smtClean="0"/>
              <a:t> </a:t>
            </a:r>
            <a:r>
              <a:rPr lang="en-US" sz="2800" dirty="0" err="1" smtClean="0"/>
              <a:t>dijual</a:t>
            </a:r>
            <a:r>
              <a:rPr lang="en-US" sz="2800" dirty="0" smtClean="0"/>
              <a:t> </a:t>
            </a:r>
            <a:r>
              <a:rPr lang="en-US" sz="2800" dirty="0" err="1" smtClean="0"/>
              <a:t>ketika</a:t>
            </a:r>
            <a:r>
              <a:rPr lang="en-US" sz="2800" dirty="0" smtClean="0"/>
              <a:t> </a:t>
            </a:r>
            <a:r>
              <a:rPr lang="en-US" sz="2800" dirty="0" err="1" smtClean="0"/>
              <a:t>harga</a:t>
            </a:r>
            <a:r>
              <a:rPr lang="en-US" sz="2800" dirty="0" smtClean="0"/>
              <a:t> </a:t>
            </a:r>
            <a:r>
              <a:rPr lang="en-US" sz="2800" dirty="0" err="1" smtClean="0"/>
              <a:t>meningkat</a:t>
            </a:r>
            <a:r>
              <a:rPr lang="en-US" sz="2800" dirty="0" smtClean="0"/>
              <a:t>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dirty="0" err="1" smtClean="0"/>
              <a:t>sebaliknya</a:t>
            </a:r>
            <a:r>
              <a:rPr lang="en-US" sz="2800" dirty="0" smtClean="0"/>
              <a:t> </a:t>
            </a:r>
            <a:r>
              <a:rPr lang="en-US" sz="2800" dirty="0" err="1" smtClean="0"/>
              <a:t>lebih</a:t>
            </a:r>
            <a:r>
              <a:rPr lang="en-US" sz="2800" dirty="0" smtClean="0"/>
              <a:t> </a:t>
            </a:r>
            <a:r>
              <a:rPr lang="en-US" sz="2800" dirty="0" err="1" smtClean="0"/>
              <a:t>sedikit</a:t>
            </a:r>
            <a:r>
              <a:rPr lang="en-US" sz="2800" dirty="0" smtClean="0"/>
              <a:t> </a:t>
            </a:r>
            <a:r>
              <a:rPr lang="en-US" sz="2800" dirty="0" err="1" smtClean="0"/>
              <a:t>ketika</a:t>
            </a:r>
            <a:r>
              <a:rPr lang="en-US" sz="2800" dirty="0" smtClean="0"/>
              <a:t> </a:t>
            </a:r>
            <a:r>
              <a:rPr lang="en-US" sz="2800" dirty="0" err="1" smtClean="0"/>
              <a:t>harga</a:t>
            </a:r>
            <a:r>
              <a:rPr lang="en-US" sz="2800" dirty="0" smtClean="0"/>
              <a:t> </a:t>
            </a:r>
            <a:r>
              <a:rPr lang="en-US" sz="2800" dirty="0" err="1" smtClean="0"/>
              <a:t>turun</a:t>
            </a:r>
            <a:r>
              <a:rPr lang="en-US" sz="2800" dirty="0" smtClean="0"/>
              <a:t>.</a:t>
            </a:r>
            <a:endParaRPr lang="en-US" sz="2800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flip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"/>
            <a:ext cx="8534400" cy="6477000"/>
          </a:xfrm>
        </p:spPr>
        <p:txBody>
          <a:bodyPr>
            <a:normAutofit lnSpcReduction="10000"/>
          </a:bodyPr>
          <a:lstStyle/>
          <a:p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Titik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Keseimbangan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atau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Harga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Pasar</a:t>
            </a:r>
            <a:endParaRPr lang="en-US" sz="2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Titik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keseimbangan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adalah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titik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dimana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kuantitas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diminta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ditawarkan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bertemu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Kunci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menentukan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kuantitas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ditawarkan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kuantitas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diminta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aadaalah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harga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Penjual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menyukai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harga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tinggi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pembeli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menyukai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harga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rendah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endParaRPr lang="en-US" sz="2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/>
              <a:t>	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Harga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Pasar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adalah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Harga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ditentukan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oleh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permintaan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penawaran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Persaingan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Pasar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Bebas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Empat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tingkat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persaingan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:</a:t>
            </a:r>
          </a:p>
          <a:p>
            <a:pPr marL="870966" lvl="1" indent="-514350">
              <a:buFont typeface="+mj-lt"/>
              <a:buAutoNum type="arabicPeriod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Persaingan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Sempurna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situasi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pasar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terdapat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banyak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penjual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	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suatu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pasar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tidak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ada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penjual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cukup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	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besar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mendikte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harga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sebuah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produk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4400">
        <p14:honeycomb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609600"/>
            <a:ext cx="8610600" cy="5943600"/>
          </a:xfrm>
        </p:spPr>
        <p:txBody>
          <a:bodyPr/>
          <a:lstStyle/>
          <a:p>
            <a:pPr marL="596646" indent="-514350">
              <a:buFont typeface="+mj-lt"/>
              <a:buAutoNum type="arabicPeriod" startAt="2"/>
            </a:pPr>
            <a:r>
              <a:rPr lang="en-US" dirty="0" err="1" smtClean="0"/>
              <a:t>Persaingan</a:t>
            </a:r>
            <a:r>
              <a:rPr lang="en-US" dirty="0" smtClean="0"/>
              <a:t> </a:t>
            </a:r>
            <a:r>
              <a:rPr lang="en-US" dirty="0" err="1" smtClean="0"/>
              <a:t>Monopolistik</a:t>
            </a:r>
            <a:endParaRPr lang="en-US" dirty="0" smtClean="0"/>
          </a:p>
          <a:p>
            <a:pPr marL="596646" indent="-514350">
              <a:buNone/>
            </a:pPr>
            <a:r>
              <a:rPr lang="en-US" dirty="0" smtClean="0"/>
              <a:t>	</a:t>
            </a:r>
            <a:r>
              <a:rPr lang="en-US" dirty="0" err="1" smtClean="0"/>
              <a:t>Situasi</a:t>
            </a:r>
            <a:r>
              <a:rPr lang="en-US" dirty="0" smtClean="0"/>
              <a:t> </a:t>
            </a:r>
            <a:r>
              <a:rPr lang="en-US" dirty="0" err="1" smtClean="0"/>
              <a:t>pasar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sejumlah</a:t>
            </a:r>
            <a:r>
              <a:rPr lang="en-US" dirty="0" smtClean="0"/>
              <a:t> </a:t>
            </a:r>
            <a:r>
              <a:rPr lang="en-US" dirty="0" err="1" smtClean="0"/>
              <a:t>besar</a:t>
            </a:r>
            <a:r>
              <a:rPr lang="en-US" dirty="0" smtClean="0"/>
              <a:t> </a:t>
            </a:r>
            <a:r>
              <a:rPr lang="en-US" dirty="0" err="1" smtClean="0"/>
              <a:t>penjual</a:t>
            </a:r>
            <a:r>
              <a:rPr lang="en-US" dirty="0" smtClean="0"/>
              <a:t> </a:t>
            </a:r>
            <a:r>
              <a:rPr lang="en-US" dirty="0" err="1" smtClean="0"/>
              <a:t>memproduksi</a:t>
            </a:r>
            <a:r>
              <a:rPr lang="en-US" dirty="0" smtClean="0"/>
              <a:t> </a:t>
            </a:r>
            <a:r>
              <a:rPr lang="en-US" dirty="0" err="1" smtClean="0"/>
              <a:t>produk</a:t>
            </a:r>
            <a:r>
              <a:rPr lang="en-US" dirty="0" smtClean="0"/>
              <a:t> yang </a:t>
            </a:r>
            <a:r>
              <a:rPr lang="en-US" dirty="0" err="1" smtClean="0"/>
              <a:t>sangat</a:t>
            </a:r>
            <a:r>
              <a:rPr lang="en-US" dirty="0" smtClean="0"/>
              <a:t> </a:t>
            </a:r>
            <a:r>
              <a:rPr lang="en-US" dirty="0" err="1" smtClean="0"/>
              <a:t>serupa</a:t>
            </a:r>
            <a:r>
              <a:rPr lang="en-US" dirty="0" smtClean="0"/>
              <a:t>, </a:t>
            </a:r>
            <a:r>
              <a:rPr lang="en-US" dirty="0" err="1" smtClean="0"/>
              <a:t>tetapi</a:t>
            </a:r>
            <a:r>
              <a:rPr lang="en-US" dirty="0" smtClean="0"/>
              <a:t> </a:t>
            </a:r>
            <a:r>
              <a:rPr lang="en-US" dirty="0" err="1" smtClean="0"/>
              <a:t>dianggap</a:t>
            </a:r>
            <a:r>
              <a:rPr lang="en-US" dirty="0" smtClean="0"/>
              <a:t> </a:t>
            </a:r>
            <a:r>
              <a:rPr lang="en-US" dirty="0" err="1" smtClean="0"/>
              <a:t>berbeda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pembeli</a:t>
            </a:r>
            <a:endParaRPr lang="en-US" dirty="0" smtClean="0"/>
          </a:p>
          <a:p>
            <a:pPr marL="596646" indent="-514350">
              <a:buFont typeface="+mj-lt"/>
              <a:buAutoNum type="arabicPeriod" startAt="3"/>
            </a:pPr>
            <a:r>
              <a:rPr lang="en-US" dirty="0" err="1" smtClean="0"/>
              <a:t>Oligopoli</a:t>
            </a:r>
            <a:endParaRPr lang="en-US" dirty="0" smtClean="0"/>
          </a:p>
          <a:p>
            <a:pPr marL="596646" indent="-514350">
              <a:buNone/>
            </a:pPr>
            <a:r>
              <a:rPr lang="en-US" dirty="0" smtClean="0"/>
              <a:t>	</a:t>
            </a:r>
            <a:r>
              <a:rPr lang="en-US" dirty="0" err="1" smtClean="0"/>
              <a:t>Sebentuk</a:t>
            </a:r>
            <a:r>
              <a:rPr lang="en-US" dirty="0" smtClean="0"/>
              <a:t> </a:t>
            </a:r>
            <a:r>
              <a:rPr lang="en-US" dirty="0" err="1" smtClean="0"/>
              <a:t>persaingan</a:t>
            </a:r>
            <a:r>
              <a:rPr lang="en-US" dirty="0" smtClean="0"/>
              <a:t> yang </a:t>
            </a:r>
            <a:r>
              <a:rPr lang="en-US" dirty="0" err="1" smtClean="0"/>
              <a:t>hanya</a:t>
            </a:r>
            <a:r>
              <a:rPr lang="en-US" dirty="0" smtClean="0"/>
              <a:t> </a:t>
            </a:r>
            <a:r>
              <a:rPr lang="en-US" dirty="0" err="1" smtClean="0"/>
              <a:t>terdapat</a:t>
            </a:r>
            <a:r>
              <a:rPr lang="en-US" dirty="0" smtClean="0"/>
              <a:t> </a:t>
            </a:r>
            <a:r>
              <a:rPr lang="en-US" dirty="0" err="1" smtClean="0"/>
              <a:t>sedikit</a:t>
            </a:r>
            <a:r>
              <a:rPr lang="en-US" dirty="0" smtClean="0"/>
              <a:t> </a:t>
            </a:r>
            <a:r>
              <a:rPr lang="en-US" dirty="0" err="1" smtClean="0"/>
              <a:t>penjual</a:t>
            </a:r>
            <a:r>
              <a:rPr lang="en-US" dirty="0" smtClean="0"/>
              <a:t> yang </a:t>
            </a:r>
            <a:r>
              <a:rPr lang="en-US" dirty="0" err="1" smtClean="0"/>
              <a:t>mendominasi</a:t>
            </a:r>
            <a:r>
              <a:rPr lang="en-US" dirty="0" smtClean="0"/>
              <a:t> </a:t>
            </a:r>
            <a:r>
              <a:rPr lang="en-US" dirty="0" err="1" smtClean="0"/>
              <a:t>pasar</a:t>
            </a:r>
            <a:endParaRPr lang="en-US" dirty="0" smtClean="0"/>
          </a:p>
          <a:p>
            <a:pPr marL="596646" indent="-514350">
              <a:buFont typeface="+mj-lt"/>
              <a:buAutoNum type="arabicPeriod" startAt="4"/>
            </a:pPr>
            <a:r>
              <a:rPr lang="en-US" dirty="0" err="1" smtClean="0"/>
              <a:t>Monopoli</a:t>
            </a:r>
            <a:endParaRPr lang="en-US" dirty="0" smtClean="0"/>
          </a:p>
          <a:p>
            <a:pPr marL="596646" indent="-514350">
              <a:buNone/>
            </a:pPr>
            <a:r>
              <a:rPr lang="en-US" dirty="0" smtClean="0"/>
              <a:t>	</a:t>
            </a:r>
            <a:r>
              <a:rPr lang="en-US" dirty="0" err="1" smtClean="0"/>
              <a:t>Sebuah</a:t>
            </a:r>
            <a:r>
              <a:rPr lang="en-US" dirty="0" smtClean="0"/>
              <a:t> </a:t>
            </a:r>
            <a:r>
              <a:rPr lang="en-US" dirty="0" err="1" smtClean="0"/>
              <a:t>pasar</a:t>
            </a:r>
            <a:r>
              <a:rPr lang="en-US" dirty="0" smtClean="0"/>
              <a:t> yang </a:t>
            </a:r>
            <a:r>
              <a:rPr lang="en-US" dirty="0" err="1" smtClean="0"/>
              <a:t>hanya</a:t>
            </a:r>
            <a:r>
              <a:rPr lang="en-US" dirty="0" smtClean="0"/>
              <a:t> </a:t>
            </a:r>
            <a:r>
              <a:rPr lang="en-US" dirty="0" err="1" smtClean="0"/>
              <a:t>terdapat</a:t>
            </a:r>
            <a:r>
              <a:rPr lang="en-US" dirty="0" smtClean="0"/>
              <a:t> </a:t>
            </a:r>
            <a:r>
              <a:rPr lang="en-US" dirty="0" err="1" smtClean="0"/>
              <a:t>satu</a:t>
            </a:r>
            <a:r>
              <a:rPr lang="en-US" dirty="0" smtClean="0"/>
              <a:t> </a:t>
            </a:r>
            <a:r>
              <a:rPr lang="en-US" dirty="0" err="1" smtClean="0"/>
              <a:t>penjual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sebuah</a:t>
            </a:r>
            <a:r>
              <a:rPr lang="en-US" dirty="0" smtClean="0"/>
              <a:t> </a:t>
            </a:r>
            <a:r>
              <a:rPr lang="en-US" dirty="0" err="1" smtClean="0"/>
              <a:t>produk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jasa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300">
        <p14:pan dir="u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Pengertian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Ruang</a:t>
            </a:r>
            <a:r>
              <a:rPr lang="en-US" dirty="0"/>
              <a:t> </a:t>
            </a:r>
            <a:r>
              <a:rPr lang="en-US" dirty="0" err="1"/>
              <a:t>Lingkup</a:t>
            </a:r>
            <a:r>
              <a:rPr lang="en-US" dirty="0"/>
              <a:t> </a:t>
            </a:r>
            <a:r>
              <a:rPr lang="en-US" dirty="0" err="1"/>
              <a:t>Bisnis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err="1"/>
              <a:t>Bisnis</a:t>
            </a:r>
            <a:endParaRPr lang="en-US" dirty="0"/>
          </a:p>
          <a:p>
            <a:pPr marL="0" indent="0" algn="just">
              <a:buNone/>
            </a:pPr>
            <a:r>
              <a:rPr lang="en-US" dirty="0" err="1"/>
              <a:t>Bisnis</a:t>
            </a:r>
            <a:r>
              <a:rPr lang="en-US" dirty="0"/>
              <a:t> </a:t>
            </a:r>
            <a:r>
              <a:rPr lang="en-US" dirty="0" err="1"/>
              <a:t>berasal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bahasa</a:t>
            </a:r>
            <a:r>
              <a:rPr lang="en-US" dirty="0"/>
              <a:t> </a:t>
            </a:r>
            <a:r>
              <a:rPr lang="en-US" dirty="0" err="1"/>
              <a:t>Inggeris</a:t>
            </a:r>
            <a:r>
              <a:rPr lang="en-US" dirty="0"/>
              <a:t> yang </a:t>
            </a:r>
            <a:r>
              <a:rPr lang="en-US" dirty="0" err="1"/>
              <a:t>artinya</a:t>
            </a:r>
            <a:r>
              <a:rPr lang="en-US" dirty="0"/>
              <a:t> Perusahaan.</a:t>
            </a:r>
          </a:p>
          <a:p>
            <a:pPr marL="0" indent="0" algn="just">
              <a:buNone/>
            </a:pPr>
            <a:r>
              <a:rPr lang="en-US" b="1" dirty="0" err="1"/>
              <a:t>Bisnis</a:t>
            </a:r>
            <a:r>
              <a:rPr lang="en-US" dirty="0"/>
              <a:t>: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/>
              <a:t>kegiatan</a:t>
            </a:r>
            <a:r>
              <a:rPr lang="en-US" dirty="0"/>
              <a:t> </a:t>
            </a:r>
            <a:r>
              <a:rPr lang="en-US" dirty="0" err="1"/>
              <a:t>usaha</a:t>
            </a:r>
            <a:r>
              <a:rPr lang="en-US" dirty="0"/>
              <a:t> </a:t>
            </a:r>
            <a:r>
              <a:rPr lang="en-US" dirty="0" err="1"/>
              <a:t>individu</a:t>
            </a:r>
            <a:r>
              <a:rPr lang="en-US" dirty="0"/>
              <a:t> yang </a:t>
            </a:r>
            <a:r>
              <a:rPr lang="en-US" dirty="0" err="1"/>
              <a:t>terorganisasi</a:t>
            </a:r>
            <a:r>
              <a:rPr lang="en-US" dirty="0"/>
              <a:t> 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menghasilkan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menjual</a:t>
            </a:r>
            <a:r>
              <a:rPr lang="en-US" dirty="0"/>
              <a:t> </a:t>
            </a:r>
            <a:r>
              <a:rPr lang="en-US" dirty="0" err="1"/>
              <a:t>barang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jasa</a:t>
            </a:r>
            <a:r>
              <a:rPr lang="en-US" dirty="0"/>
              <a:t>  </a:t>
            </a:r>
            <a:r>
              <a:rPr lang="en-US" dirty="0" err="1"/>
              <a:t>guna</a:t>
            </a:r>
            <a:r>
              <a:rPr lang="en-US" dirty="0"/>
              <a:t> </a:t>
            </a:r>
            <a:r>
              <a:rPr lang="en-US" dirty="0" err="1"/>
              <a:t>mendapat</a:t>
            </a:r>
            <a:r>
              <a:rPr lang="en-US" dirty="0"/>
              <a:t> </a:t>
            </a:r>
            <a:r>
              <a:rPr lang="en-US" dirty="0" err="1"/>
              <a:t>keuntungan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memenuhi</a:t>
            </a:r>
            <a:r>
              <a:rPr lang="en-US" dirty="0"/>
              <a:t> </a:t>
            </a:r>
            <a:r>
              <a:rPr lang="en-US" dirty="0" err="1"/>
              <a:t>kebutuhan</a:t>
            </a:r>
            <a:r>
              <a:rPr lang="en-US" dirty="0"/>
              <a:t> </a:t>
            </a:r>
            <a:r>
              <a:rPr lang="en-US" dirty="0" err="1"/>
              <a:t>masyarakat</a:t>
            </a:r>
            <a:r>
              <a:rPr lang="en-US" dirty="0"/>
              <a:t>. </a:t>
            </a:r>
          </a:p>
          <a:p>
            <a:pPr marL="0" indent="0" algn="just">
              <a:buNone/>
            </a:pPr>
            <a:r>
              <a:rPr lang="en-US" dirty="0"/>
              <a:t>Orang yang  </a:t>
            </a:r>
            <a:r>
              <a:rPr lang="en-US" dirty="0" err="1"/>
              <a:t>berusaha</a:t>
            </a:r>
            <a:r>
              <a:rPr lang="en-US" dirty="0"/>
              <a:t> </a:t>
            </a:r>
            <a:r>
              <a:rPr lang="en-US" dirty="0" err="1"/>
              <a:t>menggunakan</a:t>
            </a:r>
            <a:r>
              <a:rPr lang="en-US" dirty="0"/>
              <a:t> </a:t>
            </a:r>
            <a:r>
              <a:rPr lang="en-US" dirty="0" err="1"/>
              <a:t>uang</a:t>
            </a:r>
            <a:r>
              <a:rPr lang="en-US" dirty="0"/>
              <a:t> 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waktunya</a:t>
            </a:r>
            <a:r>
              <a:rPr lang="en-US" dirty="0"/>
              <a:t> 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menanggung</a:t>
            </a:r>
            <a:r>
              <a:rPr lang="en-US" dirty="0"/>
              <a:t> </a:t>
            </a:r>
            <a:r>
              <a:rPr lang="en-US" dirty="0" err="1"/>
              <a:t>resiko</a:t>
            </a:r>
            <a:r>
              <a:rPr lang="en-US" dirty="0"/>
              <a:t> 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menjalankan</a:t>
            </a:r>
            <a:r>
              <a:rPr lang="en-US" dirty="0"/>
              <a:t> </a:t>
            </a:r>
            <a:r>
              <a:rPr lang="en-US" dirty="0" err="1"/>
              <a:t>kegiatan</a:t>
            </a:r>
            <a:r>
              <a:rPr lang="en-US" dirty="0"/>
              <a:t> </a:t>
            </a:r>
            <a:r>
              <a:rPr lang="en-US" dirty="0" err="1"/>
              <a:t>bisnis</a:t>
            </a:r>
            <a:r>
              <a:rPr lang="en-US" dirty="0"/>
              <a:t> di </a:t>
            </a:r>
            <a:r>
              <a:rPr lang="en-US" dirty="0" err="1"/>
              <a:t>sebut</a:t>
            </a:r>
            <a:r>
              <a:rPr lang="en-US" dirty="0"/>
              <a:t> : </a:t>
            </a:r>
            <a:r>
              <a:rPr lang="en-US" b="1" i="1" dirty="0"/>
              <a:t>entrepreneur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40096594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228600"/>
            <a:ext cx="8400288" cy="6324600"/>
          </a:xfrm>
        </p:spPr>
        <p:txBody>
          <a:bodyPr>
            <a:normAutofit lnSpcReduction="10000"/>
          </a:bodyPr>
          <a:lstStyle/>
          <a:p>
            <a:r>
              <a:rPr lang="en-US" dirty="0" err="1" smtClean="0"/>
              <a:t>Memahami</a:t>
            </a:r>
            <a:r>
              <a:rPr lang="en-US" dirty="0" smtClean="0"/>
              <a:t> </a:t>
            </a:r>
            <a:r>
              <a:rPr lang="en-US" dirty="0" err="1" smtClean="0"/>
              <a:t>Sosialisme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Sosialisme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Sebuah</a:t>
            </a:r>
            <a:r>
              <a:rPr lang="en-US" dirty="0" smtClean="0"/>
              <a:t> </a:t>
            </a:r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 smtClean="0"/>
              <a:t>ekonomi</a:t>
            </a:r>
            <a:r>
              <a:rPr lang="en-US" dirty="0" smtClean="0"/>
              <a:t> yang </a:t>
            </a:r>
            <a:r>
              <a:rPr lang="en-US" dirty="0" err="1" smtClean="0"/>
              <a:t>didasarkan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pemikiran</a:t>
            </a:r>
            <a:r>
              <a:rPr lang="en-US" dirty="0" smtClean="0"/>
              <a:t> </a:t>
            </a:r>
            <a:r>
              <a:rPr lang="en-US" dirty="0" err="1" smtClean="0"/>
              <a:t>bahwa</a:t>
            </a:r>
            <a:r>
              <a:rPr lang="en-US" dirty="0" smtClean="0"/>
              <a:t> </a:t>
            </a:r>
            <a:r>
              <a:rPr lang="en-US" dirty="0" err="1" smtClean="0"/>
              <a:t>beberapa</a:t>
            </a:r>
            <a:r>
              <a:rPr lang="en-US" dirty="0" smtClean="0"/>
              <a:t>,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bahkan</a:t>
            </a:r>
            <a:r>
              <a:rPr lang="en-US" dirty="0" smtClean="0"/>
              <a:t> </a:t>
            </a:r>
            <a:r>
              <a:rPr lang="en-US" dirty="0" err="1" smtClean="0"/>
              <a:t>sebagian</a:t>
            </a:r>
            <a:r>
              <a:rPr lang="en-US" dirty="0" smtClean="0"/>
              <a:t> </a:t>
            </a:r>
            <a:r>
              <a:rPr lang="en-US" dirty="0" err="1" smtClean="0"/>
              <a:t>besar</a:t>
            </a:r>
            <a:r>
              <a:rPr lang="en-US" dirty="0" smtClean="0"/>
              <a:t>, </a:t>
            </a:r>
            <a:r>
              <a:rPr lang="en-US" dirty="0" err="1" smtClean="0"/>
              <a:t>bisnis</a:t>
            </a:r>
            <a:r>
              <a:rPr lang="en-US" dirty="0" smtClean="0"/>
              <a:t> </a:t>
            </a:r>
            <a:r>
              <a:rPr lang="en-US" dirty="0" err="1" smtClean="0"/>
              <a:t>dasar</a:t>
            </a:r>
            <a:r>
              <a:rPr lang="en-US" dirty="0" smtClean="0"/>
              <a:t> </a:t>
            </a:r>
            <a:r>
              <a:rPr lang="en-US" dirty="0" err="1" smtClean="0"/>
              <a:t>harus</a:t>
            </a:r>
            <a:r>
              <a:rPr lang="en-US" dirty="0" smtClean="0"/>
              <a:t> </a:t>
            </a:r>
            <a:r>
              <a:rPr lang="en-US" dirty="0" err="1" smtClean="0"/>
              <a:t>dimiliki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pemerintah</a:t>
            </a:r>
            <a:r>
              <a:rPr lang="en-US" dirty="0" smtClean="0"/>
              <a:t>, </a:t>
            </a:r>
            <a:r>
              <a:rPr lang="en-US" dirty="0" err="1" smtClean="0"/>
              <a:t>sehingga</a:t>
            </a:r>
            <a:r>
              <a:rPr lang="en-US" dirty="0" smtClean="0"/>
              <a:t> </a:t>
            </a:r>
            <a:r>
              <a:rPr lang="en-US" dirty="0" err="1" smtClean="0"/>
              <a:t>labanya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didistribusikan</a:t>
            </a:r>
            <a:r>
              <a:rPr lang="en-US" dirty="0" smtClean="0"/>
              <a:t> </a:t>
            </a:r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lebih</a:t>
            </a:r>
            <a:r>
              <a:rPr lang="en-US" dirty="0" smtClean="0"/>
              <a:t> </a:t>
            </a:r>
            <a:r>
              <a:rPr lang="en-US" dirty="0" err="1" smtClean="0"/>
              <a:t>merata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rakyat</a:t>
            </a:r>
            <a:endParaRPr lang="en-US" dirty="0" smtClean="0"/>
          </a:p>
          <a:p>
            <a:r>
              <a:rPr lang="en-US" dirty="0" err="1" smtClean="0"/>
              <a:t>Memahami</a:t>
            </a:r>
            <a:r>
              <a:rPr lang="en-US" dirty="0" smtClean="0"/>
              <a:t> </a:t>
            </a:r>
            <a:r>
              <a:rPr lang="en-US" dirty="0" err="1" smtClean="0"/>
              <a:t>Komunisme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Komunisme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Sebuah</a:t>
            </a:r>
            <a:r>
              <a:rPr lang="en-US" dirty="0" smtClean="0"/>
              <a:t> </a:t>
            </a:r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 smtClean="0"/>
              <a:t>ekonomi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politik</a:t>
            </a:r>
            <a:r>
              <a:rPr lang="en-US" dirty="0" smtClean="0"/>
              <a:t> </a:t>
            </a:r>
            <a:r>
              <a:rPr lang="en-US" dirty="0" err="1" smtClean="0"/>
              <a:t>dimana</a:t>
            </a:r>
            <a:r>
              <a:rPr lang="en-US" dirty="0" smtClean="0"/>
              <a:t> </a:t>
            </a:r>
            <a:r>
              <a:rPr lang="en-US" dirty="0" err="1" smtClean="0"/>
              <a:t>negara</a:t>
            </a:r>
            <a:r>
              <a:rPr lang="en-US" dirty="0" smtClean="0"/>
              <a:t> (</a:t>
            </a:r>
            <a:r>
              <a:rPr lang="en-US" dirty="0" err="1" smtClean="0"/>
              <a:t>pemerintah</a:t>
            </a:r>
            <a:r>
              <a:rPr lang="en-US" dirty="0" smtClean="0"/>
              <a:t>) </a:t>
            </a:r>
            <a:r>
              <a:rPr lang="en-US" dirty="0" err="1" smtClean="0"/>
              <a:t>membuat</a:t>
            </a:r>
            <a:r>
              <a:rPr lang="en-US" dirty="0" smtClean="0"/>
              <a:t> </a:t>
            </a:r>
            <a:r>
              <a:rPr lang="en-US" dirty="0" err="1" smtClean="0"/>
              <a:t>hampir</a:t>
            </a:r>
            <a:r>
              <a:rPr lang="en-US" dirty="0" smtClean="0"/>
              <a:t> </a:t>
            </a:r>
            <a:r>
              <a:rPr lang="en-US" dirty="0" err="1" smtClean="0"/>
              <a:t>semua</a:t>
            </a:r>
            <a:r>
              <a:rPr lang="en-US" dirty="0" smtClean="0"/>
              <a:t> </a:t>
            </a:r>
            <a:r>
              <a:rPr lang="en-US" dirty="0" err="1" smtClean="0"/>
              <a:t>keputusan</a:t>
            </a:r>
            <a:r>
              <a:rPr lang="en-US" dirty="0" smtClean="0"/>
              <a:t> </a:t>
            </a:r>
            <a:r>
              <a:rPr lang="en-US" dirty="0" err="1" smtClean="0"/>
              <a:t>ekonomi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memiliki</a:t>
            </a:r>
            <a:r>
              <a:rPr lang="en-US" dirty="0" smtClean="0"/>
              <a:t> </a:t>
            </a:r>
            <a:r>
              <a:rPr lang="en-US" dirty="0" err="1" smtClean="0"/>
              <a:t>hampir</a:t>
            </a:r>
            <a:r>
              <a:rPr lang="en-US" dirty="0" smtClean="0"/>
              <a:t> </a:t>
            </a:r>
            <a:r>
              <a:rPr lang="en-US" dirty="0" err="1" smtClean="0"/>
              <a:t>semua</a:t>
            </a:r>
            <a:r>
              <a:rPr lang="en-US" dirty="0" smtClean="0"/>
              <a:t> </a:t>
            </a:r>
            <a:r>
              <a:rPr lang="en-US" dirty="0" err="1" smtClean="0"/>
              <a:t>faktor</a:t>
            </a:r>
            <a:r>
              <a:rPr lang="en-US" dirty="0" smtClean="0"/>
              <a:t> </a:t>
            </a:r>
            <a:r>
              <a:rPr lang="en-US" dirty="0" err="1" smtClean="0"/>
              <a:t>produksi</a:t>
            </a:r>
            <a:r>
              <a:rPr lang="en-US" dirty="0" smtClean="0"/>
              <a:t> </a:t>
            </a:r>
            <a:r>
              <a:rPr lang="en-US" dirty="0" err="1" smtClean="0"/>
              <a:t>utama</a:t>
            </a: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900">
        <p14:warp dir="in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304800"/>
            <a:ext cx="7498080" cy="1143000"/>
          </a:xfrm>
        </p:spPr>
        <p:txBody>
          <a:bodyPr>
            <a:normAutofit/>
          </a:bodyPr>
          <a:lstStyle/>
          <a:p>
            <a:r>
              <a:rPr lang="en-US" sz="3200" dirty="0" err="1" smtClean="0"/>
              <a:t>Strategi</a:t>
            </a:r>
            <a:r>
              <a:rPr lang="en-US" sz="3200" dirty="0" smtClean="0"/>
              <a:t> </a:t>
            </a:r>
            <a:r>
              <a:rPr lang="en-US" sz="3200" dirty="0" err="1" smtClean="0"/>
              <a:t>Produk</a:t>
            </a:r>
            <a:r>
              <a:rPr lang="en-US" sz="3200" dirty="0" smtClean="0"/>
              <a:t> </a:t>
            </a:r>
            <a:r>
              <a:rPr lang="en-US" sz="3200" dirty="0" err="1" smtClean="0"/>
              <a:t>dan</a:t>
            </a:r>
            <a:r>
              <a:rPr lang="en-US" sz="3200" dirty="0" smtClean="0"/>
              <a:t> </a:t>
            </a:r>
            <a:r>
              <a:rPr lang="en-US" sz="3200" dirty="0" err="1" smtClean="0"/>
              <a:t>Penentuan</a:t>
            </a:r>
            <a:r>
              <a:rPr lang="en-US" sz="3200" dirty="0" smtClean="0"/>
              <a:t> </a:t>
            </a:r>
            <a:r>
              <a:rPr lang="en-US" sz="3200" dirty="0" err="1" smtClean="0"/>
              <a:t>Harga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82296" indent="0" algn="just">
              <a:buNone/>
            </a:pPr>
            <a:r>
              <a:rPr lang="en-US" sz="2400" dirty="0" err="1" smtClean="0"/>
              <a:t>Produk</a:t>
            </a:r>
            <a:r>
              <a:rPr lang="en-US" sz="2400" dirty="0" smtClean="0"/>
              <a:t>: </a:t>
            </a:r>
            <a:r>
              <a:rPr lang="en-US" sz="2400" dirty="0" err="1" smtClean="0"/>
              <a:t>Berupa</a:t>
            </a:r>
            <a:r>
              <a:rPr lang="en-US" sz="2400" dirty="0" smtClean="0"/>
              <a:t> </a:t>
            </a:r>
            <a:r>
              <a:rPr lang="en-US" sz="2400" dirty="0" err="1" smtClean="0"/>
              <a:t>barang</a:t>
            </a:r>
            <a:r>
              <a:rPr lang="en-US" sz="2400" dirty="0" smtClean="0"/>
              <a:t> </a:t>
            </a:r>
            <a:r>
              <a:rPr lang="en-US" sz="2400" dirty="0" err="1" smtClean="0"/>
              <a:t>fisik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jasa</a:t>
            </a:r>
            <a:r>
              <a:rPr lang="en-US" sz="2400" dirty="0" smtClean="0"/>
              <a:t>  yang </a:t>
            </a:r>
            <a:r>
              <a:rPr lang="en-US" sz="2400" dirty="0" err="1" smtClean="0"/>
              <a:t>dapat</a:t>
            </a:r>
            <a:r>
              <a:rPr lang="en-US" sz="2400" dirty="0" smtClean="0"/>
              <a:t> </a:t>
            </a:r>
            <a:r>
              <a:rPr lang="en-US" sz="2400" dirty="0" err="1" smtClean="0"/>
              <a:t>memuaskan</a:t>
            </a:r>
            <a:r>
              <a:rPr lang="en-US" sz="2400" dirty="0" smtClean="0"/>
              <a:t> </a:t>
            </a:r>
            <a:r>
              <a:rPr lang="en-US" sz="2400" dirty="0" err="1" smtClean="0"/>
              <a:t>konsumen</a:t>
            </a:r>
            <a:r>
              <a:rPr lang="en-US" sz="2000" dirty="0" smtClean="0"/>
              <a:t>.</a:t>
            </a:r>
          </a:p>
          <a:p>
            <a:pPr marL="82296" indent="0" algn="just">
              <a:buNone/>
            </a:pPr>
            <a:r>
              <a:rPr lang="en-US" sz="2400" dirty="0" err="1" smtClean="0"/>
              <a:t>Produk</a:t>
            </a:r>
            <a:r>
              <a:rPr lang="en-US" sz="2400" dirty="0" smtClean="0"/>
              <a:t> </a:t>
            </a:r>
            <a:r>
              <a:rPr lang="en-US" sz="2400" dirty="0" err="1" smtClean="0"/>
              <a:t>diproduksi</a:t>
            </a:r>
            <a:r>
              <a:rPr lang="en-US" sz="2400" dirty="0" smtClean="0"/>
              <a:t> </a:t>
            </a: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melayani</a:t>
            </a:r>
            <a:r>
              <a:rPr lang="en-US" sz="2400" dirty="0" smtClean="0"/>
              <a:t> </a:t>
            </a:r>
            <a:r>
              <a:rPr lang="en-US" sz="2400" dirty="0" err="1" smtClean="0"/>
              <a:t>konsumen</a:t>
            </a:r>
            <a:r>
              <a:rPr lang="en-US" sz="2400" dirty="0" smtClean="0"/>
              <a:t> yang </a:t>
            </a:r>
            <a:r>
              <a:rPr lang="en-US" sz="2400" dirty="0" err="1" smtClean="0"/>
              <a:t>dapat</a:t>
            </a:r>
            <a:r>
              <a:rPr lang="en-US" sz="2400" dirty="0" smtClean="0"/>
              <a:t> </a:t>
            </a:r>
            <a:r>
              <a:rPr lang="en-US" sz="2400" dirty="0" err="1" smtClean="0"/>
              <a:t>dibedakan</a:t>
            </a:r>
            <a:r>
              <a:rPr lang="en-US" sz="2400" dirty="0" smtClean="0"/>
              <a:t> :</a:t>
            </a:r>
          </a:p>
          <a:p>
            <a:pPr marL="354013" indent="-273050" algn="just">
              <a:buNone/>
            </a:pPr>
            <a:r>
              <a:rPr lang="en-US" sz="2400" dirty="0" smtClean="0"/>
              <a:t>1.Produk </a:t>
            </a:r>
            <a:r>
              <a:rPr lang="en-US" sz="2400" dirty="0" err="1" smtClean="0"/>
              <a:t>konsumen</a:t>
            </a:r>
            <a:r>
              <a:rPr lang="en-US" sz="2400" dirty="0" smtClean="0"/>
              <a:t> : </a:t>
            </a:r>
            <a:r>
              <a:rPr lang="en-US" sz="2400" dirty="0" err="1" smtClean="0"/>
              <a:t>tersedia</a:t>
            </a:r>
            <a:r>
              <a:rPr lang="en-US" sz="2400" dirty="0" smtClean="0"/>
              <a:t> </a:t>
            </a:r>
            <a:r>
              <a:rPr lang="en-US" sz="2400" dirty="0" err="1" smtClean="0"/>
              <a:t>secara</a:t>
            </a:r>
            <a:r>
              <a:rPr lang="en-US" sz="2400" dirty="0" smtClean="0"/>
              <a:t> </a:t>
            </a:r>
            <a:r>
              <a:rPr lang="en-US" sz="2400" dirty="0" err="1" smtClean="0"/>
              <a:t>luas</a:t>
            </a:r>
            <a:r>
              <a:rPr lang="en-US" sz="2400" dirty="0" smtClean="0"/>
              <a:t>,  </a:t>
            </a:r>
            <a:r>
              <a:rPr lang="en-US" sz="2400" dirty="0" err="1" smtClean="0"/>
              <a:t>sering</a:t>
            </a:r>
            <a:r>
              <a:rPr lang="en-US" sz="2400" dirty="0" smtClean="0"/>
              <a:t> </a:t>
            </a:r>
            <a:r>
              <a:rPr lang="en-US" sz="2400" dirty="0" err="1" smtClean="0"/>
              <a:t>dibeli</a:t>
            </a:r>
            <a:r>
              <a:rPr lang="en-US" sz="2400" dirty="0" smtClean="0"/>
              <a:t> </a:t>
            </a:r>
            <a:r>
              <a:rPr lang="en-US" sz="2400" dirty="0" err="1" smtClean="0"/>
              <a:t>oleh</a:t>
            </a:r>
            <a:r>
              <a:rPr lang="en-US" sz="2400" dirty="0" smtClean="0"/>
              <a:t> </a:t>
            </a:r>
            <a:r>
              <a:rPr lang="en-US" sz="2400" dirty="0" err="1" smtClean="0"/>
              <a:t>konsumen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sangat</a:t>
            </a:r>
            <a:r>
              <a:rPr lang="en-US" sz="2400" dirty="0" smtClean="0"/>
              <a:t> </a:t>
            </a:r>
            <a:r>
              <a:rPr lang="en-US" sz="2400" dirty="0" err="1" smtClean="0"/>
              <a:t>mudah</a:t>
            </a:r>
            <a:r>
              <a:rPr lang="en-US" sz="2400" dirty="0" smtClean="0"/>
              <a:t> </a:t>
            </a:r>
            <a:r>
              <a:rPr lang="en-US" sz="2400" dirty="0" err="1" smtClean="0"/>
              <a:t>didapat</a:t>
            </a:r>
            <a:r>
              <a:rPr lang="en-US" sz="2400" dirty="0" smtClean="0"/>
              <a:t> (</a:t>
            </a:r>
            <a:r>
              <a:rPr lang="en-US" sz="2400" dirty="0" err="1" smtClean="0"/>
              <a:t>susu,gula</a:t>
            </a:r>
            <a:r>
              <a:rPr lang="en-US" sz="2400" dirty="0" smtClean="0"/>
              <a:t>, </a:t>
            </a:r>
            <a:r>
              <a:rPr lang="en-US" sz="2400" dirty="0" err="1" smtClean="0"/>
              <a:t>surat</a:t>
            </a:r>
            <a:r>
              <a:rPr lang="en-US" sz="2400" dirty="0" smtClean="0"/>
              <a:t> </a:t>
            </a:r>
            <a:r>
              <a:rPr lang="en-US" sz="2400" dirty="0" err="1" smtClean="0"/>
              <a:t>kabar</a:t>
            </a:r>
            <a:r>
              <a:rPr lang="en-US" sz="2400" dirty="0"/>
              <a:t> </a:t>
            </a:r>
            <a:r>
              <a:rPr lang="en-US" sz="2400" dirty="0" err="1" smtClean="0"/>
              <a:t>dll</a:t>
            </a:r>
            <a:r>
              <a:rPr lang="en-US" sz="2400" dirty="0" smtClean="0"/>
              <a:t>).</a:t>
            </a:r>
          </a:p>
          <a:p>
            <a:pPr marL="354013" indent="-273050" algn="just">
              <a:buNone/>
            </a:pPr>
            <a:r>
              <a:rPr lang="en-US" sz="2400" dirty="0" smtClean="0"/>
              <a:t>2. </a:t>
            </a:r>
            <a:r>
              <a:rPr lang="en-US" sz="2400" dirty="0" err="1" smtClean="0"/>
              <a:t>Produk</a:t>
            </a:r>
            <a:r>
              <a:rPr lang="en-US" sz="2400" dirty="0" smtClean="0"/>
              <a:t> </a:t>
            </a:r>
            <a:r>
              <a:rPr lang="en-US" sz="2400" dirty="0" err="1" smtClean="0"/>
              <a:t>belanja</a:t>
            </a:r>
            <a:r>
              <a:rPr lang="en-US" sz="2400" dirty="0" smtClean="0"/>
              <a:t>: </a:t>
            </a:r>
            <a:r>
              <a:rPr lang="en-US" sz="2400" dirty="0" err="1" smtClean="0"/>
              <a:t>produk</a:t>
            </a:r>
            <a:r>
              <a:rPr lang="en-US" sz="2400" dirty="0" smtClean="0"/>
              <a:t> </a:t>
            </a:r>
            <a:r>
              <a:rPr lang="en-US" sz="2400" dirty="0" err="1" smtClean="0"/>
              <a:t>ini</a:t>
            </a:r>
            <a:r>
              <a:rPr lang="en-US" sz="2400" dirty="0" smtClean="0"/>
              <a:t>  </a:t>
            </a:r>
            <a:r>
              <a:rPr lang="en-US" sz="2400" dirty="0" err="1" smtClean="0"/>
              <a:t>jarang</a:t>
            </a:r>
            <a:r>
              <a:rPr lang="en-US" sz="2400" dirty="0" smtClean="0"/>
              <a:t> </a:t>
            </a:r>
            <a:r>
              <a:rPr lang="en-US" sz="2400" dirty="0" err="1" smtClean="0"/>
              <a:t>dibeli</a:t>
            </a:r>
            <a:r>
              <a:rPr lang="en-US" sz="2400" dirty="0" smtClean="0"/>
              <a:t>,  </a:t>
            </a:r>
            <a:r>
              <a:rPr lang="en-US" sz="2400" dirty="0" err="1" smtClean="0"/>
              <a:t>ketika</a:t>
            </a:r>
            <a:r>
              <a:rPr lang="en-US" sz="2400" dirty="0" smtClean="0"/>
              <a:t> </a:t>
            </a:r>
            <a:r>
              <a:rPr lang="en-US" sz="2400" dirty="0" err="1" smtClean="0"/>
              <a:t>konsumen</a:t>
            </a:r>
            <a:r>
              <a:rPr lang="en-US" sz="2400" dirty="0" smtClean="0"/>
              <a:t> </a:t>
            </a:r>
            <a:r>
              <a:rPr lang="en-US" sz="2400" dirty="0" err="1" smtClean="0"/>
              <a:t>akan</a:t>
            </a:r>
            <a:r>
              <a:rPr lang="en-US" sz="2400" dirty="0" smtClean="0"/>
              <a:t> </a:t>
            </a:r>
            <a:r>
              <a:rPr lang="en-US" sz="2400" dirty="0" err="1" smtClean="0"/>
              <a:t>membeli</a:t>
            </a:r>
            <a:r>
              <a:rPr lang="en-US" sz="2400" dirty="0"/>
              <a:t> </a:t>
            </a:r>
            <a:r>
              <a:rPr lang="en-US" sz="2400" dirty="0" err="1" smtClean="0"/>
              <a:t>konsumen</a:t>
            </a:r>
            <a:r>
              <a:rPr lang="en-US" sz="2400" dirty="0" smtClean="0"/>
              <a:t> </a:t>
            </a:r>
            <a:r>
              <a:rPr lang="en-US" sz="2400" dirty="0" err="1" smtClean="0"/>
              <a:t>selalu</a:t>
            </a:r>
            <a:r>
              <a:rPr lang="en-US" sz="2400" dirty="0" smtClean="0"/>
              <a:t> </a:t>
            </a:r>
            <a:r>
              <a:rPr lang="en-US" sz="2400" dirty="0" err="1" smtClean="0"/>
              <a:t>mencari</a:t>
            </a:r>
            <a:r>
              <a:rPr lang="en-US" sz="2400" dirty="0" smtClean="0"/>
              <a:t> </a:t>
            </a:r>
            <a:r>
              <a:rPr lang="en-US" sz="2400" dirty="0" err="1" smtClean="0"/>
              <a:t>perbandingan</a:t>
            </a:r>
            <a:r>
              <a:rPr lang="en-US" sz="2400" dirty="0" smtClean="0"/>
              <a:t> </a:t>
            </a:r>
            <a:r>
              <a:rPr lang="en-US" sz="2400" dirty="0" err="1" smtClean="0"/>
              <a:t>kualitas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harga</a:t>
            </a:r>
            <a:r>
              <a:rPr lang="en-US" sz="2400" dirty="0" smtClean="0"/>
              <a:t> </a:t>
            </a:r>
            <a:r>
              <a:rPr lang="en-US" sz="2400" dirty="0" err="1" smtClean="0"/>
              <a:t>dari</a:t>
            </a:r>
            <a:r>
              <a:rPr lang="en-US" sz="2400" dirty="0" smtClean="0"/>
              <a:t> </a:t>
            </a:r>
            <a:r>
              <a:rPr lang="en-US" sz="2400" dirty="0" err="1" smtClean="0"/>
              <a:t>produk</a:t>
            </a:r>
            <a:r>
              <a:rPr lang="en-US" sz="2400" dirty="0" smtClean="0"/>
              <a:t> </a:t>
            </a:r>
            <a:r>
              <a:rPr lang="en-US" sz="2400" dirty="0" err="1" smtClean="0"/>
              <a:t>pesaing</a:t>
            </a:r>
            <a:r>
              <a:rPr lang="en-US" sz="2400" dirty="0" smtClean="0"/>
              <a:t> (</a:t>
            </a:r>
            <a:r>
              <a:rPr lang="en-US" sz="2400" dirty="0" err="1" smtClean="0"/>
              <a:t>mebel</a:t>
            </a:r>
            <a:r>
              <a:rPr lang="en-US" sz="2400" dirty="0" smtClean="0"/>
              <a:t>, </a:t>
            </a:r>
            <a:r>
              <a:rPr lang="en-US" sz="2400" dirty="0" err="1" smtClean="0"/>
              <a:t>peralatan</a:t>
            </a:r>
            <a:r>
              <a:rPr lang="en-US" sz="2400" dirty="0" smtClean="0"/>
              <a:t> </a:t>
            </a:r>
            <a:r>
              <a:rPr lang="en-US" sz="2400" dirty="0" err="1" smtClean="0"/>
              <a:t>rumah</a:t>
            </a:r>
            <a:r>
              <a:rPr lang="en-US" sz="2400" dirty="0" smtClean="0"/>
              <a:t> </a:t>
            </a:r>
            <a:r>
              <a:rPr lang="en-US" sz="2400" dirty="0" err="1" smtClean="0"/>
              <a:t>tangga</a:t>
            </a:r>
            <a:r>
              <a:rPr lang="en-US" sz="2400" dirty="0" smtClean="0"/>
              <a:t>)</a:t>
            </a:r>
          </a:p>
          <a:p>
            <a:pPr marL="354013" indent="-273050" algn="just">
              <a:buNone/>
            </a:pPr>
            <a:r>
              <a:rPr lang="en-US" sz="2400" dirty="0" smtClean="0"/>
              <a:t>3. </a:t>
            </a:r>
            <a:r>
              <a:rPr lang="en-US" sz="2400" dirty="0" err="1" smtClean="0"/>
              <a:t>Produk</a:t>
            </a:r>
            <a:r>
              <a:rPr lang="en-US" sz="2400" dirty="0" smtClean="0"/>
              <a:t> </a:t>
            </a:r>
            <a:r>
              <a:rPr lang="en-US" sz="2400" dirty="0" err="1" smtClean="0"/>
              <a:t>spesial</a:t>
            </a:r>
            <a:r>
              <a:rPr lang="en-US" sz="2400" dirty="0" smtClean="0"/>
              <a:t> : </a:t>
            </a:r>
            <a:r>
              <a:rPr lang="en-US" sz="2400" dirty="0" err="1" smtClean="0"/>
              <a:t>produk</a:t>
            </a:r>
            <a:r>
              <a:rPr lang="en-US" sz="2400" dirty="0" smtClean="0"/>
              <a:t> </a:t>
            </a: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konsumen</a:t>
            </a:r>
            <a:r>
              <a:rPr lang="en-US" sz="2400" dirty="0" smtClean="0"/>
              <a:t> </a:t>
            </a:r>
            <a:r>
              <a:rPr lang="en-US" sz="2400" dirty="0" err="1" smtClean="0"/>
              <a:t>tertentu</a:t>
            </a:r>
            <a:r>
              <a:rPr lang="en-US" sz="2400" dirty="0" smtClean="0"/>
              <a:t> yang </a:t>
            </a:r>
            <a:r>
              <a:rPr lang="en-US" sz="2400" dirty="0" err="1" smtClean="0"/>
              <a:t>spesial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memerlukan</a:t>
            </a:r>
            <a:r>
              <a:rPr lang="en-US" sz="2400" dirty="0" smtClean="0"/>
              <a:t> </a:t>
            </a:r>
            <a:r>
              <a:rPr lang="en-US" sz="2400" dirty="0" err="1" smtClean="0"/>
              <a:t>upaya</a:t>
            </a:r>
            <a:r>
              <a:rPr lang="en-US" sz="2400" dirty="0" smtClean="0"/>
              <a:t> </a:t>
            </a:r>
            <a:r>
              <a:rPr lang="en-US" sz="2400" dirty="0" err="1" smtClean="0"/>
              <a:t>khusus</a:t>
            </a:r>
            <a:r>
              <a:rPr lang="en-US" sz="2400" dirty="0" smtClean="0"/>
              <a:t> </a:t>
            </a: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membelinya</a:t>
            </a:r>
            <a:r>
              <a:rPr lang="en-US" sz="2400" dirty="0" smtClean="0"/>
              <a:t>. (jam </a:t>
            </a:r>
            <a:r>
              <a:rPr lang="en-US" sz="2400" dirty="0" err="1" smtClean="0"/>
              <a:t>tangan</a:t>
            </a:r>
            <a:r>
              <a:rPr lang="en-US" sz="2400" dirty="0" smtClean="0"/>
              <a:t> Rolex, </a:t>
            </a:r>
            <a:r>
              <a:rPr lang="en-US" sz="2400" dirty="0" err="1" smtClean="0"/>
              <a:t>mobil</a:t>
            </a:r>
            <a:r>
              <a:rPr lang="en-US" sz="2400" dirty="0" smtClean="0"/>
              <a:t> jaguar </a:t>
            </a:r>
            <a:r>
              <a:rPr lang="en-US" sz="2400" dirty="0" err="1" smtClean="0"/>
              <a:t>dll</a:t>
            </a:r>
            <a:r>
              <a:rPr lang="en-US" sz="2400" dirty="0" smtClean="0"/>
              <a:t>)</a:t>
            </a:r>
          </a:p>
          <a:p>
            <a:pPr marL="596646" indent="-514350">
              <a:buAutoNum type="arabicPeriod"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6368617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28600"/>
            <a:ext cx="8705088" cy="6400800"/>
          </a:xfrm>
        </p:spPr>
        <p:txBody>
          <a:bodyPr>
            <a:normAutofit/>
          </a:bodyPr>
          <a:lstStyle/>
          <a:p>
            <a:pPr marL="538163" indent="-457200" algn="just">
              <a:buFont typeface="Arial" charset="0"/>
              <a:buChar char="•"/>
            </a:pPr>
            <a:r>
              <a:rPr lang="en-US" dirty="0" err="1" smtClean="0"/>
              <a:t>Lini</a:t>
            </a:r>
            <a:r>
              <a:rPr lang="en-US" dirty="0" smtClean="0"/>
              <a:t> </a:t>
            </a:r>
            <a:r>
              <a:rPr lang="en-US" dirty="0" err="1" smtClean="0"/>
              <a:t>Produk</a:t>
            </a:r>
            <a:r>
              <a:rPr lang="en-US" dirty="0" smtClean="0"/>
              <a:t> : </a:t>
            </a:r>
            <a:r>
              <a:rPr lang="en-US" dirty="0" err="1" smtClean="0"/>
              <a:t>Serangkaian</a:t>
            </a:r>
            <a:r>
              <a:rPr lang="en-US" dirty="0" smtClean="0"/>
              <a:t> </a:t>
            </a:r>
            <a:r>
              <a:rPr lang="en-US" dirty="0" err="1" smtClean="0"/>
              <a:t>produk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jasa</a:t>
            </a:r>
            <a:r>
              <a:rPr lang="en-US" dirty="0" smtClean="0"/>
              <a:t> yang </a:t>
            </a:r>
            <a:r>
              <a:rPr lang="en-US" dirty="0" err="1" smtClean="0"/>
              <a:t>berhubungan</a:t>
            </a:r>
            <a:r>
              <a:rPr lang="en-US" dirty="0" smtClean="0"/>
              <a:t> yang </a:t>
            </a:r>
            <a:r>
              <a:rPr lang="en-US" dirty="0" err="1" smtClean="0"/>
              <a:t>ditawarkan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sebuah</a:t>
            </a:r>
            <a:r>
              <a:rPr lang="en-US" dirty="0" smtClean="0"/>
              <a:t> </a:t>
            </a:r>
            <a:r>
              <a:rPr lang="en-US" dirty="0" err="1" smtClean="0"/>
              <a:t>perusahaan</a:t>
            </a:r>
            <a:r>
              <a:rPr lang="en-US" dirty="0" smtClean="0"/>
              <a:t>. ( The coca cola company, </a:t>
            </a:r>
            <a:r>
              <a:rPr lang="en-US" dirty="0" err="1" smtClean="0"/>
              <a:t>pepsi</a:t>
            </a:r>
            <a:r>
              <a:rPr lang="en-US" dirty="0" smtClean="0"/>
              <a:t>, diet </a:t>
            </a:r>
            <a:r>
              <a:rPr lang="en-US" dirty="0" err="1" smtClean="0"/>
              <a:t>pepsi</a:t>
            </a:r>
            <a:r>
              <a:rPr lang="en-US" dirty="0" smtClean="0"/>
              <a:t>) </a:t>
            </a:r>
            <a:r>
              <a:rPr lang="en-US" dirty="0" err="1" smtClean="0"/>
              <a:t>bagian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lini</a:t>
            </a:r>
            <a:r>
              <a:rPr lang="en-US" dirty="0" smtClean="0"/>
              <a:t> </a:t>
            </a:r>
            <a:r>
              <a:rPr lang="en-US" dirty="0" err="1" smtClean="0"/>
              <a:t>produk</a:t>
            </a:r>
            <a:r>
              <a:rPr lang="en-US" dirty="0" smtClean="0"/>
              <a:t> di </a:t>
            </a:r>
            <a:r>
              <a:rPr lang="en-US" dirty="0" err="1" smtClean="0"/>
              <a:t>pepsiCo</a:t>
            </a:r>
            <a:r>
              <a:rPr lang="en-US" dirty="0" smtClean="0"/>
              <a:t>.</a:t>
            </a:r>
          </a:p>
          <a:p>
            <a:pPr marL="538163" indent="-457200" algn="just">
              <a:buFont typeface="Arial" charset="0"/>
              <a:buChar char="•"/>
            </a:pPr>
            <a:r>
              <a:rPr lang="en-US" dirty="0" err="1" smtClean="0"/>
              <a:t>Bauran</a:t>
            </a:r>
            <a:r>
              <a:rPr lang="en-US" dirty="0" smtClean="0"/>
              <a:t> </a:t>
            </a:r>
            <a:r>
              <a:rPr lang="en-US" dirty="0" err="1" smtClean="0"/>
              <a:t>Produk</a:t>
            </a:r>
            <a:r>
              <a:rPr lang="en-US" dirty="0" smtClean="0"/>
              <a:t>: </a:t>
            </a:r>
            <a:r>
              <a:rPr lang="en-US" dirty="0" err="1" smtClean="0"/>
              <a:t>berbagai</a:t>
            </a:r>
            <a:r>
              <a:rPr lang="en-US" dirty="0" smtClean="0"/>
              <a:t> </a:t>
            </a:r>
            <a:r>
              <a:rPr lang="en-US" dirty="0" err="1" smtClean="0"/>
              <a:t>campuran</a:t>
            </a:r>
            <a:r>
              <a:rPr lang="en-US" dirty="0" smtClean="0"/>
              <a:t> </a:t>
            </a:r>
            <a:r>
              <a:rPr lang="en-US" dirty="0" err="1" smtClean="0"/>
              <a:t>produk</a:t>
            </a:r>
            <a:r>
              <a:rPr lang="en-US" dirty="0" smtClean="0"/>
              <a:t> </a:t>
            </a:r>
            <a:r>
              <a:rPr lang="en-US" dirty="0" err="1" smtClean="0"/>
              <a:t>ditawarkan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sebuah</a:t>
            </a:r>
            <a:r>
              <a:rPr lang="en-US" dirty="0" smtClean="0"/>
              <a:t> </a:t>
            </a:r>
            <a:r>
              <a:rPr lang="en-US" dirty="0" err="1" smtClean="0"/>
              <a:t>perusahaan</a:t>
            </a:r>
            <a:r>
              <a:rPr lang="en-US" dirty="0" smtClean="0"/>
              <a:t>, </a:t>
            </a:r>
            <a:r>
              <a:rPr lang="en-US" dirty="0" err="1" smtClean="0"/>
              <a:t>kebanyakan</a:t>
            </a:r>
            <a:r>
              <a:rPr lang="en-US" dirty="0" smtClean="0"/>
              <a:t> </a:t>
            </a:r>
            <a:r>
              <a:rPr lang="en-US" dirty="0" err="1" smtClean="0"/>
              <a:t>perusahaan</a:t>
            </a:r>
            <a:r>
              <a:rPr lang="en-US" dirty="0" smtClean="0"/>
              <a:t> </a:t>
            </a:r>
            <a:r>
              <a:rPr lang="en-US" dirty="0" err="1" smtClean="0"/>
              <a:t>cendrung</a:t>
            </a:r>
            <a:r>
              <a:rPr lang="en-US" dirty="0" smtClean="0"/>
              <a:t> </a:t>
            </a:r>
            <a:r>
              <a:rPr lang="en-US" dirty="0" err="1" smtClean="0"/>
              <a:t>mengembangkan</a:t>
            </a:r>
            <a:r>
              <a:rPr lang="en-US" dirty="0" smtClean="0"/>
              <a:t> </a:t>
            </a:r>
            <a:r>
              <a:rPr lang="en-US" dirty="0" err="1" smtClean="0"/>
              <a:t>bauran</a:t>
            </a:r>
            <a:r>
              <a:rPr lang="en-US" dirty="0" smtClean="0"/>
              <a:t> </a:t>
            </a:r>
            <a:r>
              <a:rPr lang="en-US" dirty="0" err="1" smtClean="0"/>
              <a:t>produk</a:t>
            </a:r>
            <a:r>
              <a:rPr lang="en-US" dirty="0" smtClean="0"/>
              <a:t> </a:t>
            </a:r>
            <a:r>
              <a:rPr lang="en-US" dirty="0" err="1" smtClean="0"/>
              <a:t>mereka</a:t>
            </a:r>
            <a:r>
              <a:rPr lang="en-US" dirty="0" smtClean="0"/>
              <a:t> </a:t>
            </a:r>
            <a:r>
              <a:rPr lang="en-US" dirty="0" err="1" smtClean="0"/>
              <a:t>sepanjang</a:t>
            </a:r>
            <a:r>
              <a:rPr lang="en-US" dirty="0" smtClean="0"/>
              <a:t> </a:t>
            </a:r>
            <a:r>
              <a:rPr lang="en-US" dirty="0" err="1" smtClean="0"/>
              <a:t>waktu</a:t>
            </a:r>
            <a:r>
              <a:rPr lang="en-US" dirty="0" smtClean="0"/>
              <a:t>. ( </a:t>
            </a:r>
            <a:r>
              <a:rPr lang="en-US" dirty="0" err="1" smtClean="0"/>
              <a:t>pakaian</a:t>
            </a:r>
            <a:r>
              <a:rPr lang="en-US" dirty="0" smtClean="0"/>
              <a:t> </a:t>
            </a:r>
            <a:r>
              <a:rPr lang="en-US" dirty="0" err="1" smtClean="0"/>
              <a:t>wanita</a:t>
            </a:r>
            <a:r>
              <a:rPr lang="en-US" dirty="0" smtClean="0"/>
              <a:t>, </a:t>
            </a:r>
            <a:r>
              <a:rPr lang="en-US" dirty="0" err="1" smtClean="0"/>
              <a:t>perhiasan</a:t>
            </a:r>
            <a:r>
              <a:rPr lang="en-US" dirty="0" smtClean="0"/>
              <a:t>, mode </a:t>
            </a:r>
            <a:r>
              <a:rPr lang="en-US" dirty="0" err="1" smtClean="0"/>
              <a:t>aksesori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pakaian</a:t>
            </a:r>
            <a:r>
              <a:rPr lang="en-US" dirty="0" smtClean="0"/>
              <a:t> </a:t>
            </a:r>
            <a:r>
              <a:rPr lang="en-US" dirty="0" err="1" smtClean="0"/>
              <a:t>pria</a:t>
            </a:r>
            <a:r>
              <a:rPr lang="en-US" dirty="0" smtClean="0"/>
              <a:t>)</a:t>
            </a:r>
          </a:p>
          <a:p>
            <a:pPr marL="82296" indent="0" algn="just">
              <a:buNone/>
            </a:pP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>
        <p14:prism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Langkah-langkah</a:t>
            </a:r>
            <a:r>
              <a:rPr lang="en-US" dirty="0" smtClean="0"/>
              <a:t> </a:t>
            </a:r>
            <a:r>
              <a:rPr lang="en-US" dirty="0" err="1" smtClean="0"/>
              <a:t>menciptakan</a:t>
            </a:r>
            <a:r>
              <a:rPr lang="en-US" dirty="0" smtClean="0"/>
              <a:t> </a:t>
            </a:r>
            <a:r>
              <a:rPr lang="en-US" dirty="0" err="1" smtClean="0"/>
              <a:t>produk</a:t>
            </a:r>
            <a:r>
              <a:rPr lang="en-US" dirty="0" smtClean="0"/>
              <a:t> </a:t>
            </a:r>
            <a:r>
              <a:rPr lang="en-US" dirty="0" err="1" smtClean="0"/>
              <a:t>baru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96646" indent="-514350">
              <a:buAutoNum type="arabicPeriod"/>
            </a:pPr>
            <a:r>
              <a:rPr lang="en-US" dirty="0" err="1" smtClean="0"/>
              <a:t>Mengembangkan</a:t>
            </a:r>
            <a:r>
              <a:rPr lang="en-US" dirty="0" smtClean="0"/>
              <a:t> ide </a:t>
            </a:r>
            <a:r>
              <a:rPr lang="en-US" dirty="0" err="1" smtClean="0"/>
              <a:t>baru</a:t>
            </a:r>
            <a:endParaRPr lang="en-US" dirty="0" smtClean="0"/>
          </a:p>
          <a:p>
            <a:pPr marL="596646" indent="-514350">
              <a:buAutoNum type="arabicPeriod"/>
            </a:pPr>
            <a:r>
              <a:rPr lang="en-US" dirty="0" err="1" smtClean="0"/>
              <a:t>Menilai</a:t>
            </a:r>
            <a:r>
              <a:rPr lang="en-US" dirty="0" smtClean="0"/>
              <a:t> </a:t>
            </a:r>
            <a:r>
              <a:rPr lang="en-US" dirty="0" err="1" smtClean="0"/>
              <a:t>kelayakan</a:t>
            </a:r>
            <a:r>
              <a:rPr lang="en-US" dirty="0" smtClean="0"/>
              <a:t> ide </a:t>
            </a:r>
            <a:r>
              <a:rPr lang="en-US" dirty="0" err="1" smtClean="0"/>
              <a:t>produk</a:t>
            </a:r>
            <a:endParaRPr lang="en-US" dirty="0" smtClean="0"/>
          </a:p>
          <a:p>
            <a:pPr marL="596646" indent="-514350">
              <a:buAutoNum type="arabicPeriod"/>
            </a:pPr>
            <a:r>
              <a:rPr lang="en-US" dirty="0" err="1" smtClean="0"/>
              <a:t>Merancang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menguji</a:t>
            </a:r>
            <a:r>
              <a:rPr lang="en-US" dirty="0" smtClean="0"/>
              <a:t> </a:t>
            </a:r>
            <a:r>
              <a:rPr lang="en-US" dirty="0" err="1" smtClean="0"/>
              <a:t>produk</a:t>
            </a:r>
            <a:endParaRPr lang="en-US" dirty="0" smtClean="0"/>
          </a:p>
          <a:p>
            <a:pPr marL="596646" indent="-514350">
              <a:buAutoNum type="arabicPeriod"/>
            </a:pPr>
            <a:r>
              <a:rPr lang="en-US" dirty="0" err="1" smtClean="0"/>
              <a:t>Mendistribusikan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mempromosikan</a:t>
            </a:r>
            <a:r>
              <a:rPr lang="en-US" dirty="0" smtClean="0"/>
              <a:t> </a:t>
            </a:r>
            <a:r>
              <a:rPr lang="en-US" dirty="0" err="1" smtClean="0"/>
              <a:t>produk</a:t>
            </a:r>
            <a:endParaRPr lang="en-US" dirty="0" smtClean="0"/>
          </a:p>
          <a:p>
            <a:pPr marL="596646" indent="-514350">
              <a:buAutoNum type="arabicPeriod"/>
            </a:pPr>
            <a:r>
              <a:rPr lang="en-US" dirty="0" err="1" smtClean="0"/>
              <a:t>Pengawasan</a:t>
            </a:r>
            <a:r>
              <a:rPr lang="en-US" dirty="0" smtClean="0"/>
              <a:t> </a:t>
            </a:r>
            <a:r>
              <a:rPr lang="en-US" dirty="0" err="1" smtClean="0"/>
              <a:t>pasca</a:t>
            </a:r>
            <a:r>
              <a:rPr lang="en-US" dirty="0" smtClean="0"/>
              <a:t> </a:t>
            </a:r>
            <a:r>
              <a:rPr lang="en-US" dirty="0" err="1" smtClean="0"/>
              <a:t>produksi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874682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04800"/>
            <a:ext cx="8628888" cy="838200"/>
          </a:xfrm>
        </p:spPr>
        <p:txBody>
          <a:bodyPr>
            <a:normAutofit/>
          </a:bodyPr>
          <a:lstStyle/>
          <a:p>
            <a:pPr algn="ctr"/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Pertemuan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Ke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4</a:t>
            </a:r>
            <a:br>
              <a:rPr lang="en-US" sz="2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MENAMPILKAN PERILAKU ETIS DAN TANGGUNG JAWAB SOSIAL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447800"/>
            <a:ext cx="8400288" cy="5181600"/>
          </a:xfrm>
        </p:spPr>
        <p:txBody>
          <a:bodyPr>
            <a:normAutofit/>
          </a:bodyPr>
          <a:lstStyle/>
          <a:p>
            <a:r>
              <a:rPr lang="en-US" dirty="0" err="1" smtClean="0"/>
              <a:t>Etika</a:t>
            </a:r>
            <a:r>
              <a:rPr lang="en-US" dirty="0" smtClean="0"/>
              <a:t> (</a:t>
            </a:r>
            <a:r>
              <a:rPr lang="en-US" i="1" dirty="0" smtClean="0"/>
              <a:t>ethics</a:t>
            </a:r>
            <a:r>
              <a:rPr lang="en-US" dirty="0" smtClean="0"/>
              <a:t>):</a:t>
            </a:r>
          </a:p>
          <a:p>
            <a:pPr algn="just">
              <a:buNone/>
            </a:pPr>
            <a:r>
              <a:rPr lang="en-US" dirty="0" smtClean="0"/>
              <a:t>	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Standar-standar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perilaku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bermoral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yaitu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perilaku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diterima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oleh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masyarakat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sebagai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benar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versus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salah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(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Perbedaan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antara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benar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salah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algn="just">
              <a:buNone/>
            </a:pP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Nilai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moral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dasar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: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Integritas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Rasa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hormat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kepada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manusia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pengendalian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diri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kejujuran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keberanian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pengorbanan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diri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adalah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benar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;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penipuan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menjadi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pengecut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kekejaman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adalah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salah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dirty="0" err="1" smtClean="0"/>
              <a:t>Kode</a:t>
            </a:r>
            <a:r>
              <a:rPr lang="en-US" dirty="0" smtClean="0"/>
              <a:t> </a:t>
            </a:r>
            <a:r>
              <a:rPr lang="en-US" dirty="0" err="1" smtClean="0"/>
              <a:t>etik</a:t>
            </a:r>
            <a:r>
              <a:rPr lang="en-US" dirty="0" smtClean="0"/>
              <a:t> </a:t>
            </a:r>
            <a:r>
              <a:rPr lang="en-US" dirty="0" err="1" smtClean="0"/>
              <a:t>diklasifikasikan</a:t>
            </a:r>
            <a:r>
              <a:rPr lang="en-US" dirty="0" smtClean="0"/>
              <a:t> </a:t>
            </a:r>
            <a:r>
              <a:rPr lang="en-US" dirty="0" err="1" smtClean="0"/>
              <a:t>menjadi</a:t>
            </a:r>
            <a:r>
              <a:rPr lang="en-US" dirty="0" smtClean="0"/>
              <a:t> 2:</a:t>
            </a:r>
          </a:p>
          <a:p>
            <a:pPr marL="870966" lvl="1" indent="-514350">
              <a:buFont typeface="+mj-lt"/>
              <a:buAutoNum type="arabicPeriod"/>
            </a:pPr>
            <a:r>
              <a:rPr lang="en-US" dirty="0" err="1" smtClean="0"/>
              <a:t>Kode</a:t>
            </a:r>
            <a:r>
              <a:rPr lang="en-US" dirty="0" smtClean="0"/>
              <a:t> </a:t>
            </a:r>
            <a:r>
              <a:rPr lang="en-US" dirty="0" err="1" smtClean="0"/>
              <a:t>etika</a:t>
            </a:r>
            <a:r>
              <a:rPr lang="en-US" dirty="0" smtClean="0"/>
              <a:t> </a:t>
            </a:r>
            <a:r>
              <a:rPr lang="en-US" dirty="0" err="1" smtClean="0"/>
              <a:t>berbasis</a:t>
            </a:r>
            <a:r>
              <a:rPr lang="en-US" dirty="0" smtClean="0"/>
              <a:t> </a:t>
            </a:r>
            <a:r>
              <a:rPr lang="en-US" dirty="0" err="1" smtClean="0"/>
              <a:t>kepatuhan</a:t>
            </a:r>
            <a:endParaRPr lang="en-US" dirty="0" smtClean="0"/>
          </a:p>
          <a:p>
            <a:pPr algn="just">
              <a:buNone/>
            </a:pPr>
            <a:r>
              <a:rPr lang="en-US" dirty="0" smtClean="0"/>
              <a:t>		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Standar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etis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menekankan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pencegahan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	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perilaku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melanggar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hukum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	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meningkatkan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kontrol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	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memberikan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sanksi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kepada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melanggar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>
        <p14:ferris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81000" y="228600"/>
            <a:ext cx="8552688" cy="6019800"/>
          </a:xfrm>
        </p:spPr>
        <p:txBody>
          <a:bodyPr/>
          <a:lstStyle/>
          <a:p>
            <a:pPr marL="596646" indent="-514350">
              <a:buFont typeface="+mj-lt"/>
              <a:buAutoNum type="arabicPeriod" startAt="2"/>
            </a:pPr>
            <a:r>
              <a:rPr lang="en-US" dirty="0" err="1" smtClean="0"/>
              <a:t>Kode</a:t>
            </a:r>
            <a:r>
              <a:rPr lang="en-US" dirty="0" smtClean="0"/>
              <a:t> </a:t>
            </a:r>
            <a:r>
              <a:rPr lang="en-US" dirty="0" err="1" smtClean="0"/>
              <a:t>etika</a:t>
            </a:r>
            <a:r>
              <a:rPr lang="en-US" dirty="0" smtClean="0"/>
              <a:t> </a:t>
            </a:r>
            <a:r>
              <a:rPr lang="en-US" dirty="0" err="1" smtClean="0"/>
              <a:t>berbasis</a:t>
            </a:r>
            <a:r>
              <a:rPr lang="en-US" dirty="0" smtClean="0"/>
              <a:t> </a:t>
            </a:r>
            <a:r>
              <a:rPr lang="en-US" dirty="0" err="1" smtClean="0"/>
              <a:t>integritas</a:t>
            </a:r>
            <a:endParaRPr lang="en-US" dirty="0" smtClean="0"/>
          </a:p>
          <a:p>
            <a:pPr marL="596646" indent="-514350">
              <a:buNone/>
            </a:pPr>
            <a:r>
              <a:rPr lang="en-US" dirty="0" smtClean="0"/>
              <a:t>	</a:t>
            </a:r>
            <a:r>
              <a:rPr lang="en-US" dirty="0" err="1" smtClean="0"/>
              <a:t>standar</a:t>
            </a:r>
            <a:r>
              <a:rPr lang="en-US" dirty="0" smtClean="0"/>
              <a:t> </a:t>
            </a:r>
            <a:r>
              <a:rPr lang="en-US" dirty="0" err="1" smtClean="0"/>
              <a:t>etis</a:t>
            </a:r>
            <a:r>
              <a:rPr lang="en-US" dirty="0" smtClean="0"/>
              <a:t> yang </a:t>
            </a:r>
            <a:r>
              <a:rPr lang="en-US" dirty="0" err="1" smtClean="0"/>
              <a:t>mendefinisikan</a:t>
            </a:r>
            <a:r>
              <a:rPr lang="en-US" dirty="0" smtClean="0"/>
              <a:t> </a:t>
            </a:r>
            <a:r>
              <a:rPr lang="en-US" dirty="0" err="1" smtClean="0"/>
              <a:t>nilai-nilai</a:t>
            </a:r>
            <a:r>
              <a:rPr lang="en-US" dirty="0" smtClean="0"/>
              <a:t> </a:t>
            </a:r>
            <a:r>
              <a:rPr lang="en-US" dirty="0" err="1" smtClean="0"/>
              <a:t>panduan</a:t>
            </a:r>
            <a:r>
              <a:rPr lang="en-US" dirty="0" smtClean="0"/>
              <a:t> </a:t>
            </a:r>
            <a:r>
              <a:rPr lang="en-US" dirty="0" err="1" smtClean="0"/>
              <a:t>organisasi</a:t>
            </a:r>
            <a:r>
              <a:rPr lang="en-US" dirty="0" smtClean="0"/>
              <a:t>, </a:t>
            </a:r>
            <a:r>
              <a:rPr lang="en-US" dirty="0" err="1" smtClean="0"/>
              <a:t>menciptakan</a:t>
            </a:r>
            <a:r>
              <a:rPr lang="en-US" dirty="0" smtClean="0"/>
              <a:t> </a:t>
            </a:r>
            <a:r>
              <a:rPr lang="en-US" dirty="0" err="1" smtClean="0"/>
              <a:t>sebuah</a:t>
            </a:r>
            <a:r>
              <a:rPr lang="en-US" dirty="0" smtClean="0"/>
              <a:t> </a:t>
            </a:r>
            <a:r>
              <a:rPr lang="en-US" dirty="0" err="1" smtClean="0"/>
              <a:t>lingkungan</a:t>
            </a:r>
            <a:r>
              <a:rPr lang="en-US" dirty="0" smtClean="0"/>
              <a:t> yang </a:t>
            </a:r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etis</a:t>
            </a:r>
            <a:r>
              <a:rPr lang="en-US" dirty="0" smtClean="0"/>
              <a:t> </a:t>
            </a:r>
            <a:r>
              <a:rPr lang="en-US" dirty="0" err="1" smtClean="0"/>
              <a:t>mendukung</a:t>
            </a:r>
            <a:r>
              <a:rPr lang="en-US" dirty="0" smtClean="0"/>
              <a:t> </a:t>
            </a:r>
            <a:r>
              <a:rPr lang="en-US" dirty="0" err="1" smtClean="0"/>
              <a:t>perilaku</a:t>
            </a:r>
            <a:r>
              <a:rPr lang="en-US" dirty="0" smtClean="0"/>
              <a:t> yang </a:t>
            </a:r>
            <a:r>
              <a:rPr lang="en-US" dirty="0" err="1" smtClean="0"/>
              <a:t>baik</a:t>
            </a:r>
            <a:r>
              <a:rPr lang="en-US" dirty="0" smtClean="0"/>
              <a:t>,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menekankan</a:t>
            </a:r>
            <a:r>
              <a:rPr lang="en-US" dirty="0" smtClean="0"/>
              <a:t> </a:t>
            </a:r>
            <a:r>
              <a:rPr lang="en-US" dirty="0" err="1" smtClean="0"/>
              <a:t>akuntabilitas</a:t>
            </a:r>
            <a:r>
              <a:rPr lang="en-US" dirty="0" smtClean="0"/>
              <a:t> </a:t>
            </a:r>
            <a:r>
              <a:rPr lang="en-US" dirty="0" err="1" smtClean="0"/>
              <a:t>bersama</a:t>
            </a:r>
            <a:r>
              <a:rPr lang="en-US" dirty="0" smtClean="0"/>
              <a:t> </a:t>
            </a:r>
            <a:r>
              <a:rPr lang="en-US" dirty="0" err="1" smtClean="0"/>
              <a:t>antar</a:t>
            </a:r>
            <a:r>
              <a:rPr lang="en-US" dirty="0" smtClean="0"/>
              <a:t> </a:t>
            </a:r>
            <a:r>
              <a:rPr lang="en-US" dirty="0" err="1" smtClean="0"/>
              <a:t>karyawan</a:t>
            </a:r>
            <a:endParaRPr lang="en-US" dirty="0" smtClean="0"/>
          </a:p>
          <a:p>
            <a:pPr marL="596646" indent="-514350">
              <a:buNone/>
            </a:pPr>
            <a:r>
              <a:rPr lang="en-US" dirty="0"/>
              <a:t>	</a:t>
            </a:r>
            <a:r>
              <a:rPr lang="en-US" b="1" dirty="0" err="1" smtClean="0"/>
              <a:t>Akuntabilitas</a:t>
            </a:r>
            <a:r>
              <a:rPr lang="en-US" dirty="0" smtClean="0"/>
              <a:t> = </a:t>
            </a:r>
            <a:r>
              <a:rPr lang="en-US" dirty="0" err="1" smtClean="0"/>
              <a:t>Kemampuan</a:t>
            </a:r>
            <a:r>
              <a:rPr lang="en-US" dirty="0" smtClean="0"/>
              <a:t> </a:t>
            </a:r>
            <a:r>
              <a:rPr lang="en-US" dirty="0" err="1" smtClean="0"/>
              <a:t>memberikan</a:t>
            </a:r>
            <a:r>
              <a:rPr lang="en-US" dirty="0" smtClean="0"/>
              <a:t> </a:t>
            </a:r>
            <a:r>
              <a:rPr lang="en-US" dirty="0" err="1" smtClean="0"/>
              <a:t>Jawaban</a:t>
            </a:r>
            <a:endParaRPr lang="en-US" dirty="0" smtClean="0"/>
          </a:p>
          <a:p>
            <a:pPr marL="596646" indent="-514350">
              <a:buNone/>
            </a:pPr>
            <a:endParaRPr lang="en-US" dirty="0"/>
          </a:p>
          <a:p>
            <a:pPr marL="596646" indent="-514350">
              <a:buNone/>
            </a:pPr>
            <a:r>
              <a:rPr lang="en-US" dirty="0" err="1" smtClean="0"/>
              <a:t>Kode</a:t>
            </a:r>
            <a:r>
              <a:rPr lang="en-US" dirty="0" smtClean="0"/>
              <a:t> </a:t>
            </a:r>
            <a:r>
              <a:rPr lang="en-US" dirty="0" err="1" smtClean="0"/>
              <a:t>etika</a:t>
            </a:r>
            <a:r>
              <a:rPr lang="en-US" dirty="0" smtClean="0"/>
              <a:t> </a:t>
            </a:r>
            <a:r>
              <a:rPr lang="en-US" dirty="0" err="1" smtClean="0"/>
              <a:t>berbasis</a:t>
            </a:r>
            <a:r>
              <a:rPr lang="en-US" dirty="0" smtClean="0"/>
              <a:t> </a:t>
            </a:r>
            <a:r>
              <a:rPr lang="en-US" dirty="0" err="1" smtClean="0"/>
              <a:t>integritas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memberikan</a:t>
            </a:r>
            <a:r>
              <a:rPr lang="en-US" dirty="0" smtClean="0"/>
              <a:t> </a:t>
            </a:r>
            <a:r>
              <a:rPr lang="en-US" dirty="0" err="1" smtClean="0"/>
              <a:t>nilai</a:t>
            </a:r>
            <a:r>
              <a:rPr lang="en-US" dirty="0" smtClean="0"/>
              <a:t> </a:t>
            </a:r>
            <a:r>
              <a:rPr lang="en-US" dirty="0" err="1" smtClean="0"/>
              <a:t>kejujuran</a:t>
            </a:r>
            <a:r>
              <a:rPr lang="en-US" dirty="0" smtClean="0"/>
              <a:t>, </a:t>
            </a:r>
            <a:r>
              <a:rPr lang="en-US" dirty="0" err="1" smtClean="0"/>
              <a:t>permainan</a:t>
            </a:r>
            <a:r>
              <a:rPr lang="en-US" dirty="0" smtClean="0"/>
              <a:t> yang </a:t>
            </a:r>
            <a:r>
              <a:rPr lang="en-US" dirty="0" err="1" smtClean="0"/>
              <a:t>adil</a:t>
            </a:r>
            <a:r>
              <a:rPr lang="en-US" dirty="0" smtClean="0"/>
              <a:t>, </a:t>
            </a:r>
            <a:r>
              <a:rPr lang="en-US" dirty="0" err="1" smtClean="0"/>
              <a:t>layanan</a:t>
            </a:r>
            <a:r>
              <a:rPr lang="en-US" dirty="0" smtClean="0"/>
              <a:t> yang </a:t>
            </a:r>
            <a:r>
              <a:rPr lang="en-US" dirty="0" err="1" smtClean="0"/>
              <a:t>baik</a:t>
            </a:r>
            <a:r>
              <a:rPr lang="en-US" dirty="0" smtClean="0"/>
              <a:t> </a:t>
            </a:r>
            <a:r>
              <a:rPr lang="en-US" dirty="0" err="1" smtClean="0"/>
              <a:t>kepada</a:t>
            </a:r>
            <a:r>
              <a:rPr lang="en-US" dirty="0" smtClean="0"/>
              <a:t> </a:t>
            </a:r>
            <a:r>
              <a:rPr lang="en-US" dirty="0" err="1" smtClean="0"/>
              <a:t>pelanggan</a:t>
            </a:r>
            <a:r>
              <a:rPr lang="en-US" dirty="0" smtClean="0"/>
              <a:t>, </a:t>
            </a:r>
            <a:r>
              <a:rPr lang="en-US" dirty="0" err="1" smtClean="0"/>
              <a:t>komitmen</a:t>
            </a:r>
            <a:r>
              <a:rPr lang="en-US" dirty="0" smtClean="0"/>
              <a:t> </a:t>
            </a:r>
            <a:r>
              <a:rPr lang="en-US" dirty="0" err="1" smtClean="0"/>
              <a:t>terhadap</a:t>
            </a:r>
            <a:r>
              <a:rPr lang="en-US" dirty="0" smtClean="0"/>
              <a:t> </a:t>
            </a:r>
            <a:r>
              <a:rPr lang="en-US" dirty="0" err="1" smtClean="0"/>
              <a:t>keberagaman</a:t>
            </a:r>
            <a:r>
              <a:rPr lang="en-US" dirty="0" smtClean="0"/>
              <a:t>, </a:t>
            </a:r>
            <a:r>
              <a:rPr lang="en-US" dirty="0" err="1" smtClean="0"/>
              <a:t>nilai-nalai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disukai</a:t>
            </a:r>
            <a:r>
              <a:rPr lang="en-US" dirty="0" smtClean="0"/>
              <a:t> </a:t>
            </a:r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etis</a:t>
            </a:r>
            <a:r>
              <a:rPr lang="en-US" dirty="0" smtClean="0"/>
              <a:t>.</a:t>
            </a:r>
          </a:p>
          <a:p>
            <a:pPr marL="596646" indent="-514350">
              <a:buNone/>
            </a:pPr>
            <a:endParaRPr lang="en-US" dirty="0" smtClean="0"/>
          </a:p>
          <a:p>
            <a:pPr marL="596646" indent="-514350">
              <a:buNone/>
            </a:pP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304800"/>
            <a:ext cx="8610600" cy="6400800"/>
          </a:xfrm>
        </p:spPr>
        <p:txBody>
          <a:bodyPr>
            <a:normAutofit fontScale="62500" lnSpcReduction="20000"/>
          </a:bodyPr>
          <a:lstStyle/>
          <a:p>
            <a:pPr marL="596646" indent="-514350"/>
            <a:r>
              <a:rPr lang="en-US" sz="3800" dirty="0" err="1" smtClean="0">
                <a:latin typeface="Times New Roman" pitchFamily="18" charset="0"/>
                <a:cs typeface="Times New Roman" pitchFamily="18" charset="0"/>
              </a:rPr>
              <a:t>Tanggung</a:t>
            </a:r>
            <a:r>
              <a:rPr lang="en-US" sz="3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 smtClean="0">
                <a:latin typeface="Times New Roman" pitchFamily="18" charset="0"/>
                <a:cs typeface="Times New Roman" pitchFamily="18" charset="0"/>
              </a:rPr>
              <a:t>Jawab</a:t>
            </a:r>
            <a:r>
              <a:rPr lang="en-US" sz="3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 smtClean="0">
                <a:latin typeface="Times New Roman" pitchFamily="18" charset="0"/>
                <a:cs typeface="Times New Roman" pitchFamily="18" charset="0"/>
              </a:rPr>
              <a:t>Sosial</a:t>
            </a:r>
            <a:r>
              <a:rPr lang="en-US" sz="3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 smtClean="0">
                <a:latin typeface="Times New Roman" pitchFamily="18" charset="0"/>
                <a:cs typeface="Times New Roman" pitchFamily="18" charset="0"/>
              </a:rPr>
              <a:t>Korporat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3800" i="1" dirty="0" smtClean="0">
                <a:latin typeface="Times New Roman" pitchFamily="18" charset="0"/>
                <a:cs typeface="Times New Roman" pitchFamily="18" charset="0"/>
              </a:rPr>
              <a:t>Corporate social responsibility </a:t>
            </a:r>
            <a:r>
              <a:rPr lang="en-US" sz="3800" dirty="0" smtClean="0">
                <a:latin typeface="Times New Roman" pitchFamily="18" charset="0"/>
                <a:cs typeface="Times New Roman" pitchFamily="18" charset="0"/>
              </a:rPr>
              <a:t>--- CSR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). “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Perhatian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dimiliki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bisnis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terhadap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kesejahteraan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masyarakat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.”</a:t>
            </a:r>
          </a:p>
          <a:p>
            <a:pPr marL="596646" indent="-514350" algn="just">
              <a:buNone/>
            </a:pPr>
            <a:endParaRPr lang="en-US" sz="2900" dirty="0" smtClean="0"/>
          </a:p>
          <a:p>
            <a:pPr marL="596646" indent="-514350" algn="just">
              <a:buNone/>
            </a:pPr>
            <a:r>
              <a:rPr lang="en-US" sz="2900" dirty="0"/>
              <a:t>	</a:t>
            </a:r>
            <a:r>
              <a:rPr lang="en-US" sz="2900" dirty="0" err="1" smtClean="0"/>
              <a:t>Korporat</a:t>
            </a:r>
            <a:r>
              <a:rPr lang="en-US" sz="2900" dirty="0" smtClean="0"/>
              <a:t> </a:t>
            </a:r>
            <a:r>
              <a:rPr lang="en-US" sz="2900" dirty="0" err="1" smtClean="0"/>
              <a:t>sama</a:t>
            </a:r>
            <a:r>
              <a:rPr lang="en-US" sz="2900" dirty="0" smtClean="0"/>
              <a:t> </a:t>
            </a:r>
            <a:r>
              <a:rPr lang="en-US" sz="2900" dirty="0" err="1" smtClean="0"/>
              <a:t>dengan</a:t>
            </a:r>
            <a:r>
              <a:rPr lang="en-US" sz="2900" dirty="0" smtClean="0"/>
              <a:t> </a:t>
            </a:r>
            <a:r>
              <a:rPr lang="en-US" sz="2900" dirty="0" err="1" smtClean="0"/>
              <a:t>Grup</a:t>
            </a:r>
            <a:r>
              <a:rPr lang="en-US" sz="2900" dirty="0" smtClean="0"/>
              <a:t> </a:t>
            </a:r>
            <a:r>
              <a:rPr lang="en-US" sz="2900" dirty="0" err="1" smtClean="0"/>
              <a:t>atau</a:t>
            </a:r>
            <a:r>
              <a:rPr lang="en-US" sz="2900" dirty="0" smtClean="0"/>
              <a:t> </a:t>
            </a:r>
            <a:r>
              <a:rPr lang="en-US" sz="2900" dirty="0" err="1" smtClean="0"/>
              <a:t>perusahaan</a:t>
            </a:r>
            <a:r>
              <a:rPr lang="en-US" sz="2900" dirty="0" smtClean="0"/>
              <a:t> yang </a:t>
            </a:r>
            <a:r>
              <a:rPr lang="en-US" sz="2900" dirty="0" err="1" smtClean="0"/>
              <a:t>memiliki</a:t>
            </a:r>
            <a:r>
              <a:rPr lang="en-US" sz="2900" dirty="0" smtClean="0"/>
              <a:t> </a:t>
            </a:r>
            <a:r>
              <a:rPr lang="en-US" sz="2900" dirty="0" err="1" smtClean="0"/>
              <a:t>berbagai</a:t>
            </a:r>
            <a:r>
              <a:rPr lang="en-US" sz="2900" dirty="0" smtClean="0"/>
              <a:t> </a:t>
            </a:r>
            <a:r>
              <a:rPr lang="en-US" sz="2900" dirty="0" err="1" smtClean="0"/>
              <a:t>anak</a:t>
            </a:r>
            <a:r>
              <a:rPr lang="en-US" sz="2900" dirty="0" smtClean="0"/>
              <a:t> </a:t>
            </a:r>
            <a:r>
              <a:rPr lang="en-US" sz="2900" dirty="0" err="1" smtClean="0"/>
              <a:t>perusahaan</a:t>
            </a:r>
            <a:endParaRPr lang="en-US" sz="2900" dirty="0" smtClean="0"/>
          </a:p>
          <a:p>
            <a:pPr marL="596646" indent="-514350" algn="just"/>
            <a:r>
              <a:rPr lang="en-US" sz="2900" dirty="0" err="1" smtClean="0"/>
              <a:t>Kinerja</a:t>
            </a:r>
            <a:r>
              <a:rPr lang="en-US" sz="2900" dirty="0" smtClean="0"/>
              <a:t> </a:t>
            </a:r>
            <a:r>
              <a:rPr lang="en-US" sz="2900" dirty="0" err="1" smtClean="0"/>
              <a:t>sosial</a:t>
            </a:r>
            <a:r>
              <a:rPr lang="en-US" sz="2900" dirty="0" smtClean="0"/>
              <a:t> </a:t>
            </a:r>
            <a:r>
              <a:rPr lang="en-US" sz="2900" dirty="0" err="1" smtClean="0"/>
              <a:t>sebuah</a:t>
            </a:r>
            <a:r>
              <a:rPr lang="en-US" sz="2900" dirty="0" smtClean="0"/>
              <a:t> </a:t>
            </a:r>
            <a:r>
              <a:rPr lang="en-US" sz="2900" dirty="0" err="1" smtClean="0"/>
              <a:t>perusahaan</a:t>
            </a:r>
            <a:r>
              <a:rPr lang="en-US" sz="2900" dirty="0" smtClean="0"/>
              <a:t> </a:t>
            </a:r>
            <a:r>
              <a:rPr lang="en-US" sz="2900" dirty="0" err="1" smtClean="0"/>
              <a:t>mempunyai</a:t>
            </a:r>
            <a:r>
              <a:rPr lang="en-US" sz="2900" dirty="0" smtClean="0"/>
              <a:t> </a:t>
            </a:r>
            <a:r>
              <a:rPr lang="en-US" sz="2900" dirty="0" err="1" smtClean="0"/>
              <a:t>beberapa</a:t>
            </a:r>
            <a:r>
              <a:rPr lang="en-US" sz="2900" dirty="0" smtClean="0"/>
              <a:t> </a:t>
            </a:r>
            <a:r>
              <a:rPr lang="en-US" sz="2900" dirty="0" err="1" smtClean="0"/>
              <a:t>dimensi</a:t>
            </a:r>
            <a:r>
              <a:rPr lang="en-US" sz="2900" dirty="0" smtClean="0"/>
              <a:t> :</a:t>
            </a:r>
          </a:p>
          <a:p>
            <a:pPr marL="1117854" lvl="2" indent="-514350" algn="just">
              <a:buFont typeface="+mj-lt"/>
              <a:buAutoNum type="arabicPeriod"/>
            </a:pPr>
            <a:r>
              <a:rPr lang="en-US" sz="2900" dirty="0" err="1" smtClean="0"/>
              <a:t>Filantropi</a:t>
            </a:r>
            <a:r>
              <a:rPr lang="en-US" sz="2900" dirty="0" smtClean="0"/>
              <a:t> </a:t>
            </a:r>
            <a:r>
              <a:rPr lang="en-US" sz="2900" dirty="0" err="1" smtClean="0"/>
              <a:t>korporat</a:t>
            </a:r>
            <a:endParaRPr lang="en-US" sz="2900" dirty="0" smtClean="0"/>
          </a:p>
          <a:p>
            <a:pPr marL="1117854" lvl="2" indent="-514350" algn="just">
              <a:buNone/>
            </a:pPr>
            <a:r>
              <a:rPr lang="en-US" sz="2900" dirty="0" smtClean="0"/>
              <a:t>	</a:t>
            </a:r>
            <a:r>
              <a:rPr lang="en-US" sz="2900" dirty="0" err="1" smtClean="0"/>
              <a:t>dimensi</a:t>
            </a:r>
            <a:r>
              <a:rPr lang="en-US" sz="2900" dirty="0" smtClean="0"/>
              <a:t> </a:t>
            </a:r>
            <a:r>
              <a:rPr lang="en-US" sz="2900" dirty="0" err="1" smtClean="0"/>
              <a:t>tanggung</a:t>
            </a:r>
            <a:r>
              <a:rPr lang="en-US" sz="2900" dirty="0" smtClean="0"/>
              <a:t> </a:t>
            </a:r>
            <a:r>
              <a:rPr lang="en-US" sz="2900" dirty="0" err="1" smtClean="0"/>
              <a:t>jawab</a:t>
            </a:r>
            <a:r>
              <a:rPr lang="en-US" sz="2900" dirty="0" smtClean="0"/>
              <a:t> </a:t>
            </a:r>
            <a:r>
              <a:rPr lang="en-US" sz="2900" dirty="0" err="1" smtClean="0"/>
              <a:t>sosial</a:t>
            </a:r>
            <a:r>
              <a:rPr lang="en-US" sz="2900" dirty="0" smtClean="0"/>
              <a:t> yang </a:t>
            </a:r>
            <a:r>
              <a:rPr lang="en-US" sz="2900" dirty="0" err="1" smtClean="0"/>
              <a:t>meliputi</a:t>
            </a:r>
            <a:r>
              <a:rPr lang="en-US" sz="2900" dirty="0" smtClean="0"/>
              <a:t> </a:t>
            </a:r>
            <a:r>
              <a:rPr lang="en-US" sz="2900" dirty="0" err="1" smtClean="0"/>
              <a:t>sumbangan</a:t>
            </a:r>
            <a:r>
              <a:rPr lang="en-US" sz="2900" dirty="0" smtClean="0"/>
              <a:t> </a:t>
            </a:r>
            <a:r>
              <a:rPr lang="en-US" sz="2900" dirty="0" err="1" smtClean="0"/>
              <a:t>amal</a:t>
            </a:r>
            <a:r>
              <a:rPr lang="en-US" sz="2900" dirty="0" smtClean="0"/>
              <a:t> </a:t>
            </a:r>
            <a:r>
              <a:rPr lang="en-US" sz="2900" dirty="0" err="1" smtClean="0"/>
              <a:t>kepada</a:t>
            </a:r>
            <a:r>
              <a:rPr lang="en-US" sz="2900" dirty="0" smtClean="0"/>
              <a:t> </a:t>
            </a:r>
            <a:r>
              <a:rPr lang="en-US" sz="2900" dirty="0" err="1" smtClean="0"/>
              <a:t>semua</a:t>
            </a:r>
            <a:r>
              <a:rPr lang="en-US" sz="2900" dirty="0" smtClean="0"/>
              <a:t> </a:t>
            </a:r>
            <a:r>
              <a:rPr lang="en-US" sz="2900" dirty="0" err="1" smtClean="0"/>
              <a:t>jenis</a:t>
            </a:r>
            <a:r>
              <a:rPr lang="en-US" sz="2900" dirty="0" smtClean="0"/>
              <a:t> </a:t>
            </a:r>
            <a:r>
              <a:rPr lang="en-US" sz="2900" dirty="0" err="1" smtClean="0"/>
              <a:t>kelompok</a:t>
            </a:r>
            <a:r>
              <a:rPr lang="en-US" sz="2900" dirty="0" smtClean="0"/>
              <a:t> </a:t>
            </a:r>
            <a:r>
              <a:rPr lang="en-US" sz="2900" b="1" dirty="0" err="1" smtClean="0"/>
              <a:t>nirlaba</a:t>
            </a:r>
            <a:r>
              <a:rPr lang="en-US" sz="2900" b="1" dirty="0" smtClean="0"/>
              <a:t>. (</a:t>
            </a:r>
            <a:r>
              <a:rPr lang="en-US" sz="2900" dirty="0" err="1" smtClean="0"/>
              <a:t>sesuatu</a:t>
            </a:r>
            <a:r>
              <a:rPr lang="en-US" sz="2900" dirty="0" smtClean="0"/>
              <a:t> yang </a:t>
            </a:r>
            <a:r>
              <a:rPr lang="en-US" sz="2900" dirty="0" err="1" smtClean="0"/>
              <a:t>bertujuan</a:t>
            </a:r>
            <a:r>
              <a:rPr lang="en-US" sz="2900" dirty="0" smtClean="0"/>
              <a:t> </a:t>
            </a:r>
            <a:r>
              <a:rPr lang="en-US" sz="2900" dirty="0" err="1" smtClean="0"/>
              <a:t>sosial</a:t>
            </a:r>
            <a:r>
              <a:rPr lang="en-US" sz="2900" dirty="0" smtClean="0"/>
              <a:t>, </a:t>
            </a:r>
            <a:r>
              <a:rPr lang="en-US" sz="2900" dirty="0" err="1" smtClean="0"/>
              <a:t>masyarakat</a:t>
            </a:r>
            <a:r>
              <a:rPr lang="en-US" sz="2900" dirty="0" smtClean="0"/>
              <a:t>/</a:t>
            </a:r>
            <a:r>
              <a:rPr lang="en-US" sz="2900" dirty="0" err="1" smtClean="0"/>
              <a:t>lingkungan</a:t>
            </a:r>
            <a:r>
              <a:rPr lang="en-US" sz="2900" dirty="0" smtClean="0"/>
              <a:t> yang </a:t>
            </a:r>
            <a:r>
              <a:rPr lang="en-US" sz="2900" dirty="0" err="1" smtClean="0"/>
              <a:t>tidak</a:t>
            </a:r>
            <a:r>
              <a:rPr lang="en-US" sz="2900" dirty="0" smtClean="0"/>
              <a:t> </a:t>
            </a:r>
            <a:r>
              <a:rPr lang="en-US" sz="2900" dirty="0" err="1" smtClean="0"/>
              <a:t>mencari</a:t>
            </a:r>
            <a:r>
              <a:rPr lang="en-US" sz="2900" dirty="0" smtClean="0"/>
              <a:t> </a:t>
            </a:r>
            <a:r>
              <a:rPr lang="en-US" sz="2900" dirty="0" err="1" smtClean="0"/>
              <a:t>keuntungan</a:t>
            </a:r>
            <a:r>
              <a:rPr lang="en-US" sz="2900" dirty="0" smtClean="0"/>
              <a:t>).</a:t>
            </a:r>
          </a:p>
          <a:p>
            <a:pPr marL="1117854" lvl="2" indent="-514350" algn="just">
              <a:buNone/>
            </a:pPr>
            <a:r>
              <a:rPr lang="en-US" sz="2900" b="1" dirty="0"/>
              <a:t>	</a:t>
            </a:r>
            <a:r>
              <a:rPr lang="en-US" sz="2900" b="1" dirty="0" smtClean="0"/>
              <a:t>McDonald’s</a:t>
            </a:r>
            <a:r>
              <a:rPr lang="en-US" sz="2900" dirty="0" smtClean="0"/>
              <a:t> </a:t>
            </a:r>
            <a:r>
              <a:rPr lang="en-US" sz="2900" dirty="0" err="1" smtClean="0"/>
              <a:t>memberikan</a:t>
            </a:r>
            <a:r>
              <a:rPr lang="en-US" sz="2900" dirty="0" smtClean="0"/>
              <a:t> </a:t>
            </a:r>
            <a:r>
              <a:rPr lang="en-US" sz="2900" dirty="0" err="1" smtClean="0"/>
              <a:t>rumah</a:t>
            </a:r>
            <a:r>
              <a:rPr lang="en-US" sz="2900" dirty="0" smtClean="0"/>
              <a:t> </a:t>
            </a:r>
            <a:r>
              <a:rPr lang="en-US" sz="2900" dirty="0" err="1" smtClean="0"/>
              <a:t>kepada</a:t>
            </a:r>
            <a:r>
              <a:rPr lang="en-US" sz="2900" dirty="0" smtClean="0"/>
              <a:t> </a:t>
            </a:r>
            <a:r>
              <a:rPr lang="en-US" sz="2900" dirty="0" err="1" smtClean="0"/>
              <a:t>keluarga</a:t>
            </a:r>
            <a:r>
              <a:rPr lang="en-US" sz="2900" dirty="0" smtClean="0"/>
              <a:t> yang </a:t>
            </a:r>
            <a:r>
              <a:rPr lang="en-US" sz="2900" dirty="0" err="1" smtClean="0"/>
              <a:t>mempunyai</a:t>
            </a:r>
            <a:r>
              <a:rPr lang="en-US" sz="2900" dirty="0" smtClean="0"/>
              <a:t> </a:t>
            </a:r>
            <a:r>
              <a:rPr lang="en-US" sz="2900" dirty="0" err="1" smtClean="0"/>
              <a:t>anak</a:t>
            </a:r>
            <a:r>
              <a:rPr lang="en-US" sz="2900" dirty="0" smtClean="0"/>
              <a:t> </a:t>
            </a:r>
            <a:r>
              <a:rPr lang="en-US" sz="2900" dirty="0" err="1" smtClean="0"/>
              <a:t>yan</a:t>
            </a:r>
            <a:r>
              <a:rPr lang="en-US" sz="2900" dirty="0" smtClean="0"/>
              <a:t> g </a:t>
            </a:r>
            <a:r>
              <a:rPr lang="en-US" sz="2900" dirty="0" err="1" smtClean="0"/>
              <a:t>sakit</a:t>
            </a:r>
            <a:r>
              <a:rPr lang="en-US" sz="2900" dirty="0" smtClean="0"/>
              <a:t> </a:t>
            </a:r>
            <a:r>
              <a:rPr lang="en-US" sz="2900" dirty="0" err="1" smtClean="0"/>
              <a:t>kritis</a:t>
            </a:r>
            <a:r>
              <a:rPr lang="en-US" sz="2900" dirty="0" smtClean="0"/>
              <a:t> yang </a:t>
            </a:r>
            <a:r>
              <a:rPr lang="en-US" sz="2900" dirty="0" err="1" smtClean="0"/>
              <a:t>harus</a:t>
            </a:r>
            <a:r>
              <a:rPr lang="en-US" sz="2900" dirty="0" smtClean="0"/>
              <a:t> </a:t>
            </a:r>
            <a:r>
              <a:rPr lang="en-US" sz="2900" dirty="0" err="1" smtClean="0"/>
              <a:t>dirawat</a:t>
            </a:r>
            <a:r>
              <a:rPr lang="en-US" sz="2900" dirty="0" smtClean="0"/>
              <a:t> </a:t>
            </a:r>
            <a:r>
              <a:rPr lang="en-US" sz="2900" dirty="0" err="1" smtClean="0"/>
              <a:t>jauh</a:t>
            </a:r>
            <a:r>
              <a:rPr lang="en-US" sz="2900" dirty="0" smtClean="0"/>
              <a:t> </a:t>
            </a:r>
            <a:r>
              <a:rPr lang="en-US" sz="2900" dirty="0" err="1" smtClean="0"/>
              <a:t>dari</a:t>
            </a:r>
            <a:r>
              <a:rPr lang="en-US" sz="2900" dirty="0" smtClean="0"/>
              <a:t> </a:t>
            </a:r>
            <a:r>
              <a:rPr lang="en-US" sz="2900" dirty="0" err="1" smtClean="0"/>
              <a:t>rumah</a:t>
            </a:r>
            <a:r>
              <a:rPr lang="en-US" sz="2900" dirty="0" smtClean="0"/>
              <a:t>.</a:t>
            </a:r>
            <a:endParaRPr lang="en-US" sz="2900" b="1" dirty="0" smtClean="0"/>
          </a:p>
          <a:p>
            <a:pPr marL="1117854" lvl="2" indent="-514350" algn="just">
              <a:buFont typeface="+mj-lt"/>
              <a:buAutoNum type="arabicPeriod" startAt="2"/>
            </a:pPr>
            <a:r>
              <a:rPr lang="en-US" sz="2900" dirty="0" err="1" smtClean="0"/>
              <a:t>Inisiatif</a:t>
            </a:r>
            <a:r>
              <a:rPr lang="en-US" sz="2900" dirty="0" smtClean="0"/>
              <a:t> </a:t>
            </a:r>
            <a:r>
              <a:rPr lang="en-US" sz="2900" dirty="0" err="1" smtClean="0"/>
              <a:t>sosial</a:t>
            </a:r>
            <a:r>
              <a:rPr lang="en-US" sz="2900" dirty="0" smtClean="0"/>
              <a:t> </a:t>
            </a:r>
            <a:r>
              <a:rPr lang="en-US" sz="2900" dirty="0" err="1" smtClean="0"/>
              <a:t>korporat</a:t>
            </a:r>
            <a:endParaRPr lang="en-US" sz="2900" dirty="0" smtClean="0"/>
          </a:p>
          <a:p>
            <a:pPr marL="1117854" lvl="2" indent="-514350" algn="just">
              <a:buNone/>
            </a:pPr>
            <a:r>
              <a:rPr lang="en-US" sz="2900" dirty="0" smtClean="0"/>
              <a:t>	</a:t>
            </a:r>
            <a:r>
              <a:rPr lang="en-US" sz="2900" dirty="0" err="1" smtClean="0"/>
              <a:t>bentuk</a:t>
            </a:r>
            <a:r>
              <a:rPr lang="en-US" sz="2900" dirty="0" smtClean="0"/>
              <a:t> </a:t>
            </a:r>
            <a:r>
              <a:rPr lang="en-US" sz="2900" dirty="0" err="1" smtClean="0"/>
              <a:t>lanjut</a:t>
            </a:r>
            <a:r>
              <a:rPr lang="en-US" sz="2900" dirty="0" smtClean="0"/>
              <a:t> </a:t>
            </a:r>
            <a:r>
              <a:rPr lang="en-US" sz="2900" dirty="0" err="1" smtClean="0"/>
              <a:t>dari</a:t>
            </a:r>
            <a:r>
              <a:rPr lang="en-US" sz="2900" dirty="0" smtClean="0"/>
              <a:t> </a:t>
            </a:r>
            <a:r>
              <a:rPr lang="en-US" sz="2900" dirty="0" err="1" smtClean="0"/>
              <a:t>filantropi</a:t>
            </a:r>
            <a:r>
              <a:rPr lang="en-US" sz="2900" dirty="0" smtClean="0"/>
              <a:t> </a:t>
            </a:r>
            <a:r>
              <a:rPr lang="en-US" sz="2900" dirty="0" err="1" smtClean="0"/>
              <a:t>korporat</a:t>
            </a:r>
            <a:r>
              <a:rPr lang="en-US" sz="2900" dirty="0" smtClean="0"/>
              <a:t> yang </a:t>
            </a:r>
            <a:r>
              <a:rPr lang="en-US" sz="2900" dirty="0" err="1" smtClean="0"/>
              <a:t>lebih</a:t>
            </a:r>
            <a:r>
              <a:rPr lang="en-US" sz="2900" dirty="0" smtClean="0"/>
              <a:t> </a:t>
            </a:r>
            <a:r>
              <a:rPr lang="en-US" sz="2900" dirty="0" err="1" smtClean="0"/>
              <a:t>berkaitan</a:t>
            </a:r>
            <a:r>
              <a:rPr lang="en-US" sz="2900" dirty="0" smtClean="0"/>
              <a:t> </a:t>
            </a:r>
            <a:r>
              <a:rPr lang="en-US" sz="2900" dirty="0" err="1" smtClean="0"/>
              <a:t>secara</a:t>
            </a:r>
            <a:r>
              <a:rPr lang="en-US" sz="2900" dirty="0" smtClean="0"/>
              <a:t> </a:t>
            </a:r>
            <a:r>
              <a:rPr lang="en-US" sz="2900" dirty="0" err="1" smtClean="0"/>
              <a:t>langsung</a:t>
            </a:r>
            <a:r>
              <a:rPr lang="en-US" sz="2900" dirty="0" smtClean="0"/>
              <a:t> </a:t>
            </a:r>
            <a:r>
              <a:rPr lang="en-US" sz="2900" dirty="0" err="1" smtClean="0"/>
              <a:t>dengan</a:t>
            </a:r>
            <a:r>
              <a:rPr lang="en-US" sz="2900" dirty="0" smtClean="0"/>
              <a:t> </a:t>
            </a:r>
            <a:r>
              <a:rPr lang="en-US" sz="2900" dirty="0" err="1" smtClean="0"/>
              <a:t>kompetensi</a:t>
            </a:r>
            <a:r>
              <a:rPr lang="en-US" sz="2900" dirty="0" smtClean="0"/>
              <a:t> </a:t>
            </a:r>
            <a:r>
              <a:rPr lang="en-US" sz="2900" dirty="0" err="1" smtClean="0"/>
              <a:t>perusahaan</a:t>
            </a:r>
            <a:r>
              <a:rPr lang="en-US" sz="2900" dirty="0" smtClean="0"/>
              <a:t>.</a:t>
            </a:r>
          </a:p>
          <a:p>
            <a:pPr marL="1117854" lvl="2" indent="-514350" algn="just">
              <a:buNone/>
            </a:pPr>
            <a:r>
              <a:rPr lang="en-US" sz="2900" dirty="0"/>
              <a:t>	</a:t>
            </a:r>
            <a:r>
              <a:rPr lang="en-US" sz="2900" dirty="0" err="1" smtClean="0"/>
              <a:t>contoh</a:t>
            </a:r>
            <a:r>
              <a:rPr lang="en-US" sz="2900" dirty="0" smtClean="0"/>
              <a:t>: </a:t>
            </a:r>
            <a:r>
              <a:rPr lang="en-US" sz="2900" dirty="0" err="1" smtClean="0"/>
              <a:t>johnson&amp;johnson</a:t>
            </a:r>
            <a:r>
              <a:rPr lang="en-US" sz="2900" dirty="0" smtClean="0"/>
              <a:t> </a:t>
            </a:r>
            <a:r>
              <a:rPr lang="en-US" sz="2900" dirty="0" err="1" smtClean="0"/>
              <a:t>mengirim</a:t>
            </a:r>
            <a:r>
              <a:rPr lang="en-US" sz="2900" dirty="0" smtClean="0"/>
              <a:t> </a:t>
            </a:r>
            <a:r>
              <a:rPr lang="en-US" sz="2900" dirty="0" err="1" smtClean="0"/>
              <a:t>pasokan</a:t>
            </a:r>
            <a:r>
              <a:rPr lang="en-US" sz="2900" dirty="0" smtClean="0"/>
              <a:t> </a:t>
            </a:r>
            <a:r>
              <a:rPr lang="en-US" sz="2900" dirty="0" err="1" smtClean="0"/>
              <a:t>medis</a:t>
            </a:r>
            <a:r>
              <a:rPr lang="en-US" sz="2900" dirty="0" smtClean="0"/>
              <a:t> </a:t>
            </a:r>
            <a:r>
              <a:rPr lang="en-US" sz="2900" dirty="0" err="1" smtClean="0"/>
              <a:t>dan</a:t>
            </a:r>
            <a:r>
              <a:rPr lang="en-US" sz="2900" dirty="0" smtClean="0"/>
              <a:t> </a:t>
            </a:r>
            <a:r>
              <a:rPr lang="en-US" sz="2900" dirty="0" err="1" smtClean="0"/>
              <a:t>perusahaan</a:t>
            </a:r>
            <a:r>
              <a:rPr lang="en-US" sz="2900" dirty="0" smtClean="0"/>
              <a:t> lain </a:t>
            </a:r>
            <a:r>
              <a:rPr lang="en-US" sz="2900" dirty="0" err="1" smtClean="0"/>
              <a:t>mengirimi</a:t>
            </a:r>
            <a:r>
              <a:rPr lang="en-US" sz="2900" dirty="0" smtClean="0"/>
              <a:t> </a:t>
            </a:r>
            <a:r>
              <a:rPr lang="en-US" sz="2900" dirty="0" err="1" smtClean="0"/>
              <a:t>antibiotik</a:t>
            </a:r>
            <a:r>
              <a:rPr lang="en-US" sz="2900" dirty="0" smtClean="0"/>
              <a:t>.</a:t>
            </a:r>
          </a:p>
          <a:p>
            <a:pPr marL="1117854" lvl="2" indent="-514350" algn="just">
              <a:buFont typeface="+mj-lt"/>
              <a:buAutoNum type="arabicPeriod" startAt="3"/>
            </a:pPr>
            <a:r>
              <a:rPr lang="en-US" sz="2900" dirty="0" err="1" smtClean="0"/>
              <a:t>Tanggung</a:t>
            </a:r>
            <a:r>
              <a:rPr lang="en-US" sz="2900" dirty="0" smtClean="0"/>
              <a:t> </a:t>
            </a:r>
            <a:r>
              <a:rPr lang="en-US" sz="2900" dirty="0" err="1" smtClean="0"/>
              <a:t>jawab</a:t>
            </a:r>
            <a:r>
              <a:rPr lang="en-US" sz="2900" dirty="0" smtClean="0"/>
              <a:t> </a:t>
            </a:r>
            <a:r>
              <a:rPr lang="en-US" sz="2900" dirty="0" err="1" smtClean="0"/>
              <a:t>korporat</a:t>
            </a:r>
            <a:endParaRPr lang="en-US" sz="2900" dirty="0" smtClean="0"/>
          </a:p>
          <a:p>
            <a:pPr marL="1117854" lvl="2" indent="-514350" algn="just">
              <a:buNone/>
            </a:pPr>
            <a:r>
              <a:rPr lang="en-US" sz="2900" dirty="0" smtClean="0"/>
              <a:t>	</a:t>
            </a:r>
            <a:r>
              <a:rPr lang="en-US" sz="2900" dirty="0" err="1" smtClean="0"/>
              <a:t>dimensi</a:t>
            </a:r>
            <a:r>
              <a:rPr lang="en-US" sz="2900" dirty="0" smtClean="0"/>
              <a:t> </a:t>
            </a:r>
            <a:r>
              <a:rPr lang="en-US" sz="2900" dirty="0" err="1" smtClean="0"/>
              <a:t>tanggung</a:t>
            </a:r>
            <a:r>
              <a:rPr lang="en-US" sz="2900" dirty="0" smtClean="0"/>
              <a:t> </a:t>
            </a:r>
            <a:r>
              <a:rPr lang="en-US" sz="2900" dirty="0" err="1" smtClean="0"/>
              <a:t>jawab</a:t>
            </a:r>
            <a:r>
              <a:rPr lang="en-US" sz="2900" dirty="0" smtClean="0"/>
              <a:t> </a:t>
            </a:r>
            <a:r>
              <a:rPr lang="en-US" sz="2900" dirty="0" err="1" smtClean="0"/>
              <a:t>sosial</a:t>
            </a:r>
            <a:r>
              <a:rPr lang="en-US" sz="2900" dirty="0" smtClean="0"/>
              <a:t> yang </a:t>
            </a:r>
            <a:r>
              <a:rPr lang="en-US" sz="2900" dirty="0" err="1" smtClean="0"/>
              <a:t>meliputi</a:t>
            </a:r>
            <a:r>
              <a:rPr lang="en-US" sz="2900" dirty="0" smtClean="0"/>
              <a:t> </a:t>
            </a:r>
            <a:r>
              <a:rPr lang="en-US" sz="2900" dirty="0" err="1" smtClean="0"/>
              <a:t>semuanya</a:t>
            </a:r>
            <a:r>
              <a:rPr lang="en-US" sz="2900" dirty="0" smtClean="0"/>
              <a:t> </a:t>
            </a:r>
            <a:r>
              <a:rPr lang="en-US" sz="2900" dirty="0" err="1" smtClean="0"/>
              <a:t>dari</a:t>
            </a:r>
            <a:r>
              <a:rPr lang="en-US" sz="2900" dirty="0" smtClean="0"/>
              <a:t> </a:t>
            </a:r>
            <a:r>
              <a:rPr lang="en-US" sz="2900" dirty="0" err="1" smtClean="0"/>
              <a:t>memperkerjakan</a:t>
            </a:r>
            <a:r>
              <a:rPr lang="en-US" sz="2900" dirty="0" smtClean="0"/>
              <a:t> </a:t>
            </a:r>
            <a:r>
              <a:rPr lang="en-US" sz="2900" dirty="0" err="1" smtClean="0"/>
              <a:t>pekerja</a:t>
            </a:r>
            <a:r>
              <a:rPr lang="en-US" sz="2900" dirty="0" smtClean="0"/>
              <a:t> </a:t>
            </a:r>
            <a:r>
              <a:rPr lang="en-US" sz="2900" dirty="0" err="1" smtClean="0"/>
              <a:t>minorotas</a:t>
            </a:r>
            <a:r>
              <a:rPr lang="en-US" sz="2900" dirty="0" smtClean="0"/>
              <a:t> (</a:t>
            </a:r>
            <a:r>
              <a:rPr lang="en-US" sz="2900" dirty="0" err="1" smtClean="0"/>
              <a:t>kelompok</a:t>
            </a:r>
            <a:r>
              <a:rPr lang="en-US" sz="2900" dirty="0" smtClean="0"/>
              <a:t> </a:t>
            </a:r>
            <a:r>
              <a:rPr lang="en-US" sz="2900" dirty="0" err="1" smtClean="0"/>
              <a:t>sosial</a:t>
            </a:r>
            <a:r>
              <a:rPr lang="en-US" sz="2900" dirty="0" smtClean="0"/>
              <a:t>) </a:t>
            </a:r>
            <a:r>
              <a:rPr lang="en-US" sz="2900" dirty="0" err="1" smtClean="0"/>
              <a:t>hingga</a:t>
            </a:r>
            <a:r>
              <a:rPr lang="en-US" sz="2900" dirty="0" smtClean="0"/>
              <a:t> </a:t>
            </a:r>
            <a:r>
              <a:rPr lang="en-US" sz="2900" dirty="0" err="1" smtClean="0"/>
              <a:t>membuat</a:t>
            </a:r>
            <a:r>
              <a:rPr lang="en-US" sz="2900" dirty="0" smtClean="0"/>
              <a:t> </a:t>
            </a:r>
            <a:r>
              <a:rPr lang="en-US" sz="2900" dirty="0" err="1" smtClean="0"/>
              <a:t>produk</a:t>
            </a:r>
            <a:r>
              <a:rPr lang="en-US" sz="2900" dirty="0" smtClean="0"/>
              <a:t> yang </a:t>
            </a:r>
            <a:r>
              <a:rPr lang="en-US" sz="2900" dirty="0" err="1" smtClean="0"/>
              <a:t>aman</a:t>
            </a:r>
            <a:r>
              <a:rPr lang="en-US" sz="2900" dirty="0" smtClean="0"/>
              <a:t>.  </a:t>
            </a:r>
            <a:r>
              <a:rPr lang="en-US" sz="2900" dirty="0" err="1" smtClean="0"/>
              <a:t>Bertindak</a:t>
            </a:r>
            <a:r>
              <a:rPr lang="en-US" sz="2900" dirty="0" smtClean="0"/>
              <a:t> </a:t>
            </a:r>
            <a:r>
              <a:rPr lang="en-US" sz="2900" dirty="0" err="1" smtClean="0"/>
              <a:t>dengan</a:t>
            </a:r>
            <a:r>
              <a:rPr lang="en-US" sz="2900" dirty="0" smtClean="0"/>
              <a:t> </a:t>
            </a:r>
            <a:r>
              <a:rPr lang="en-US" sz="2900" dirty="0" err="1" smtClean="0"/>
              <a:t>penuh</a:t>
            </a:r>
            <a:r>
              <a:rPr lang="en-US" sz="2900" dirty="0" smtClean="0"/>
              <a:t> </a:t>
            </a:r>
            <a:r>
              <a:rPr lang="en-US" sz="2900" dirty="0" err="1" smtClean="0"/>
              <a:t>tanggung</a:t>
            </a:r>
            <a:r>
              <a:rPr lang="en-US" sz="2900" dirty="0" smtClean="0"/>
              <a:t> </a:t>
            </a:r>
            <a:r>
              <a:rPr lang="en-US" sz="2900" dirty="0" err="1" smtClean="0"/>
              <a:t>jawab</a:t>
            </a:r>
            <a:r>
              <a:rPr lang="en-US" sz="2900" dirty="0" smtClean="0"/>
              <a:t> </a:t>
            </a:r>
            <a:r>
              <a:rPr lang="en-US" sz="2900" dirty="0" err="1" smtClean="0"/>
              <a:t>dalam</a:t>
            </a:r>
            <a:r>
              <a:rPr lang="en-US" sz="2900" dirty="0" smtClean="0"/>
              <a:t> </a:t>
            </a:r>
            <a:r>
              <a:rPr lang="en-US" sz="2900" dirty="0" err="1" smtClean="0"/>
              <a:t>masyarakat</a:t>
            </a:r>
            <a:r>
              <a:rPr lang="en-US" sz="2900" dirty="0" smtClean="0"/>
              <a:t>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228600"/>
            <a:ext cx="8552688" cy="6019800"/>
          </a:xfrm>
        </p:spPr>
        <p:txBody>
          <a:bodyPr/>
          <a:lstStyle/>
          <a:p>
            <a:pPr marL="1117854" lvl="2" indent="-514350">
              <a:buFont typeface="+mj-lt"/>
              <a:buAutoNum type="arabicPeriod" startAt="4"/>
            </a:pPr>
            <a:r>
              <a:rPr lang="en-US" dirty="0" err="1" smtClean="0"/>
              <a:t>Kebijakan</a:t>
            </a:r>
            <a:r>
              <a:rPr lang="en-US" dirty="0" smtClean="0"/>
              <a:t> </a:t>
            </a:r>
            <a:r>
              <a:rPr lang="en-US" dirty="0" err="1" smtClean="0"/>
              <a:t>korporat</a:t>
            </a:r>
            <a:endParaRPr lang="en-US" dirty="0" smtClean="0"/>
          </a:p>
          <a:p>
            <a:pPr marL="1117854" lvl="2" indent="-514350">
              <a:buNone/>
            </a:pPr>
            <a:r>
              <a:rPr lang="en-US" dirty="0" smtClean="0"/>
              <a:t>	</a:t>
            </a:r>
            <a:r>
              <a:rPr lang="en-US" dirty="0" err="1" smtClean="0"/>
              <a:t>dimensi</a:t>
            </a:r>
            <a:r>
              <a:rPr lang="en-US" dirty="0" smtClean="0"/>
              <a:t> </a:t>
            </a:r>
            <a:r>
              <a:rPr lang="en-US" dirty="0" err="1" smtClean="0"/>
              <a:t>tanggung</a:t>
            </a:r>
            <a:r>
              <a:rPr lang="en-US" dirty="0" smtClean="0"/>
              <a:t> </a:t>
            </a:r>
            <a:r>
              <a:rPr lang="en-US" dirty="0" err="1" smtClean="0"/>
              <a:t>jawab</a:t>
            </a:r>
            <a:r>
              <a:rPr lang="en-US" dirty="0" smtClean="0"/>
              <a:t> </a:t>
            </a:r>
            <a:r>
              <a:rPr lang="en-US" dirty="0" err="1" smtClean="0"/>
              <a:t>sosial</a:t>
            </a:r>
            <a:r>
              <a:rPr lang="en-US" dirty="0" smtClean="0"/>
              <a:t> yang </a:t>
            </a:r>
            <a:r>
              <a:rPr lang="en-US" dirty="0" err="1" smtClean="0"/>
              <a:t>merujuk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posisi</a:t>
            </a:r>
            <a:r>
              <a:rPr lang="en-US" dirty="0" smtClean="0"/>
              <a:t> yang </a:t>
            </a:r>
            <a:r>
              <a:rPr lang="en-US" dirty="0" err="1" smtClean="0"/>
              <a:t>diambil</a:t>
            </a:r>
            <a:r>
              <a:rPr lang="en-US" dirty="0" smtClean="0"/>
              <a:t> </a:t>
            </a:r>
            <a:r>
              <a:rPr lang="en-US" dirty="0" err="1" smtClean="0"/>
              <a:t>perusahaan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isu</a:t>
            </a:r>
            <a:r>
              <a:rPr lang="en-US" dirty="0" smtClean="0"/>
              <a:t> </a:t>
            </a:r>
            <a:r>
              <a:rPr lang="en-US" dirty="0" err="1" smtClean="0"/>
              <a:t>sosial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politik</a:t>
            </a:r>
            <a:endParaRPr lang="en-US" dirty="0" smtClean="0"/>
          </a:p>
          <a:p>
            <a:pPr marL="1117854" lvl="2" indent="-514350">
              <a:buNone/>
            </a:pPr>
            <a:endParaRPr lang="en-US" dirty="0" smtClean="0"/>
          </a:p>
          <a:p>
            <a:pPr marL="1117854" lvl="2" indent="-514350">
              <a:buNone/>
            </a:pPr>
            <a:r>
              <a:rPr lang="en-US" sz="2800" dirty="0" err="1" smtClean="0"/>
              <a:t>Konsep</a:t>
            </a:r>
            <a:r>
              <a:rPr lang="en-US" sz="2800" dirty="0" smtClean="0"/>
              <a:t> </a:t>
            </a:r>
            <a:r>
              <a:rPr lang="en-US" sz="2800" dirty="0" err="1" smtClean="0"/>
              <a:t>tanggung</a:t>
            </a:r>
            <a:r>
              <a:rPr lang="en-US" sz="2800" dirty="0" smtClean="0"/>
              <a:t> </a:t>
            </a:r>
            <a:r>
              <a:rPr lang="en-US" sz="2800" dirty="0" err="1" smtClean="0"/>
              <a:t>jawab</a:t>
            </a:r>
            <a:r>
              <a:rPr lang="en-US" sz="2800" dirty="0" smtClean="0"/>
              <a:t> </a:t>
            </a:r>
            <a:r>
              <a:rPr lang="en-US" sz="2800" dirty="0" err="1" smtClean="0"/>
              <a:t>bisnis</a:t>
            </a:r>
            <a:r>
              <a:rPr lang="en-US" sz="2800" dirty="0" smtClean="0"/>
              <a:t> :</a:t>
            </a:r>
          </a:p>
          <a:p>
            <a:pPr marL="1117854" lvl="2" indent="-514350">
              <a:buFont typeface="+mj-lt"/>
              <a:buAutoNum type="arabicPeriod"/>
            </a:pPr>
            <a:r>
              <a:rPr lang="en-US" sz="2800" dirty="0" err="1" smtClean="0"/>
              <a:t>Tanggung</a:t>
            </a:r>
            <a:r>
              <a:rPr lang="en-US" sz="2800" dirty="0" smtClean="0"/>
              <a:t> </a:t>
            </a:r>
            <a:r>
              <a:rPr lang="en-US" sz="2800" dirty="0" err="1" smtClean="0"/>
              <a:t>jawab</a:t>
            </a:r>
            <a:r>
              <a:rPr lang="en-US" sz="2800" dirty="0" smtClean="0"/>
              <a:t> </a:t>
            </a:r>
            <a:r>
              <a:rPr lang="en-US" sz="2800" dirty="0" err="1" smtClean="0"/>
              <a:t>terhadap</a:t>
            </a:r>
            <a:r>
              <a:rPr lang="en-US" sz="2800" dirty="0" smtClean="0"/>
              <a:t> </a:t>
            </a:r>
            <a:r>
              <a:rPr lang="en-US" sz="2800" dirty="0" err="1" smtClean="0"/>
              <a:t>pelanggan</a:t>
            </a:r>
            <a:endParaRPr lang="en-US" sz="2800" dirty="0" smtClean="0"/>
          </a:p>
          <a:p>
            <a:pPr marL="1117854" lvl="2" indent="-514350">
              <a:buFont typeface="+mj-lt"/>
              <a:buAutoNum type="arabicPeriod"/>
            </a:pPr>
            <a:r>
              <a:rPr lang="en-US" sz="2800" dirty="0" err="1" smtClean="0"/>
              <a:t>Tanggung</a:t>
            </a:r>
            <a:r>
              <a:rPr lang="en-US" sz="2800" dirty="0" smtClean="0"/>
              <a:t> </a:t>
            </a:r>
            <a:r>
              <a:rPr lang="en-US" sz="2800" dirty="0" err="1" smtClean="0"/>
              <a:t>jawab</a:t>
            </a:r>
            <a:r>
              <a:rPr lang="en-US" sz="2800" dirty="0" smtClean="0"/>
              <a:t> </a:t>
            </a:r>
            <a:r>
              <a:rPr lang="en-US" sz="2800" dirty="0" err="1" smtClean="0"/>
              <a:t>terhadap</a:t>
            </a:r>
            <a:r>
              <a:rPr lang="en-US" sz="2800" dirty="0" smtClean="0"/>
              <a:t> investor</a:t>
            </a:r>
          </a:p>
          <a:p>
            <a:pPr marL="1117854" lvl="2" indent="-514350">
              <a:buFont typeface="+mj-lt"/>
              <a:buAutoNum type="arabicPeriod"/>
            </a:pPr>
            <a:r>
              <a:rPr lang="en-US" sz="2800" dirty="0" err="1" smtClean="0"/>
              <a:t>Tanggung</a:t>
            </a:r>
            <a:r>
              <a:rPr lang="en-US" sz="2800" dirty="0" smtClean="0"/>
              <a:t> </a:t>
            </a:r>
            <a:r>
              <a:rPr lang="en-US" sz="2800" dirty="0" err="1" smtClean="0"/>
              <a:t>jawab</a:t>
            </a:r>
            <a:r>
              <a:rPr lang="en-US" sz="2800" dirty="0" smtClean="0"/>
              <a:t> </a:t>
            </a:r>
            <a:r>
              <a:rPr lang="en-US" sz="2800" dirty="0" err="1" smtClean="0"/>
              <a:t>terhadap</a:t>
            </a:r>
            <a:r>
              <a:rPr lang="en-US" sz="2800" dirty="0" smtClean="0"/>
              <a:t> </a:t>
            </a:r>
            <a:r>
              <a:rPr lang="en-US" sz="2800" dirty="0" err="1" smtClean="0"/>
              <a:t>karyawan</a:t>
            </a:r>
            <a:endParaRPr lang="en-US" sz="2800" dirty="0" smtClean="0"/>
          </a:p>
          <a:p>
            <a:pPr marL="1117854" lvl="2" indent="-514350">
              <a:buFont typeface="+mj-lt"/>
              <a:buAutoNum type="arabicPeriod"/>
            </a:pPr>
            <a:r>
              <a:rPr lang="en-US" sz="2800" dirty="0" err="1" smtClean="0"/>
              <a:t>Tanggung</a:t>
            </a:r>
            <a:r>
              <a:rPr lang="en-US" sz="2800" dirty="0" smtClean="0"/>
              <a:t> </a:t>
            </a:r>
            <a:r>
              <a:rPr lang="en-US" sz="2800" dirty="0" err="1" smtClean="0"/>
              <a:t>jawab</a:t>
            </a:r>
            <a:r>
              <a:rPr lang="en-US" sz="2800" dirty="0" smtClean="0"/>
              <a:t> </a:t>
            </a:r>
            <a:r>
              <a:rPr lang="en-US" sz="2800" dirty="0" err="1" smtClean="0"/>
              <a:t>terhadap</a:t>
            </a:r>
            <a:r>
              <a:rPr lang="en-US" sz="2800" dirty="0" smtClean="0"/>
              <a:t> </a:t>
            </a:r>
            <a:r>
              <a:rPr lang="en-US" sz="2800" dirty="0" err="1" smtClean="0"/>
              <a:t>masyarakat</a:t>
            </a:r>
            <a:r>
              <a:rPr lang="en-US" sz="2800" dirty="0" smtClean="0"/>
              <a:t>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dirty="0" err="1" smtClean="0"/>
              <a:t>lingkungan</a:t>
            </a:r>
            <a:endParaRPr lang="en-US" sz="2800" dirty="0" smtClean="0"/>
          </a:p>
          <a:p>
            <a:pPr marL="1117854" lvl="2" indent="-514350"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628888" cy="8382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Pertemuan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Ke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 5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>MEMILIH UNTUK KEPEMIMPINAN BISNIS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066800"/>
            <a:ext cx="8400288" cy="5638800"/>
          </a:xfrm>
        </p:spPr>
        <p:txBody>
          <a:bodyPr>
            <a:normAutofit/>
          </a:bodyPr>
          <a:lstStyle/>
          <a:p>
            <a:r>
              <a:rPr lang="en-US" dirty="0" err="1" smtClean="0"/>
              <a:t>Bentuk-bentuk</a:t>
            </a:r>
            <a:r>
              <a:rPr lang="en-US" dirty="0" smtClean="0"/>
              <a:t> </a:t>
            </a:r>
            <a:r>
              <a:rPr lang="en-US" dirty="0" err="1" smtClean="0"/>
              <a:t>kepemilikan</a:t>
            </a:r>
            <a:r>
              <a:rPr lang="en-US" dirty="0" smtClean="0"/>
              <a:t> </a:t>
            </a:r>
            <a:r>
              <a:rPr lang="en-US" dirty="0" err="1" smtClean="0"/>
              <a:t>bisnis</a:t>
            </a:r>
            <a:endParaRPr lang="en-US" dirty="0" smtClean="0"/>
          </a:p>
          <a:p>
            <a:pPr marL="596646" indent="-514350">
              <a:buFont typeface="+mj-lt"/>
              <a:buAutoNum type="arabicPeriod"/>
            </a:pPr>
            <a:r>
              <a:rPr lang="en-US" sz="2400" dirty="0" smtClean="0"/>
              <a:t>Perusahaan </a:t>
            </a:r>
            <a:r>
              <a:rPr lang="en-US" sz="2400" dirty="0" err="1" smtClean="0"/>
              <a:t>kepemilikan</a:t>
            </a:r>
            <a:r>
              <a:rPr lang="en-US" sz="2400" dirty="0" smtClean="0"/>
              <a:t> </a:t>
            </a:r>
            <a:r>
              <a:rPr lang="en-US" sz="2400" dirty="0" err="1" smtClean="0"/>
              <a:t>tunggal</a:t>
            </a:r>
            <a:endParaRPr lang="en-US" sz="2400" dirty="0" smtClean="0"/>
          </a:p>
          <a:p>
            <a:pPr marL="596646" indent="-514350">
              <a:buNone/>
            </a:pPr>
            <a:r>
              <a:rPr lang="en-US" sz="2400" dirty="0" smtClean="0"/>
              <a:t>	</a:t>
            </a:r>
            <a:r>
              <a:rPr lang="en-US" sz="2400" dirty="0" err="1" smtClean="0"/>
              <a:t>sebuah</a:t>
            </a:r>
            <a:r>
              <a:rPr lang="en-US" sz="2400" dirty="0" smtClean="0"/>
              <a:t> </a:t>
            </a:r>
            <a:r>
              <a:rPr lang="en-US" sz="2400" dirty="0" err="1" smtClean="0"/>
              <a:t>bisnis</a:t>
            </a:r>
            <a:r>
              <a:rPr lang="en-US" sz="2400" dirty="0" smtClean="0"/>
              <a:t> yang </a:t>
            </a:r>
            <a:r>
              <a:rPr lang="en-US" sz="2400" dirty="0" err="1" smtClean="0"/>
              <a:t>dimiliki</a:t>
            </a:r>
            <a:r>
              <a:rPr lang="en-US" sz="2400" dirty="0" smtClean="0"/>
              <a:t>,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biasanya</a:t>
            </a:r>
            <a:r>
              <a:rPr lang="en-US" sz="2400" dirty="0" smtClean="0"/>
              <a:t> </a:t>
            </a:r>
            <a:r>
              <a:rPr lang="en-US" sz="2400" dirty="0" err="1" smtClean="0"/>
              <a:t>dikelola</a:t>
            </a:r>
            <a:r>
              <a:rPr lang="en-US" sz="2400" dirty="0" smtClean="0"/>
              <a:t> </a:t>
            </a:r>
            <a:r>
              <a:rPr lang="en-US" sz="2400" dirty="0" err="1" smtClean="0"/>
              <a:t>oleh</a:t>
            </a:r>
            <a:r>
              <a:rPr lang="en-US" sz="2400" dirty="0" smtClean="0"/>
              <a:t> </a:t>
            </a:r>
            <a:r>
              <a:rPr lang="en-US" sz="2400" dirty="0" err="1" smtClean="0"/>
              <a:t>satu</a:t>
            </a:r>
            <a:r>
              <a:rPr lang="en-US" sz="2400" dirty="0" smtClean="0"/>
              <a:t> </a:t>
            </a:r>
            <a:r>
              <a:rPr lang="en-US" sz="2400" dirty="0" err="1" smtClean="0"/>
              <a:t>orang</a:t>
            </a:r>
            <a:endParaRPr lang="en-US" sz="2400" dirty="0" smtClean="0"/>
          </a:p>
          <a:p>
            <a:pPr marL="596646" indent="-514350">
              <a:buFont typeface="+mj-lt"/>
              <a:buAutoNum type="arabicPeriod" startAt="2"/>
            </a:pPr>
            <a:r>
              <a:rPr lang="en-US" sz="2400" dirty="0" smtClean="0"/>
              <a:t>Perusahaan </a:t>
            </a:r>
            <a:r>
              <a:rPr lang="en-US" sz="2400" dirty="0" err="1" smtClean="0"/>
              <a:t>rekanan</a:t>
            </a:r>
            <a:endParaRPr lang="en-US" sz="2400" dirty="0" smtClean="0"/>
          </a:p>
          <a:p>
            <a:pPr marL="596646" indent="-514350">
              <a:buNone/>
            </a:pPr>
            <a:r>
              <a:rPr lang="en-US" sz="2400" dirty="0" smtClean="0"/>
              <a:t>	</a:t>
            </a:r>
            <a:r>
              <a:rPr lang="en-US" sz="2400" dirty="0" err="1" smtClean="0"/>
              <a:t>sebuah</a:t>
            </a:r>
            <a:r>
              <a:rPr lang="en-US" sz="2400" dirty="0" smtClean="0"/>
              <a:t> </a:t>
            </a:r>
            <a:r>
              <a:rPr lang="en-US" sz="2400" dirty="0" err="1" smtClean="0"/>
              <a:t>bentuk</a:t>
            </a:r>
            <a:r>
              <a:rPr lang="en-US" sz="2400" dirty="0" smtClean="0"/>
              <a:t> </a:t>
            </a:r>
            <a:r>
              <a:rPr lang="en-US" sz="2400" dirty="0" err="1" smtClean="0"/>
              <a:t>bisnis</a:t>
            </a:r>
            <a:r>
              <a:rPr lang="en-US" sz="2400" dirty="0" smtClean="0"/>
              <a:t> legal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dua</a:t>
            </a:r>
            <a:r>
              <a:rPr lang="en-US" sz="2400" dirty="0" smtClean="0"/>
              <a:t> </a:t>
            </a:r>
            <a:r>
              <a:rPr lang="en-US" sz="2400" dirty="0" err="1" smtClean="0"/>
              <a:t>pemilik</a:t>
            </a:r>
            <a:r>
              <a:rPr lang="en-US" sz="2400" dirty="0" smtClean="0"/>
              <a:t> </a:t>
            </a:r>
            <a:r>
              <a:rPr lang="en-US" sz="2400" dirty="0" err="1" smtClean="0"/>
              <a:t>atau</a:t>
            </a:r>
            <a:r>
              <a:rPr lang="en-US" sz="2400" dirty="0" smtClean="0"/>
              <a:t> </a:t>
            </a:r>
            <a:r>
              <a:rPr lang="en-US" sz="2400" dirty="0" err="1" smtClean="0"/>
              <a:t>lebih</a:t>
            </a:r>
            <a:endParaRPr lang="en-US" sz="2400" dirty="0" smtClean="0"/>
          </a:p>
          <a:p>
            <a:pPr marL="596646" indent="-514350">
              <a:buFont typeface="+mj-lt"/>
              <a:buAutoNum type="arabicPeriod" startAt="3"/>
            </a:pPr>
            <a:r>
              <a:rPr lang="en-US" sz="2400" dirty="0" err="1" smtClean="0"/>
              <a:t>Korporasi</a:t>
            </a:r>
            <a:endParaRPr lang="en-US" sz="2400" dirty="0" smtClean="0"/>
          </a:p>
          <a:p>
            <a:pPr marL="596646" indent="-514350">
              <a:buNone/>
            </a:pPr>
            <a:r>
              <a:rPr lang="en-US" sz="2400" dirty="0" smtClean="0"/>
              <a:t>	</a:t>
            </a:r>
            <a:r>
              <a:rPr lang="en-US" sz="2400" dirty="0" err="1" smtClean="0"/>
              <a:t>sebuah</a:t>
            </a:r>
            <a:r>
              <a:rPr lang="en-US" sz="2400" dirty="0" smtClean="0"/>
              <a:t> </a:t>
            </a:r>
            <a:r>
              <a:rPr lang="en-US" sz="2400" dirty="0" err="1" smtClean="0"/>
              <a:t>entitas</a:t>
            </a:r>
            <a:r>
              <a:rPr lang="en-US" sz="2400" dirty="0" smtClean="0"/>
              <a:t> legal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otoritas</a:t>
            </a:r>
            <a:r>
              <a:rPr lang="en-US" sz="2400" dirty="0" smtClean="0"/>
              <a:t> </a:t>
            </a: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bertindak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mempunyai</a:t>
            </a:r>
            <a:r>
              <a:rPr lang="en-US" sz="2400" dirty="0" smtClean="0"/>
              <a:t> </a:t>
            </a:r>
            <a:r>
              <a:rPr lang="en-US" sz="2400" dirty="0" err="1" smtClean="0"/>
              <a:t>kewajiban</a:t>
            </a:r>
            <a:r>
              <a:rPr lang="en-US" sz="2400" dirty="0" smtClean="0"/>
              <a:t> </a:t>
            </a:r>
            <a:r>
              <a:rPr lang="en-US" sz="2400" dirty="0" err="1" smtClean="0"/>
              <a:t>terpisah</a:t>
            </a:r>
            <a:r>
              <a:rPr lang="en-US" sz="2400" dirty="0" smtClean="0"/>
              <a:t> </a:t>
            </a:r>
            <a:r>
              <a:rPr lang="en-US" sz="2400" dirty="0" err="1" smtClean="0"/>
              <a:t>dari</a:t>
            </a:r>
            <a:r>
              <a:rPr lang="en-US" sz="2400" dirty="0" smtClean="0"/>
              <a:t> </a:t>
            </a:r>
            <a:r>
              <a:rPr lang="en-US" sz="2400" dirty="0" err="1" smtClean="0"/>
              <a:t>pemiliknya</a:t>
            </a:r>
            <a:endParaRPr lang="en-US" sz="2400" dirty="0"/>
          </a:p>
          <a:p>
            <a:pPr marL="596646" indent="-514350">
              <a:buNone/>
            </a:pPr>
            <a:r>
              <a:rPr lang="en-US" sz="2400" dirty="0" smtClean="0"/>
              <a:t>	</a:t>
            </a:r>
            <a:r>
              <a:rPr lang="en-US" sz="2400" dirty="0" err="1" smtClean="0"/>
              <a:t>Korporasi</a:t>
            </a:r>
            <a:r>
              <a:rPr lang="en-US" sz="2400" dirty="0" smtClean="0"/>
              <a:t> </a:t>
            </a:r>
            <a:r>
              <a:rPr lang="en-US" sz="2400" dirty="0" err="1" smtClean="0"/>
              <a:t>menurut</a:t>
            </a:r>
            <a:r>
              <a:rPr lang="en-US" sz="2400" dirty="0" smtClean="0"/>
              <a:t> </a:t>
            </a:r>
            <a:r>
              <a:rPr lang="en-US" sz="2400" b="1" dirty="0"/>
              <a:t>Utrecht</a:t>
            </a:r>
            <a:r>
              <a:rPr lang="en-US" sz="2400" dirty="0"/>
              <a:t>, </a:t>
            </a:r>
            <a:r>
              <a:rPr lang="en-US" sz="2400" dirty="0" smtClean="0"/>
              <a:t> </a:t>
            </a:r>
            <a:r>
              <a:rPr lang="en-US" sz="2400" dirty="0" err="1"/>
              <a:t>adalah</a:t>
            </a:r>
            <a:r>
              <a:rPr lang="en-US" sz="2400" dirty="0"/>
              <a:t> </a:t>
            </a:r>
            <a:r>
              <a:rPr lang="en-US" sz="2400" dirty="0" err="1"/>
              <a:t>badan</a:t>
            </a:r>
            <a:r>
              <a:rPr lang="en-US" sz="2400" dirty="0"/>
              <a:t> </a:t>
            </a:r>
            <a:r>
              <a:rPr lang="en-US" sz="2400" dirty="0" err="1"/>
              <a:t>hukum</a:t>
            </a:r>
            <a:r>
              <a:rPr lang="en-US" sz="2400" dirty="0"/>
              <a:t> yang </a:t>
            </a:r>
            <a:r>
              <a:rPr lang="en-US" sz="2400" dirty="0" err="1"/>
              <a:t>mempunyai</a:t>
            </a:r>
            <a:r>
              <a:rPr lang="en-US" sz="2400" dirty="0"/>
              <a:t> </a:t>
            </a:r>
            <a:r>
              <a:rPr lang="en-US" sz="2400" dirty="0" err="1"/>
              <a:t>hak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kewajiban</a:t>
            </a:r>
            <a:r>
              <a:rPr lang="en-US" sz="2400" dirty="0"/>
              <a:t> </a:t>
            </a:r>
            <a:r>
              <a:rPr lang="en-US" sz="2400" dirty="0" err="1"/>
              <a:t>sendiri</a:t>
            </a:r>
            <a:r>
              <a:rPr lang="en-US" sz="2400" dirty="0"/>
              <a:t>, yang </a:t>
            </a:r>
            <a:r>
              <a:rPr lang="en-US" sz="2400" dirty="0" err="1"/>
              <a:t>terpisah</a:t>
            </a:r>
            <a:r>
              <a:rPr lang="en-US" sz="2400" dirty="0"/>
              <a:t> </a:t>
            </a:r>
            <a:r>
              <a:rPr lang="en-US" sz="2400" dirty="0" err="1"/>
              <a:t>dari</a:t>
            </a:r>
            <a:r>
              <a:rPr lang="en-US" sz="2400" dirty="0"/>
              <a:t> </a:t>
            </a:r>
            <a:r>
              <a:rPr lang="en-US" sz="2400" dirty="0" err="1"/>
              <a:t>hak</a:t>
            </a:r>
            <a:r>
              <a:rPr lang="en-US" sz="2400" dirty="0"/>
              <a:t> </a:t>
            </a:r>
            <a:r>
              <a:rPr lang="en-US" sz="2400" dirty="0" err="1"/>
              <a:t>kewajiban</a:t>
            </a:r>
            <a:r>
              <a:rPr lang="en-US" sz="2400" dirty="0"/>
              <a:t> </a:t>
            </a:r>
            <a:r>
              <a:rPr lang="en-US" sz="2400" dirty="0" err="1"/>
              <a:t>anggota</a:t>
            </a:r>
            <a:r>
              <a:rPr lang="en-US" sz="2400" dirty="0"/>
              <a:t> </a:t>
            </a:r>
            <a:r>
              <a:rPr lang="en-US" sz="2400" dirty="0" err="1"/>
              <a:t>masing-masing</a:t>
            </a:r>
            <a:r>
              <a:rPr lang="en-US" sz="2000" dirty="0" smtClean="0"/>
              <a:t>.</a:t>
            </a:r>
          </a:p>
          <a:p>
            <a:pPr marL="596646" indent="-514350">
              <a:buNone/>
            </a:pPr>
            <a:r>
              <a:rPr lang="en-US" sz="2000" dirty="0"/>
              <a:t>	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533400"/>
            <a:ext cx="8763000" cy="5715000"/>
          </a:xfrm>
        </p:spPr>
        <p:txBody>
          <a:bodyPr/>
          <a:lstStyle/>
          <a:p>
            <a:r>
              <a:rPr lang="en-US" sz="3600" b="1" dirty="0" smtClean="0"/>
              <a:t>Perusahaan </a:t>
            </a:r>
            <a:r>
              <a:rPr lang="en-US" sz="3600" b="1" dirty="0" err="1" smtClean="0"/>
              <a:t>Kepemilikan</a:t>
            </a:r>
            <a:r>
              <a:rPr lang="en-US" sz="3600" b="1" dirty="0" smtClean="0"/>
              <a:t> Tunggal</a:t>
            </a:r>
          </a:p>
          <a:p>
            <a:pPr>
              <a:buNone/>
            </a:pPr>
            <a:endParaRPr lang="en-US" sz="3600" b="1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Keuntungan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perusahaan</a:t>
            </a:r>
            <a:r>
              <a:rPr lang="en-US" dirty="0" smtClean="0"/>
              <a:t> </a:t>
            </a:r>
            <a:r>
              <a:rPr lang="en-US" dirty="0" err="1" smtClean="0"/>
              <a:t>kepemilikan</a:t>
            </a:r>
            <a:r>
              <a:rPr lang="en-US" dirty="0" smtClean="0"/>
              <a:t> </a:t>
            </a:r>
            <a:r>
              <a:rPr lang="en-US" dirty="0" err="1" smtClean="0"/>
              <a:t>tunggal</a:t>
            </a:r>
            <a:r>
              <a:rPr lang="en-US" dirty="0" smtClean="0"/>
              <a:t> :</a:t>
            </a:r>
          </a:p>
          <a:p>
            <a:pPr marL="596646" indent="-514350">
              <a:buFont typeface="+mj-lt"/>
              <a:buAutoNum type="arabicPeriod"/>
            </a:pPr>
            <a:r>
              <a:rPr lang="en-US" dirty="0" err="1" smtClean="0"/>
              <a:t>Kemudahan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memulai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mengakhiri</a:t>
            </a:r>
            <a:r>
              <a:rPr lang="en-US" dirty="0" smtClean="0"/>
              <a:t> </a:t>
            </a:r>
            <a:r>
              <a:rPr lang="en-US" dirty="0" err="1" smtClean="0"/>
              <a:t>bisnis</a:t>
            </a:r>
            <a:r>
              <a:rPr lang="en-US" dirty="0" smtClean="0"/>
              <a:t> </a:t>
            </a:r>
            <a:r>
              <a:rPr lang="en-US" dirty="0" err="1" smtClean="0"/>
              <a:t>tersebut</a:t>
            </a:r>
            <a:endParaRPr lang="en-US" dirty="0" smtClean="0"/>
          </a:p>
          <a:p>
            <a:pPr marL="596646" indent="-514350">
              <a:buFont typeface="+mj-lt"/>
              <a:buAutoNum type="arabicPeriod"/>
            </a:pPr>
            <a:r>
              <a:rPr lang="en-US" dirty="0" err="1" smtClean="0"/>
              <a:t>Menjadi</a:t>
            </a:r>
            <a:r>
              <a:rPr lang="en-US" dirty="0" smtClean="0"/>
              <a:t> </a:t>
            </a:r>
            <a:r>
              <a:rPr lang="en-US" dirty="0" err="1" smtClean="0"/>
              <a:t>atasan</a:t>
            </a:r>
            <a:r>
              <a:rPr lang="en-US" dirty="0" smtClean="0"/>
              <a:t> </a:t>
            </a:r>
            <a:r>
              <a:rPr lang="en-US" dirty="0" err="1" smtClean="0"/>
              <a:t>anda</a:t>
            </a:r>
            <a:r>
              <a:rPr lang="en-US" dirty="0" smtClean="0"/>
              <a:t> </a:t>
            </a:r>
            <a:r>
              <a:rPr lang="en-US" dirty="0" err="1" smtClean="0"/>
              <a:t>sendiri</a:t>
            </a:r>
            <a:endParaRPr lang="en-US" dirty="0" smtClean="0"/>
          </a:p>
          <a:p>
            <a:pPr marL="596646" indent="-514350">
              <a:buFont typeface="+mj-lt"/>
              <a:buAutoNum type="arabicPeriod"/>
            </a:pPr>
            <a:r>
              <a:rPr lang="en-US" dirty="0" err="1" smtClean="0"/>
              <a:t>Kebanggaan</a:t>
            </a:r>
            <a:r>
              <a:rPr lang="en-US" dirty="0" smtClean="0"/>
              <a:t> </a:t>
            </a:r>
            <a:r>
              <a:rPr lang="en-US" dirty="0" err="1" smtClean="0"/>
              <a:t>atas</a:t>
            </a:r>
            <a:r>
              <a:rPr lang="en-US" dirty="0" smtClean="0"/>
              <a:t> </a:t>
            </a:r>
            <a:r>
              <a:rPr lang="en-US" dirty="0" err="1" smtClean="0"/>
              <a:t>kepemilikan</a:t>
            </a:r>
            <a:endParaRPr lang="en-US" dirty="0" smtClean="0"/>
          </a:p>
          <a:p>
            <a:pPr marL="596646" indent="-514350">
              <a:buFont typeface="+mj-lt"/>
              <a:buAutoNum type="arabicPeriod"/>
            </a:pPr>
            <a:r>
              <a:rPr lang="en-US" dirty="0" err="1" smtClean="0"/>
              <a:t>Meninggalkan</a:t>
            </a:r>
            <a:r>
              <a:rPr lang="en-US" dirty="0" smtClean="0"/>
              <a:t> </a:t>
            </a:r>
            <a:r>
              <a:rPr lang="en-US" dirty="0" err="1" smtClean="0"/>
              <a:t>warisan</a:t>
            </a:r>
            <a:endParaRPr lang="en-US" dirty="0" smtClean="0"/>
          </a:p>
          <a:p>
            <a:pPr marL="596646" indent="-514350">
              <a:buFont typeface="+mj-lt"/>
              <a:buAutoNum type="arabicPeriod"/>
            </a:pPr>
            <a:r>
              <a:rPr lang="en-US" dirty="0" err="1" smtClean="0"/>
              <a:t>Kepemilikan</a:t>
            </a:r>
            <a:r>
              <a:rPr lang="en-US" dirty="0" smtClean="0"/>
              <a:t> </a:t>
            </a:r>
            <a:r>
              <a:rPr lang="en-US" dirty="0" err="1" smtClean="0"/>
              <a:t>atas</a:t>
            </a:r>
            <a:r>
              <a:rPr lang="en-US" dirty="0" smtClean="0"/>
              <a:t> </a:t>
            </a:r>
            <a:r>
              <a:rPr lang="en-US" dirty="0" err="1" smtClean="0"/>
              <a:t>laba</a:t>
            </a:r>
            <a:r>
              <a:rPr lang="en-US" dirty="0" smtClean="0"/>
              <a:t> </a:t>
            </a:r>
            <a:r>
              <a:rPr lang="en-US" dirty="0" err="1" smtClean="0"/>
              <a:t>perusahaan</a:t>
            </a:r>
            <a:endParaRPr lang="en-US" dirty="0" smtClean="0"/>
          </a:p>
          <a:p>
            <a:pPr marL="596646" indent="-514350">
              <a:buFont typeface="+mj-lt"/>
              <a:buAutoNum type="arabicPeriod"/>
            </a:pP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ada</a:t>
            </a:r>
            <a:r>
              <a:rPr lang="en-US" dirty="0" smtClean="0"/>
              <a:t> </a:t>
            </a:r>
            <a:r>
              <a:rPr lang="en-US" dirty="0" err="1" smtClean="0"/>
              <a:t>pajak</a:t>
            </a:r>
            <a:r>
              <a:rPr lang="en-US" dirty="0" smtClean="0"/>
              <a:t> </a:t>
            </a:r>
            <a:r>
              <a:rPr lang="en-US" dirty="0" err="1" smtClean="0"/>
              <a:t>khusus</a:t>
            </a:r>
            <a:endParaRPr lang="en-US" dirty="0" smtClean="0"/>
          </a:p>
          <a:p>
            <a:pPr marL="596646" indent="-514350"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Sejarah</a:t>
            </a:r>
            <a:r>
              <a:rPr lang="en-US" dirty="0"/>
              <a:t> </a:t>
            </a:r>
            <a:r>
              <a:rPr lang="en-US" dirty="0" err="1"/>
              <a:t>Perkembangan</a:t>
            </a:r>
            <a:r>
              <a:rPr lang="en-US" dirty="0"/>
              <a:t> </a:t>
            </a:r>
            <a:r>
              <a:rPr lang="en-US" dirty="0" err="1"/>
              <a:t>Bisnis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1447800"/>
            <a:ext cx="7714488" cy="5105400"/>
          </a:xfrm>
        </p:spPr>
        <p:txBody>
          <a:bodyPr>
            <a:normAutofit fontScale="62500" lnSpcReduction="20000"/>
          </a:bodyPr>
          <a:lstStyle/>
          <a:p>
            <a:pPr algn="just"/>
            <a:r>
              <a:rPr lang="en-US" dirty="0" err="1"/>
              <a:t>Masa</a:t>
            </a:r>
            <a:r>
              <a:rPr lang="en-US" dirty="0"/>
              <a:t> </a:t>
            </a:r>
            <a:r>
              <a:rPr lang="en-US" dirty="0" err="1"/>
              <a:t>dahulu</a:t>
            </a:r>
            <a:r>
              <a:rPr lang="en-US" dirty="0"/>
              <a:t> </a:t>
            </a:r>
            <a:r>
              <a:rPr lang="en-US" dirty="0" err="1"/>
              <a:t>kegiatan</a:t>
            </a:r>
            <a:r>
              <a:rPr lang="en-US" dirty="0"/>
              <a:t> </a:t>
            </a:r>
            <a:r>
              <a:rPr lang="en-US" dirty="0" err="1"/>
              <a:t>bisnis</a:t>
            </a:r>
            <a:r>
              <a:rPr lang="en-US" dirty="0"/>
              <a:t> </a:t>
            </a:r>
            <a:r>
              <a:rPr lang="en-US" dirty="0" err="1"/>
              <a:t>dilakukan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tingkat</a:t>
            </a:r>
            <a:r>
              <a:rPr lang="en-US" dirty="0"/>
              <a:t> </a:t>
            </a:r>
            <a:r>
              <a:rPr lang="en-US" dirty="0" err="1"/>
              <a:t>keluarga</a:t>
            </a:r>
            <a:r>
              <a:rPr lang="en-US" dirty="0"/>
              <a:t> (</a:t>
            </a:r>
            <a:r>
              <a:rPr lang="en-US" dirty="0" err="1"/>
              <a:t>menanam</a:t>
            </a:r>
            <a:r>
              <a:rPr lang="en-US" dirty="0"/>
              <a:t> </a:t>
            </a:r>
            <a:r>
              <a:rPr lang="en-US" dirty="0" err="1"/>
              <a:t>tanaman</a:t>
            </a:r>
            <a:r>
              <a:rPr lang="en-US" dirty="0"/>
              <a:t> </a:t>
            </a:r>
            <a:r>
              <a:rPr lang="en-US" dirty="0" err="1"/>
              <a:t>sendiri</a:t>
            </a:r>
            <a:r>
              <a:rPr lang="en-US" dirty="0"/>
              <a:t>, </a:t>
            </a:r>
            <a:r>
              <a:rPr lang="en-US" dirty="0" err="1"/>
              <a:t>menjahit</a:t>
            </a:r>
            <a:r>
              <a:rPr lang="en-US" dirty="0"/>
              <a:t> </a:t>
            </a:r>
            <a:r>
              <a:rPr lang="en-US" dirty="0" err="1"/>
              <a:t>baju</a:t>
            </a:r>
            <a:r>
              <a:rPr lang="en-US" dirty="0"/>
              <a:t> </a:t>
            </a:r>
            <a:r>
              <a:rPr lang="en-US" dirty="0" err="1"/>
              <a:t>sendiri</a:t>
            </a:r>
            <a:r>
              <a:rPr lang="en-US" dirty="0"/>
              <a:t>) </a:t>
            </a:r>
            <a:r>
              <a:rPr lang="en-US" dirty="0" err="1"/>
              <a:t>usaha</a:t>
            </a:r>
            <a:r>
              <a:rPr lang="en-US" dirty="0"/>
              <a:t> </a:t>
            </a:r>
            <a:r>
              <a:rPr lang="en-US" dirty="0" err="1"/>
              <a:t>mereka</a:t>
            </a:r>
            <a:r>
              <a:rPr lang="en-US" dirty="0"/>
              <a:t> </a:t>
            </a:r>
            <a:r>
              <a:rPr lang="en-US" dirty="0" err="1"/>
              <a:t>terbatas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bidang</a:t>
            </a:r>
            <a:r>
              <a:rPr lang="en-US" dirty="0"/>
              <a:t> </a:t>
            </a:r>
            <a:r>
              <a:rPr lang="en-US" dirty="0" err="1"/>
              <a:t>usaha</a:t>
            </a:r>
            <a:r>
              <a:rPr lang="en-US" dirty="0"/>
              <a:t> yang </a:t>
            </a:r>
            <a:r>
              <a:rPr lang="en-US" dirty="0" err="1"/>
              <a:t>sangat</a:t>
            </a:r>
            <a:r>
              <a:rPr lang="en-US" dirty="0"/>
              <a:t> </a:t>
            </a:r>
            <a:r>
              <a:rPr lang="en-US" dirty="0" err="1"/>
              <a:t>kecil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belum</a:t>
            </a:r>
            <a:r>
              <a:rPr lang="en-US" dirty="0"/>
              <a:t> </a:t>
            </a:r>
            <a:r>
              <a:rPr lang="en-US" dirty="0" err="1"/>
              <a:t>terpikirkan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mereka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membuat</a:t>
            </a:r>
            <a:r>
              <a:rPr lang="en-US" dirty="0"/>
              <a:t> </a:t>
            </a:r>
            <a:r>
              <a:rPr lang="en-US" dirty="0" err="1"/>
              <a:t>usaha</a:t>
            </a:r>
            <a:r>
              <a:rPr lang="en-US" dirty="0"/>
              <a:t> yang </a:t>
            </a:r>
            <a:r>
              <a:rPr lang="en-US" dirty="0" err="1"/>
              <a:t>bersifat</a:t>
            </a:r>
            <a:r>
              <a:rPr lang="en-US" dirty="0"/>
              <a:t> </a:t>
            </a:r>
            <a:r>
              <a:rPr lang="en-US" dirty="0" err="1"/>
              <a:t>komersial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meminjam</a:t>
            </a:r>
            <a:r>
              <a:rPr lang="en-US" dirty="0"/>
              <a:t> modal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produksi</a:t>
            </a:r>
            <a:r>
              <a:rPr lang="en-US" dirty="0"/>
              <a:t> </a:t>
            </a:r>
            <a:r>
              <a:rPr lang="en-US" dirty="0" err="1"/>
              <a:t>berskala</a:t>
            </a:r>
            <a:r>
              <a:rPr lang="en-US" dirty="0"/>
              <a:t> </a:t>
            </a:r>
            <a:r>
              <a:rPr lang="en-US" dirty="0" err="1"/>
              <a:t>besar</a:t>
            </a:r>
            <a:r>
              <a:rPr lang="en-US" dirty="0"/>
              <a:t>.</a:t>
            </a:r>
          </a:p>
          <a:p>
            <a:pPr algn="just"/>
            <a:r>
              <a:rPr lang="en-US" dirty="0" err="1"/>
              <a:t>Kemudian</a:t>
            </a:r>
            <a:r>
              <a:rPr lang="en-US" dirty="0"/>
              <a:t> </a:t>
            </a:r>
            <a:r>
              <a:rPr lang="en-US" dirty="0" err="1"/>
              <a:t>muncul</a:t>
            </a:r>
            <a:r>
              <a:rPr lang="en-US" dirty="0"/>
              <a:t> </a:t>
            </a:r>
            <a:r>
              <a:rPr lang="en-US" dirty="0" err="1"/>
              <a:t>revolusi</a:t>
            </a:r>
            <a:r>
              <a:rPr lang="en-US" dirty="0"/>
              <a:t>  </a:t>
            </a:r>
            <a:r>
              <a:rPr lang="en-US" dirty="0" err="1"/>
              <a:t>industri</a:t>
            </a:r>
            <a:r>
              <a:rPr lang="en-US" dirty="0"/>
              <a:t> yang </a:t>
            </a:r>
            <a:r>
              <a:rPr lang="en-US" dirty="0" err="1"/>
              <a:t>membawa</a:t>
            </a:r>
            <a:r>
              <a:rPr lang="en-US" dirty="0"/>
              <a:t> </a:t>
            </a:r>
            <a:r>
              <a:rPr lang="en-US" dirty="0" err="1"/>
              <a:t>perubahan</a:t>
            </a:r>
            <a:r>
              <a:rPr lang="en-US" dirty="0"/>
              <a:t> </a:t>
            </a:r>
            <a:r>
              <a:rPr lang="en-US" dirty="0" err="1"/>
              <a:t>drastis</a:t>
            </a:r>
            <a:r>
              <a:rPr lang="en-US" dirty="0"/>
              <a:t> (</a:t>
            </a:r>
            <a:r>
              <a:rPr lang="en-US" dirty="0" err="1"/>
              <a:t>adanya</a:t>
            </a:r>
            <a:r>
              <a:rPr lang="en-US" dirty="0"/>
              <a:t> </a:t>
            </a:r>
            <a:r>
              <a:rPr lang="en-US" dirty="0" err="1"/>
              <a:t>mesin</a:t>
            </a:r>
            <a:r>
              <a:rPr lang="en-US" dirty="0"/>
              <a:t> </a:t>
            </a:r>
            <a:r>
              <a:rPr lang="en-US" dirty="0" err="1"/>
              <a:t>bajak</a:t>
            </a:r>
            <a:r>
              <a:rPr lang="en-US" dirty="0"/>
              <a:t>, </a:t>
            </a:r>
            <a:r>
              <a:rPr lang="en-US" dirty="0" err="1"/>
              <a:t>buldozer</a:t>
            </a:r>
            <a:r>
              <a:rPr lang="en-US" dirty="0"/>
              <a:t>, </a:t>
            </a:r>
            <a:r>
              <a:rPr lang="en-US" dirty="0" err="1"/>
              <a:t>tenaga</a:t>
            </a:r>
            <a:r>
              <a:rPr lang="en-US" dirty="0"/>
              <a:t> </a:t>
            </a:r>
            <a:r>
              <a:rPr lang="en-US" dirty="0" err="1"/>
              <a:t>kerja</a:t>
            </a:r>
            <a:r>
              <a:rPr lang="en-US" dirty="0"/>
              <a:t> yang </a:t>
            </a:r>
            <a:r>
              <a:rPr lang="en-US" dirty="0" err="1"/>
              <a:t>menerima</a:t>
            </a:r>
            <a:r>
              <a:rPr lang="en-US" dirty="0"/>
              <a:t> </a:t>
            </a:r>
            <a:r>
              <a:rPr lang="en-US" dirty="0" err="1"/>
              <a:t>upah</a:t>
            </a:r>
            <a:r>
              <a:rPr lang="en-US" dirty="0"/>
              <a:t>) </a:t>
            </a:r>
            <a:r>
              <a:rPr lang="en-US" dirty="0" err="1"/>
              <a:t>akhirnya</a:t>
            </a:r>
            <a:r>
              <a:rPr lang="en-US" dirty="0"/>
              <a:t> </a:t>
            </a:r>
            <a:r>
              <a:rPr lang="en-US" dirty="0" err="1"/>
              <a:t>ekonomi</a:t>
            </a:r>
            <a:r>
              <a:rPr lang="en-US" dirty="0"/>
              <a:t> </a:t>
            </a:r>
            <a:r>
              <a:rPr lang="en-US" dirty="0" err="1"/>
              <a:t>bertambah</a:t>
            </a:r>
            <a:r>
              <a:rPr lang="en-US" dirty="0"/>
              <a:t> </a:t>
            </a:r>
            <a:r>
              <a:rPr lang="en-US" dirty="0" err="1"/>
              <a:t>pesat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memberi</a:t>
            </a:r>
            <a:r>
              <a:rPr lang="en-US" dirty="0"/>
              <a:t> </a:t>
            </a:r>
            <a:r>
              <a:rPr lang="en-US" dirty="0" err="1"/>
              <a:t>peluang</a:t>
            </a:r>
            <a:r>
              <a:rPr lang="en-US" dirty="0"/>
              <a:t>  </a:t>
            </a:r>
            <a:r>
              <a:rPr lang="en-US" dirty="0" err="1"/>
              <a:t>maupun</a:t>
            </a:r>
            <a:r>
              <a:rPr lang="en-US" dirty="0"/>
              <a:t>  </a:t>
            </a:r>
            <a:r>
              <a:rPr lang="en-US" dirty="0" err="1"/>
              <a:t>kelompok</a:t>
            </a:r>
            <a:r>
              <a:rPr lang="en-US" dirty="0"/>
              <a:t>.</a:t>
            </a:r>
          </a:p>
          <a:p>
            <a:pPr algn="just"/>
            <a:r>
              <a:rPr lang="en-US" dirty="0" err="1"/>
              <a:t>Sekarang</a:t>
            </a:r>
            <a:r>
              <a:rPr lang="en-US" dirty="0"/>
              <a:t> </a:t>
            </a:r>
            <a:r>
              <a:rPr lang="en-US" dirty="0" err="1"/>
              <a:t>zaman</a:t>
            </a:r>
            <a:r>
              <a:rPr lang="en-US" dirty="0"/>
              <a:t> </a:t>
            </a:r>
            <a:r>
              <a:rPr lang="en-US" dirty="0" err="1"/>
              <a:t>globalisasi</a:t>
            </a:r>
            <a:r>
              <a:rPr lang="en-US" dirty="0"/>
              <a:t> , </a:t>
            </a:r>
            <a:r>
              <a:rPr lang="en-US" dirty="0" err="1"/>
              <a:t>hebatnya</a:t>
            </a:r>
            <a:r>
              <a:rPr lang="en-US" dirty="0"/>
              <a:t> </a:t>
            </a:r>
            <a:r>
              <a:rPr lang="en-US" dirty="0" err="1"/>
              <a:t>persaingan</a:t>
            </a:r>
            <a:r>
              <a:rPr lang="en-US" dirty="0"/>
              <a:t> </a:t>
            </a:r>
            <a:r>
              <a:rPr lang="en-US" dirty="0" err="1"/>
              <a:t>bisnis</a:t>
            </a:r>
            <a:r>
              <a:rPr lang="en-US" dirty="0"/>
              <a:t> , </a:t>
            </a:r>
            <a:r>
              <a:rPr lang="en-US" dirty="0" err="1"/>
              <a:t>perang</a:t>
            </a:r>
            <a:r>
              <a:rPr lang="en-US" dirty="0"/>
              <a:t> </a:t>
            </a:r>
            <a:r>
              <a:rPr lang="en-US" dirty="0" err="1"/>
              <a:t>ekonomi</a:t>
            </a:r>
            <a:r>
              <a:rPr lang="en-US" dirty="0"/>
              <a:t> </a:t>
            </a:r>
            <a:r>
              <a:rPr lang="en-US" dirty="0" err="1"/>
              <a:t>lewat</a:t>
            </a:r>
            <a:r>
              <a:rPr lang="en-US" dirty="0"/>
              <a:t> </a:t>
            </a:r>
            <a:r>
              <a:rPr lang="en-US" dirty="0" err="1"/>
              <a:t>perdagangan</a:t>
            </a:r>
            <a:r>
              <a:rPr lang="en-US" dirty="0"/>
              <a:t> </a:t>
            </a:r>
            <a:r>
              <a:rPr lang="en-US" dirty="0" err="1"/>
              <a:t>antar</a:t>
            </a:r>
            <a:r>
              <a:rPr lang="en-US" dirty="0"/>
              <a:t> </a:t>
            </a:r>
            <a:r>
              <a:rPr lang="en-US" dirty="0" err="1"/>
              <a:t>bangsa</a:t>
            </a:r>
            <a:r>
              <a:rPr lang="en-US" dirty="0"/>
              <a:t> yang </a:t>
            </a:r>
            <a:r>
              <a:rPr lang="en-US" dirty="0" err="1"/>
              <a:t>berebut</a:t>
            </a:r>
            <a:r>
              <a:rPr lang="en-US" dirty="0"/>
              <a:t> </a:t>
            </a:r>
            <a:r>
              <a:rPr lang="en-US" dirty="0" err="1"/>
              <a:t>menguasai</a:t>
            </a:r>
            <a:r>
              <a:rPr lang="en-US" dirty="0"/>
              <a:t> </a:t>
            </a:r>
            <a:r>
              <a:rPr lang="en-US" dirty="0" err="1"/>
              <a:t>pasar</a:t>
            </a:r>
            <a:r>
              <a:rPr lang="en-US" dirty="0"/>
              <a:t> </a:t>
            </a:r>
            <a:r>
              <a:rPr lang="en-US" dirty="0" err="1"/>
              <a:t>dunia</a:t>
            </a:r>
            <a:r>
              <a:rPr lang="en-US" dirty="0"/>
              <a:t>, </a:t>
            </a:r>
            <a:r>
              <a:rPr lang="en-US" dirty="0" err="1"/>
              <a:t>perang</a:t>
            </a:r>
            <a:r>
              <a:rPr lang="en-US" dirty="0"/>
              <a:t> </a:t>
            </a:r>
            <a:r>
              <a:rPr lang="en-US" dirty="0" err="1"/>
              <a:t>dagang</a:t>
            </a:r>
            <a:r>
              <a:rPr lang="en-US" dirty="0"/>
              <a:t>  </a:t>
            </a:r>
            <a:r>
              <a:rPr lang="en-US" dirty="0" err="1"/>
              <a:t>antara</a:t>
            </a:r>
            <a:r>
              <a:rPr lang="en-US" dirty="0"/>
              <a:t>  </a:t>
            </a:r>
            <a:r>
              <a:rPr lang="en-US" dirty="0" err="1"/>
              <a:t>Jepang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Amerika</a:t>
            </a:r>
            <a:r>
              <a:rPr lang="en-US" dirty="0"/>
              <a:t>  </a:t>
            </a:r>
            <a:r>
              <a:rPr lang="en-US" dirty="0" err="1"/>
              <a:t>menguasai</a:t>
            </a:r>
            <a:r>
              <a:rPr lang="en-US" dirty="0"/>
              <a:t> </a:t>
            </a:r>
            <a:r>
              <a:rPr lang="en-US" dirty="0" err="1"/>
              <a:t>pasar</a:t>
            </a:r>
            <a:r>
              <a:rPr lang="en-US" dirty="0"/>
              <a:t> </a:t>
            </a:r>
            <a:r>
              <a:rPr lang="en-US" dirty="0" err="1"/>
              <a:t>barang</a:t>
            </a:r>
            <a:r>
              <a:rPr lang="en-US" dirty="0"/>
              <a:t> </a:t>
            </a:r>
            <a:r>
              <a:rPr lang="en-US" dirty="0" err="1"/>
              <a:t>elektronik</a:t>
            </a:r>
            <a:r>
              <a:rPr lang="en-US" dirty="0"/>
              <a:t> (jam, </a:t>
            </a:r>
            <a:r>
              <a:rPr lang="en-US" dirty="0" err="1"/>
              <a:t>kamera</a:t>
            </a:r>
            <a:r>
              <a:rPr lang="en-US" dirty="0"/>
              <a:t>, </a:t>
            </a:r>
            <a:r>
              <a:rPr lang="en-US" dirty="0" err="1"/>
              <a:t>serta</a:t>
            </a:r>
            <a:r>
              <a:rPr lang="en-US" dirty="0"/>
              <a:t> </a:t>
            </a:r>
            <a:r>
              <a:rPr lang="en-US" dirty="0" err="1"/>
              <a:t>mobil</a:t>
            </a:r>
            <a:r>
              <a:rPr lang="en-US" dirty="0"/>
              <a:t> </a:t>
            </a:r>
            <a:r>
              <a:rPr lang="en-US" dirty="0" err="1"/>
              <a:t>dll</a:t>
            </a:r>
            <a:r>
              <a:rPr lang="en-US" dirty="0"/>
              <a:t>)  </a:t>
            </a:r>
          </a:p>
          <a:p>
            <a:pPr algn="just"/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sebab</a:t>
            </a:r>
            <a:r>
              <a:rPr lang="en-US" dirty="0"/>
              <a:t> </a:t>
            </a:r>
            <a:r>
              <a:rPr lang="en-US" dirty="0" err="1"/>
              <a:t>itu</a:t>
            </a:r>
            <a:r>
              <a:rPr lang="en-US" dirty="0"/>
              <a:t> </a:t>
            </a:r>
            <a:r>
              <a:rPr lang="en-US" dirty="0" err="1"/>
              <a:t>kita</a:t>
            </a:r>
            <a:r>
              <a:rPr lang="en-US" dirty="0"/>
              <a:t> </a:t>
            </a:r>
            <a:r>
              <a:rPr lang="en-US" dirty="0" err="1"/>
              <a:t>jangan</a:t>
            </a:r>
            <a:r>
              <a:rPr lang="en-US" dirty="0"/>
              <a:t> </a:t>
            </a:r>
            <a:r>
              <a:rPr lang="en-US" dirty="0" err="1"/>
              <a:t>sampai</a:t>
            </a:r>
            <a:r>
              <a:rPr lang="en-US" dirty="0"/>
              <a:t> </a:t>
            </a:r>
            <a:r>
              <a:rPr lang="en-US" dirty="0" err="1"/>
              <a:t>ketinggalan</a:t>
            </a:r>
            <a:r>
              <a:rPr lang="en-US" dirty="0"/>
              <a:t> </a:t>
            </a:r>
            <a:r>
              <a:rPr lang="en-US" dirty="0" err="1"/>
              <a:t>menjadi</a:t>
            </a:r>
            <a:r>
              <a:rPr lang="en-US" dirty="0"/>
              <a:t> </a:t>
            </a:r>
            <a:r>
              <a:rPr lang="en-US" dirty="0" err="1"/>
              <a:t>bahan</a:t>
            </a:r>
            <a:r>
              <a:rPr lang="en-US" dirty="0"/>
              <a:t> </a:t>
            </a:r>
            <a:r>
              <a:rPr lang="en-US" dirty="0" err="1"/>
              <a:t>rebutan</a:t>
            </a:r>
            <a:r>
              <a:rPr lang="en-US" dirty="0"/>
              <a:t> </a:t>
            </a:r>
            <a:r>
              <a:rPr lang="en-US" dirty="0" err="1"/>
              <a:t>pasaran</a:t>
            </a:r>
            <a:r>
              <a:rPr lang="en-US" dirty="0"/>
              <a:t> </a:t>
            </a:r>
            <a:r>
              <a:rPr lang="en-US" dirty="0" err="1"/>
              <a:t>negara</a:t>
            </a:r>
            <a:r>
              <a:rPr lang="en-US" dirty="0"/>
              <a:t> </a:t>
            </a:r>
            <a:r>
              <a:rPr lang="en-US" dirty="0" err="1"/>
              <a:t>asing</a:t>
            </a:r>
            <a:r>
              <a:rPr lang="en-US" dirty="0"/>
              <a:t>, </a:t>
            </a:r>
            <a:r>
              <a:rPr lang="en-US" dirty="0" err="1"/>
              <a:t>kita</a:t>
            </a:r>
            <a:r>
              <a:rPr lang="en-US" dirty="0"/>
              <a:t>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perhatian</a:t>
            </a:r>
            <a:r>
              <a:rPr lang="en-US" dirty="0"/>
              <a:t> </a:t>
            </a:r>
            <a:r>
              <a:rPr lang="en-US" dirty="0" err="1"/>
              <a:t>membina</a:t>
            </a:r>
            <a:r>
              <a:rPr lang="en-US" dirty="0"/>
              <a:t> </a:t>
            </a:r>
            <a:r>
              <a:rPr lang="en-US" dirty="0" err="1"/>
              <a:t>generasi</a:t>
            </a:r>
            <a:r>
              <a:rPr lang="en-US" dirty="0"/>
              <a:t> </a:t>
            </a:r>
            <a:r>
              <a:rPr lang="en-US" dirty="0" err="1"/>
              <a:t>muda</a:t>
            </a:r>
            <a:r>
              <a:rPr lang="en-US" dirty="0"/>
              <a:t> yang </a:t>
            </a:r>
            <a:r>
              <a:rPr lang="en-US" dirty="0" err="1"/>
              <a:t>tanggap</a:t>
            </a:r>
            <a:r>
              <a:rPr lang="en-US" dirty="0"/>
              <a:t> 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informasi</a:t>
            </a:r>
            <a:r>
              <a:rPr lang="en-US" dirty="0"/>
              <a:t> </a:t>
            </a:r>
            <a:r>
              <a:rPr lang="en-US" dirty="0" err="1"/>
              <a:t>bisnis</a:t>
            </a:r>
            <a:r>
              <a:rPr lang="en-US" dirty="0"/>
              <a:t>. </a:t>
            </a:r>
            <a:r>
              <a:rPr lang="en-US" dirty="0" err="1"/>
              <a:t>Semakin</a:t>
            </a:r>
            <a:r>
              <a:rPr lang="en-US" dirty="0"/>
              <a:t> </a:t>
            </a:r>
            <a:r>
              <a:rPr lang="en-US" dirty="0" err="1"/>
              <a:t>banyak</a:t>
            </a:r>
            <a:r>
              <a:rPr lang="en-US" dirty="0"/>
              <a:t> </a:t>
            </a:r>
            <a:r>
              <a:rPr lang="en-US" dirty="0" err="1"/>
              <a:t>kita</a:t>
            </a:r>
            <a:r>
              <a:rPr lang="en-US" dirty="0"/>
              <a:t> </a:t>
            </a:r>
            <a:r>
              <a:rPr lang="en-US" dirty="0" err="1"/>
              <a:t>mengetahui</a:t>
            </a:r>
            <a:r>
              <a:rPr lang="en-US" dirty="0"/>
              <a:t> </a:t>
            </a:r>
            <a:r>
              <a:rPr lang="en-US" dirty="0" err="1"/>
              <a:t>seluk</a:t>
            </a:r>
            <a:r>
              <a:rPr lang="en-US" dirty="0"/>
              <a:t> </a:t>
            </a:r>
            <a:r>
              <a:rPr lang="en-US" dirty="0" err="1"/>
              <a:t>beluk</a:t>
            </a:r>
            <a:r>
              <a:rPr lang="en-US" dirty="0"/>
              <a:t>  </a:t>
            </a:r>
            <a:r>
              <a:rPr lang="en-US" dirty="0" err="1"/>
              <a:t>dunia</a:t>
            </a:r>
            <a:r>
              <a:rPr lang="en-US" dirty="0"/>
              <a:t> </a:t>
            </a:r>
            <a:r>
              <a:rPr lang="en-US" dirty="0" err="1"/>
              <a:t>bisnis</a:t>
            </a:r>
            <a:r>
              <a:rPr lang="en-US" dirty="0"/>
              <a:t>  </a:t>
            </a:r>
            <a:r>
              <a:rPr lang="en-US" dirty="0" err="1"/>
              <a:t>semakin</a:t>
            </a:r>
            <a:r>
              <a:rPr lang="en-US" dirty="0"/>
              <a:t> </a:t>
            </a:r>
            <a:r>
              <a:rPr lang="en-US" dirty="0" err="1"/>
              <a:t>banyak</a:t>
            </a:r>
            <a:r>
              <a:rPr lang="en-US" dirty="0"/>
              <a:t> </a:t>
            </a:r>
            <a:r>
              <a:rPr lang="en-US" dirty="0" err="1"/>
              <a:t>peluang</a:t>
            </a:r>
            <a:r>
              <a:rPr lang="en-US" dirty="0"/>
              <a:t> </a:t>
            </a:r>
            <a:r>
              <a:rPr lang="en-US" dirty="0" err="1"/>
              <a:t>bagi</a:t>
            </a:r>
            <a:r>
              <a:rPr lang="en-US" dirty="0"/>
              <a:t> </a:t>
            </a:r>
            <a:r>
              <a:rPr lang="en-US" dirty="0" err="1"/>
              <a:t>kita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berhasil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menggali</a:t>
            </a:r>
            <a:r>
              <a:rPr lang="en-US" dirty="0"/>
              <a:t> </a:t>
            </a:r>
            <a:r>
              <a:rPr lang="en-US" dirty="0" err="1"/>
              <a:t>keuntungan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7220610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228600"/>
            <a:ext cx="8628888" cy="64008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err="1" smtClean="0"/>
              <a:t>Kerugian</a:t>
            </a:r>
            <a:r>
              <a:rPr lang="en-US" dirty="0" smtClean="0"/>
              <a:t> </a:t>
            </a:r>
            <a:r>
              <a:rPr lang="en-US" dirty="0" err="1" smtClean="0"/>
              <a:t>perusahaan</a:t>
            </a:r>
            <a:r>
              <a:rPr lang="en-US" dirty="0" smtClean="0"/>
              <a:t> </a:t>
            </a:r>
            <a:r>
              <a:rPr lang="en-US" dirty="0" err="1" smtClean="0"/>
              <a:t>kepemilikan</a:t>
            </a:r>
            <a:r>
              <a:rPr lang="en-US" dirty="0" smtClean="0"/>
              <a:t> </a:t>
            </a:r>
            <a:r>
              <a:rPr lang="en-US" dirty="0" err="1" smtClean="0"/>
              <a:t>tunggal</a:t>
            </a:r>
            <a:r>
              <a:rPr lang="en-US" dirty="0" smtClean="0"/>
              <a:t> :</a:t>
            </a:r>
          </a:p>
          <a:p>
            <a:pPr marL="596646" indent="-514350">
              <a:buFont typeface="+mj-lt"/>
              <a:buAutoNum type="arabicPeriod"/>
            </a:pPr>
            <a:r>
              <a:rPr lang="en-US" dirty="0" err="1" smtClean="0"/>
              <a:t>Kewajiban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terbatas</a:t>
            </a:r>
            <a:r>
              <a:rPr lang="en-US" dirty="0" smtClean="0"/>
              <a:t>, </a:t>
            </a:r>
            <a:r>
              <a:rPr lang="en-US" dirty="0" err="1" smtClean="0"/>
              <a:t>adanya</a:t>
            </a:r>
            <a:r>
              <a:rPr lang="en-US" dirty="0" smtClean="0"/>
              <a:t> </a:t>
            </a:r>
            <a:r>
              <a:rPr lang="en-US" dirty="0" err="1" smtClean="0"/>
              <a:t>risiko</a:t>
            </a:r>
            <a:r>
              <a:rPr lang="en-US" dirty="0" smtClean="0"/>
              <a:t> </a:t>
            </a:r>
            <a:r>
              <a:rPr lang="en-US" dirty="0" err="1" smtClean="0"/>
              <a:t>kerugian</a:t>
            </a:r>
            <a:r>
              <a:rPr lang="en-US" dirty="0" smtClean="0"/>
              <a:t> </a:t>
            </a:r>
            <a:r>
              <a:rPr lang="en-US" dirty="0" err="1" smtClean="0"/>
              <a:t>pribadi</a:t>
            </a:r>
            <a:endParaRPr lang="en-US" dirty="0" smtClean="0"/>
          </a:p>
          <a:p>
            <a:pPr marL="596646" indent="-514350">
              <a:buFont typeface="+mj-lt"/>
              <a:buAutoNum type="arabicPeriod"/>
            </a:pPr>
            <a:r>
              <a:rPr lang="en-US" dirty="0" err="1" smtClean="0"/>
              <a:t>Sumber</a:t>
            </a:r>
            <a:r>
              <a:rPr lang="en-US" dirty="0" smtClean="0"/>
              <a:t> </a:t>
            </a:r>
            <a:r>
              <a:rPr lang="en-US" dirty="0" err="1" smtClean="0"/>
              <a:t>daya</a:t>
            </a:r>
            <a:r>
              <a:rPr lang="en-US" dirty="0" smtClean="0"/>
              <a:t> </a:t>
            </a:r>
            <a:r>
              <a:rPr lang="en-US" dirty="0" err="1" smtClean="0"/>
              <a:t>finansial</a:t>
            </a:r>
            <a:r>
              <a:rPr lang="en-US" dirty="0" smtClean="0"/>
              <a:t> yang </a:t>
            </a:r>
            <a:r>
              <a:rPr lang="en-US" dirty="0" err="1" smtClean="0"/>
              <a:t>terbatas</a:t>
            </a:r>
            <a:endParaRPr lang="en-US" dirty="0" smtClean="0"/>
          </a:p>
          <a:p>
            <a:pPr marL="596646" indent="-514350">
              <a:buFont typeface="+mj-lt"/>
              <a:buAutoNum type="arabicPeriod"/>
            </a:pPr>
            <a:r>
              <a:rPr lang="en-US" dirty="0" err="1" smtClean="0"/>
              <a:t>Kesulitan</a:t>
            </a:r>
            <a:r>
              <a:rPr lang="en-US" dirty="0" smtClean="0"/>
              <a:t> </a:t>
            </a:r>
            <a:r>
              <a:rPr lang="en-US" dirty="0" err="1" smtClean="0"/>
              <a:t>manajemen</a:t>
            </a:r>
            <a:r>
              <a:rPr lang="en-US" dirty="0" smtClean="0"/>
              <a:t>: </a:t>
            </a:r>
            <a:r>
              <a:rPr lang="en-US" dirty="0" err="1" smtClean="0"/>
              <a:t>kemampuan</a:t>
            </a:r>
            <a:r>
              <a:rPr lang="en-US" dirty="0" smtClean="0"/>
              <a:t> </a:t>
            </a:r>
            <a:r>
              <a:rPr lang="en-US" dirty="0" err="1" smtClean="0"/>
              <a:t>membuat</a:t>
            </a:r>
            <a:r>
              <a:rPr lang="en-US" dirty="0" smtClean="0"/>
              <a:t> </a:t>
            </a:r>
            <a:r>
              <a:rPr lang="en-US" dirty="0" err="1" smtClean="0"/>
              <a:t>catatan</a:t>
            </a:r>
            <a:r>
              <a:rPr lang="en-US" dirty="0" smtClean="0"/>
              <a:t> </a:t>
            </a:r>
            <a:r>
              <a:rPr lang="en-US" dirty="0" err="1" smtClean="0"/>
              <a:t>persedian</a:t>
            </a:r>
            <a:r>
              <a:rPr lang="en-US" dirty="0" smtClean="0"/>
              <a:t>, </a:t>
            </a:r>
            <a:r>
              <a:rPr lang="en-US" dirty="0" err="1" smtClean="0"/>
              <a:t>akuntansi</a:t>
            </a:r>
            <a:r>
              <a:rPr lang="en-US" dirty="0" smtClean="0"/>
              <a:t>, </a:t>
            </a:r>
            <a:r>
              <a:rPr lang="en-US" dirty="0" err="1" smtClean="0"/>
              <a:t>pajak</a:t>
            </a:r>
            <a:r>
              <a:rPr lang="en-US" dirty="0" smtClean="0"/>
              <a:t> (</a:t>
            </a:r>
            <a:r>
              <a:rPr lang="en-US" dirty="0" err="1" smtClean="0"/>
              <a:t>sulit</a:t>
            </a:r>
            <a:r>
              <a:rPr lang="en-US" dirty="0" smtClean="0"/>
              <a:t> </a:t>
            </a:r>
            <a:r>
              <a:rPr lang="en-US" dirty="0" err="1" smtClean="0"/>
              <a:t>ditemukan</a:t>
            </a:r>
            <a:r>
              <a:rPr lang="en-US" dirty="0" smtClean="0"/>
              <a:t>) </a:t>
            </a:r>
          </a:p>
          <a:p>
            <a:pPr marL="596646" indent="-514350">
              <a:buFont typeface="+mj-lt"/>
              <a:buAutoNum type="arabicPeriod"/>
            </a:pPr>
            <a:r>
              <a:rPr lang="en-US" dirty="0" err="1" smtClean="0"/>
              <a:t>Komitmen</a:t>
            </a:r>
            <a:r>
              <a:rPr lang="en-US" dirty="0" smtClean="0"/>
              <a:t> </a:t>
            </a:r>
            <a:r>
              <a:rPr lang="en-US" dirty="0" err="1" smtClean="0"/>
              <a:t>waktu</a:t>
            </a:r>
            <a:r>
              <a:rPr lang="en-US" dirty="0" smtClean="0"/>
              <a:t> yang </a:t>
            </a:r>
            <a:r>
              <a:rPr lang="en-US" dirty="0" err="1" smtClean="0"/>
              <a:t>besar</a:t>
            </a:r>
            <a:r>
              <a:rPr lang="en-US" dirty="0" smtClean="0"/>
              <a:t> (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memiliki</a:t>
            </a:r>
            <a:r>
              <a:rPr lang="en-US" dirty="0" smtClean="0"/>
              <a:t> </a:t>
            </a:r>
            <a:r>
              <a:rPr lang="en-US" dirty="0" err="1" smtClean="0"/>
              <a:t>komitmen</a:t>
            </a:r>
            <a:r>
              <a:rPr lang="en-US" dirty="0" smtClean="0"/>
              <a:t> </a:t>
            </a:r>
            <a:r>
              <a:rPr lang="en-US" dirty="0" err="1" smtClean="0"/>
              <a:t>waktu</a:t>
            </a:r>
            <a:r>
              <a:rPr lang="en-US" dirty="0"/>
              <a:t>)</a:t>
            </a:r>
            <a:endParaRPr lang="en-US" dirty="0" smtClean="0"/>
          </a:p>
          <a:p>
            <a:pPr marL="596646" indent="-514350">
              <a:buFont typeface="+mj-lt"/>
              <a:buAutoNum type="arabicPeriod"/>
            </a:pPr>
            <a:r>
              <a:rPr lang="en-US" dirty="0" err="1" smtClean="0"/>
              <a:t>Tunjangan</a:t>
            </a:r>
            <a:r>
              <a:rPr lang="en-US" dirty="0" smtClean="0"/>
              <a:t> </a:t>
            </a:r>
            <a:r>
              <a:rPr lang="en-US" dirty="0" err="1" smtClean="0"/>
              <a:t>sampingan</a:t>
            </a:r>
            <a:r>
              <a:rPr lang="en-US" dirty="0" smtClean="0"/>
              <a:t> </a:t>
            </a:r>
          </a:p>
          <a:p>
            <a:pPr marL="596646" indent="-514350">
              <a:buFont typeface="+mj-lt"/>
              <a:buAutoNum type="arabicPeriod"/>
            </a:pPr>
            <a:r>
              <a:rPr lang="en-US" dirty="0" err="1" smtClean="0"/>
              <a:t>Pertumbuhan</a:t>
            </a:r>
            <a:r>
              <a:rPr lang="en-US" dirty="0" smtClean="0"/>
              <a:t> yang </a:t>
            </a:r>
            <a:r>
              <a:rPr lang="en-US" dirty="0" err="1" smtClean="0"/>
              <a:t>terbatas</a:t>
            </a:r>
            <a:endParaRPr lang="en-US" dirty="0" smtClean="0"/>
          </a:p>
          <a:p>
            <a:pPr marL="596646" indent="-514350">
              <a:buFont typeface="+mj-lt"/>
              <a:buAutoNum type="arabicPeriod"/>
            </a:pPr>
            <a:r>
              <a:rPr lang="en-US" dirty="0" err="1" smtClean="0"/>
              <a:t>Rentang</a:t>
            </a:r>
            <a:r>
              <a:rPr lang="en-US" dirty="0" smtClean="0"/>
              <a:t> </a:t>
            </a:r>
            <a:r>
              <a:rPr lang="en-US" dirty="0" err="1" smtClean="0"/>
              <a:t>hidup</a:t>
            </a:r>
            <a:r>
              <a:rPr lang="en-US" dirty="0" smtClean="0"/>
              <a:t> yang </a:t>
            </a:r>
            <a:r>
              <a:rPr lang="en-US" dirty="0" err="1" smtClean="0"/>
              <a:t>terbatas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228600"/>
            <a:ext cx="8628888" cy="6019800"/>
          </a:xfrm>
        </p:spPr>
        <p:txBody>
          <a:bodyPr>
            <a:normAutofit/>
          </a:bodyPr>
          <a:lstStyle/>
          <a:p>
            <a:pPr marL="82296" indent="0">
              <a:buNone/>
            </a:pPr>
            <a:r>
              <a:rPr lang="en-US" sz="3600" b="1" dirty="0" smtClean="0"/>
              <a:t>Perusahaan </a:t>
            </a:r>
            <a:r>
              <a:rPr lang="en-US" sz="3600" b="1" dirty="0" err="1" smtClean="0"/>
              <a:t>Rekanan</a:t>
            </a:r>
            <a:endParaRPr lang="en-US" dirty="0" smtClean="0"/>
          </a:p>
          <a:p>
            <a:pPr>
              <a:buNone/>
            </a:pPr>
            <a:r>
              <a:rPr lang="en-US" dirty="0" err="1" smtClean="0"/>
              <a:t>Beberapa</a:t>
            </a:r>
            <a:r>
              <a:rPr lang="en-US" dirty="0" smtClean="0"/>
              <a:t> </a:t>
            </a:r>
            <a:r>
              <a:rPr lang="en-US" dirty="0" err="1" smtClean="0"/>
              <a:t>jenis</a:t>
            </a:r>
            <a:r>
              <a:rPr lang="en-US" dirty="0" smtClean="0"/>
              <a:t> </a:t>
            </a:r>
            <a:r>
              <a:rPr lang="en-US" dirty="0" err="1" smtClean="0"/>
              <a:t>rekanan</a:t>
            </a:r>
            <a:r>
              <a:rPr lang="en-US" dirty="0" smtClean="0"/>
              <a:t> :</a:t>
            </a:r>
          </a:p>
          <a:p>
            <a:pPr marL="596646" indent="-514350" algn="just">
              <a:buFont typeface="+mj-lt"/>
              <a:buAutoNum type="arabicPeriod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Perusahaan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rekanan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umum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perusahaan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rekanan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semua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pemilik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berbagi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operasi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bisnis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menanggung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kewajiban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utang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bisnis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tersebut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596646" indent="-514350" algn="just">
              <a:buFont typeface="+mj-lt"/>
              <a:buAutoNum type="arabicPeriod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Perusahaan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rekanan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terbatas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perusahaan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rekanan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satu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atau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lebih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rekanan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umum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satu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atau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lebih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rekanan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terbatas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. </a:t>
            </a:r>
          </a:p>
          <a:p>
            <a:pPr marL="596646" indent="-514350" algn="just">
              <a:buFont typeface="+mj-lt"/>
              <a:buAutoNum type="arabicPeriod"/>
            </a:pP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Rekanan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Umum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seorang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pemilik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rekanan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) yang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mempunyai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kewajiban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tidak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terbatas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aktif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mengelola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perusahaan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596646" indent="-514350" algn="just">
              <a:buFont typeface="+mj-lt"/>
              <a:buAutoNum type="arabicPeriod"/>
            </a:pP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Rekanan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Terbatas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: 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pemilik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menginvestasikan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uang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bisnis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tetapi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tidak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mempunyai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tanggung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jawab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manajemen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atau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kewajiban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kerugian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diluar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investasi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tersebut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596646" indent="-514350" algn="just">
              <a:buFont typeface="+mj-lt"/>
              <a:buAutoNum type="arabicPeriod"/>
            </a:pP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Kewajiban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terbatas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: 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kewajiban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dari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pemilik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bisnis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kerugian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hanya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hingga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jumlah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mereka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investasikan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228600"/>
            <a:ext cx="8628888" cy="64008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err="1" smtClean="0"/>
              <a:t>Keuntungan</a:t>
            </a:r>
            <a:r>
              <a:rPr lang="en-US" dirty="0" smtClean="0"/>
              <a:t> </a:t>
            </a:r>
            <a:r>
              <a:rPr lang="en-US" dirty="0" err="1" smtClean="0"/>
              <a:t>perusahaan</a:t>
            </a:r>
            <a:r>
              <a:rPr lang="en-US" dirty="0" smtClean="0"/>
              <a:t> </a:t>
            </a:r>
            <a:r>
              <a:rPr lang="en-US" dirty="0" err="1" smtClean="0"/>
              <a:t>rekanan</a:t>
            </a:r>
            <a:r>
              <a:rPr lang="en-US" dirty="0" smtClean="0"/>
              <a:t> :</a:t>
            </a:r>
          </a:p>
          <a:p>
            <a:pPr marL="596646" indent="-514350">
              <a:buFont typeface="+mj-lt"/>
              <a:buAutoNum type="arabicPeriod"/>
            </a:pPr>
            <a:r>
              <a:rPr lang="en-US" dirty="0" err="1" smtClean="0"/>
              <a:t>Lebih</a:t>
            </a:r>
            <a:r>
              <a:rPr lang="en-US" dirty="0" smtClean="0"/>
              <a:t> </a:t>
            </a:r>
            <a:r>
              <a:rPr lang="en-US" dirty="0" err="1" smtClean="0"/>
              <a:t>banyak</a:t>
            </a:r>
            <a:r>
              <a:rPr lang="en-US" dirty="0" smtClean="0"/>
              <a:t> </a:t>
            </a:r>
            <a:r>
              <a:rPr lang="en-US" dirty="0" err="1" smtClean="0"/>
              <a:t>sumber</a:t>
            </a:r>
            <a:r>
              <a:rPr lang="en-US" dirty="0" smtClean="0"/>
              <a:t> </a:t>
            </a:r>
            <a:r>
              <a:rPr lang="en-US" dirty="0" err="1" smtClean="0"/>
              <a:t>finansial</a:t>
            </a:r>
            <a:endParaRPr lang="en-US" dirty="0" smtClean="0"/>
          </a:p>
          <a:p>
            <a:pPr marL="596646" indent="-514350">
              <a:buFont typeface="+mj-lt"/>
              <a:buAutoNum type="arabicPeriod"/>
            </a:pPr>
            <a:r>
              <a:rPr lang="en-US" dirty="0" err="1" smtClean="0"/>
              <a:t>Manajemen</a:t>
            </a:r>
            <a:r>
              <a:rPr lang="en-US" dirty="0" smtClean="0"/>
              <a:t> </a:t>
            </a:r>
            <a:r>
              <a:rPr lang="en-US" dirty="0" err="1" smtClean="0"/>
              <a:t>bersama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keterampilan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pengetahuan</a:t>
            </a:r>
            <a:r>
              <a:rPr lang="en-US" dirty="0" smtClean="0"/>
              <a:t> </a:t>
            </a:r>
            <a:r>
              <a:rPr lang="en-US" dirty="0" err="1" smtClean="0"/>
              <a:t>gabungan</a:t>
            </a:r>
            <a:r>
              <a:rPr lang="en-US" dirty="0" smtClean="0"/>
              <a:t>/</a:t>
            </a:r>
            <a:r>
              <a:rPr lang="en-US" dirty="0" err="1" smtClean="0"/>
              <a:t>komplementer</a:t>
            </a:r>
            <a:endParaRPr lang="en-US" dirty="0" smtClean="0"/>
          </a:p>
          <a:p>
            <a:pPr marL="596646" indent="-514350">
              <a:buFont typeface="+mj-lt"/>
              <a:buAutoNum type="arabicPeriod"/>
            </a:pPr>
            <a:r>
              <a:rPr lang="en-US" dirty="0" err="1" smtClean="0"/>
              <a:t>Kemampuan</a:t>
            </a:r>
            <a:r>
              <a:rPr lang="en-US" dirty="0" smtClean="0"/>
              <a:t> </a:t>
            </a:r>
            <a:r>
              <a:rPr lang="en-US" dirty="0" err="1" smtClean="0"/>
              <a:t>bertahan</a:t>
            </a:r>
            <a:r>
              <a:rPr lang="en-US" dirty="0" smtClean="0"/>
              <a:t> </a:t>
            </a:r>
            <a:r>
              <a:rPr lang="en-US" dirty="0" err="1" smtClean="0"/>
              <a:t>hidup</a:t>
            </a:r>
            <a:r>
              <a:rPr lang="en-US" dirty="0" smtClean="0"/>
              <a:t> </a:t>
            </a:r>
            <a:r>
              <a:rPr lang="en-US" dirty="0" err="1" smtClean="0"/>
              <a:t>lebih</a:t>
            </a:r>
            <a:r>
              <a:rPr lang="en-US" dirty="0" smtClean="0"/>
              <a:t> lama</a:t>
            </a:r>
          </a:p>
          <a:p>
            <a:pPr marL="596646" indent="-514350">
              <a:buFont typeface="+mj-lt"/>
              <a:buAutoNum type="arabicPeriod"/>
            </a:pP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ada</a:t>
            </a:r>
            <a:r>
              <a:rPr lang="en-US" dirty="0" smtClean="0"/>
              <a:t> </a:t>
            </a:r>
            <a:r>
              <a:rPr lang="en-US" dirty="0" err="1" smtClean="0"/>
              <a:t>pajak</a:t>
            </a:r>
            <a:r>
              <a:rPr lang="en-US" dirty="0" smtClean="0"/>
              <a:t> </a:t>
            </a:r>
            <a:r>
              <a:rPr lang="en-US" dirty="0" err="1" smtClean="0"/>
              <a:t>khusus</a:t>
            </a:r>
            <a:endParaRPr lang="en-US" dirty="0" smtClean="0"/>
          </a:p>
          <a:p>
            <a:pPr marL="596646" indent="-514350">
              <a:buNone/>
            </a:pPr>
            <a:endParaRPr lang="en-US" dirty="0" smtClean="0"/>
          </a:p>
          <a:p>
            <a:pPr marL="596646" indent="-514350">
              <a:buNone/>
            </a:pPr>
            <a:r>
              <a:rPr lang="en-US" dirty="0" err="1" smtClean="0"/>
              <a:t>Kerugian</a:t>
            </a:r>
            <a:r>
              <a:rPr lang="en-US" dirty="0" smtClean="0"/>
              <a:t> </a:t>
            </a:r>
            <a:r>
              <a:rPr lang="en-US" dirty="0" err="1" smtClean="0"/>
              <a:t>perusahaan</a:t>
            </a:r>
            <a:r>
              <a:rPr lang="en-US" dirty="0" smtClean="0"/>
              <a:t> </a:t>
            </a:r>
            <a:r>
              <a:rPr lang="en-US" dirty="0" err="1" smtClean="0"/>
              <a:t>rekanan</a:t>
            </a:r>
            <a:r>
              <a:rPr lang="en-US" dirty="0" smtClean="0"/>
              <a:t> :</a:t>
            </a:r>
          </a:p>
          <a:p>
            <a:pPr marL="596646" indent="-514350">
              <a:buFont typeface="+mj-lt"/>
              <a:buAutoNum type="arabicPeriod"/>
            </a:pPr>
            <a:r>
              <a:rPr lang="en-US" dirty="0" err="1" smtClean="0"/>
              <a:t>Kewajiban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terbatas</a:t>
            </a:r>
            <a:endParaRPr lang="en-US" dirty="0" smtClean="0"/>
          </a:p>
          <a:p>
            <a:pPr marL="596646" indent="-514350">
              <a:buFont typeface="+mj-lt"/>
              <a:buAutoNum type="arabicPeriod"/>
            </a:pPr>
            <a:r>
              <a:rPr lang="en-US" dirty="0" err="1" smtClean="0"/>
              <a:t>Pembagian</a:t>
            </a:r>
            <a:r>
              <a:rPr lang="en-US" dirty="0" smtClean="0"/>
              <a:t> </a:t>
            </a:r>
            <a:r>
              <a:rPr lang="en-US" dirty="0" err="1" smtClean="0"/>
              <a:t>laba</a:t>
            </a:r>
            <a:endParaRPr lang="en-US" dirty="0" smtClean="0"/>
          </a:p>
          <a:p>
            <a:pPr marL="596646" indent="-514350">
              <a:buFont typeface="+mj-lt"/>
              <a:buAutoNum type="arabicPeriod"/>
            </a:pPr>
            <a:r>
              <a:rPr lang="en-US" dirty="0" err="1" smtClean="0"/>
              <a:t>Perselisihan</a:t>
            </a:r>
            <a:r>
              <a:rPr lang="en-US" dirty="0" smtClean="0"/>
              <a:t> </a:t>
            </a:r>
            <a:r>
              <a:rPr lang="en-US" dirty="0" err="1" smtClean="0"/>
              <a:t>antara</a:t>
            </a:r>
            <a:r>
              <a:rPr lang="en-US" dirty="0" smtClean="0"/>
              <a:t> </a:t>
            </a:r>
            <a:r>
              <a:rPr lang="en-US" dirty="0" err="1" smtClean="0"/>
              <a:t>rekanan</a:t>
            </a:r>
            <a:endParaRPr lang="en-US" dirty="0" smtClean="0"/>
          </a:p>
          <a:p>
            <a:pPr marL="596646" indent="-514350">
              <a:buFont typeface="+mj-lt"/>
              <a:buAutoNum type="arabicPeriod"/>
            </a:pPr>
            <a:r>
              <a:rPr lang="en-US" dirty="0" err="1" smtClean="0"/>
              <a:t>Kesulitan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berhenti</a:t>
            </a:r>
            <a:endParaRPr lang="en-US" dirty="0" smtClean="0"/>
          </a:p>
          <a:p>
            <a:pPr marL="596646" indent="-514350">
              <a:buFont typeface="+mj-lt"/>
              <a:buAutoNum type="arabicPeriod"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304800"/>
            <a:ext cx="8628888" cy="5943600"/>
          </a:xfrm>
        </p:spPr>
        <p:txBody>
          <a:bodyPr>
            <a:normAutofit fontScale="85000" lnSpcReduction="20000"/>
          </a:bodyPr>
          <a:lstStyle/>
          <a:p>
            <a:pPr marL="82296" indent="0">
              <a:buNone/>
            </a:pPr>
            <a:r>
              <a:rPr lang="en-US" sz="3600" b="1" dirty="0" err="1" smtClean="0"/>
              <a:t>Korporasi</a:t>
            </a:r>
            <a:endParaRPr lang="en-US" sz="3600" b="1" dirty="0" smtClean="0"/>
          </a:p>
          <a:p>
            <a:pPr>
              <a:buNone/>
            </a:pPr>
            <a:r>
              <a:rPr lang="en-US" dirty="0" err="1" smtClean="0"/>
              <a:t>Keuntungan</a:t>
            </a:r>
            <a:r>
              <a:rPr lang="en-US" dirty="0" smtClean="0"/>
              <a:t> </a:t>
            </a:r>
            <a:r>
              <a:rPr lang="en-US" dirty="0" err="1" smtClean="0"/>
              <a:t>Korporasi</a:t>
            </a:r>
            <a:r>
              <a:rPr lang="en-US" dirty="0" smtClean="0"/>
              <a:t> :</a:t>
            </a:r>
          </a:p>
          <a:p>
            <a:pPr marL="596646" indent="-514350" algn="just">
              <a:buFont typeface="+mj-lt"/>
              <a:buAutoNum type="arabicPeriod"/>
            </a:pP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Kewajiban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terbatas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: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pemilik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sebuah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bisnis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bertanggung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jawab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terhadap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kerugian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sebatas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uang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diinvestasikan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596646" indent="-514350" algn="just">
              <a:buFont typeface="+mj-lt"/>
              <a:buAutoNum type="arabicPeriod"/>
            </a:pP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Lebih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banyak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uang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investasi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: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mengumpulan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uang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sebuah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korporasi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dapat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menjual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kepemilikan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saham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kepada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siapa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tertarik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596646" indent="-514350" algn="just">
              <a:buFont typeface="+mj-lt"/>
              <a:buAutoNum type="arabicPeriod"/>
            </a:pP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Ukuran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: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mereka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mempunyai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kemampuan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menggalang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uang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jumlah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besar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korporasi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dapat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juga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membeli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korporasi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lain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dibidang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lain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antisipasi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resiko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596646" indent="-514350" algn="just">
              <a:buFont typeface="+mj-lt"/>
              <a:buAutoNum type="arabicPeriod"/>
            </a:pP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Hidup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terus-menerus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: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korporasi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terpisah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dari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mereka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memilikinya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kematian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satu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pemilik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atau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lebih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tidak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mengakhiri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korporasi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596646" indent="-514350" algn="just">
              <a:buFont typeface="+mj-lt"/>
              <a:buAutoNum type="arabicPeriod"/>
            </a:pP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Kemudahan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perubahan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kepemilikan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: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mudah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mengubah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pemilik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korporat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hal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perlu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dilakukan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hanyalah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menjual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sahamnya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kepada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orang lain.</a:t>
            </a:r>
          </a:p>
          <a:p>
            <a:pPr marL="596646" indent="-514350" algn="just">
              <a:buFont typeface="+mj-lt"/>
              <a:buAutoNum type="arabicPeriod"/>
            </a:pP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Kemudahan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menarik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karyawan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berbakat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: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korporasi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dapat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menarik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karyawan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terampil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menawarkan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tunjangan2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seperti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opsi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saham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(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hak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membeli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saham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korporasi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harga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tetap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596646" indent="-514350" algn="just">
              <a:buFont typeface="+mj-lt"/>
              <a:buAutoNum type="arabicPeriod"/>
            </a:pP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Pemisahan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kepemilikan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dari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manajemen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: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korporasi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mampu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menggalang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uang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dari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banyak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investor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berbeda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tanpa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melibatkan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mereka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manajemen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596646" indent="-514350" algn="just">
              <a:buFont typeface="+mj-lt"/>
              <a:buAutoNum type="arabicPeriod"/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228600"/>
            <a:ext cx="8628888" cy="6019800"/>
          </a:xfrm>
        </p:spPr>
        <p:txBody>
          <a:bodyPr/>
          <a:lstStyle/>
          <a:p>
            <a:pPr>
              <a:buNone/>
            </a:pPr>
            <a:r>
              <a:rPr lang="en-US" dirty="0" err="1" smtClean="0"/>
              <a:t>Kerugian</a:t>
            </a:r>
            <a:r>
              <a:rPr lang="en-US" dirty="0" smtClean="0"/>
              <a:t> </a:t>
            </a:r>
            <a:r>
              <a:rPr lang="en-US" dirty="0" err="1" smtClean="0"/>
              <a:t>Korporasi</a:t>
            </a:r>
            <a:endParaRPr lang="en-US" dirty="0" smtClean="0"/>
          </a:p>
          <a:p>
            <a:pPr marL="596646" indent="-514350">
              <a:buFont typeface="+mj-lt"/>
              <a:buAutoNum type="arabicPeriod"/>
            </a:pPr>
            <a:r>
              <a:rPr lang="en-US" dirty="0" err="1" smtClean="0"/>
              <a:t>Pekerjaan</a:t>
            </a:r>
            <a:r>
              <a:rPr lang="en-US" dirty="0" smtClean="0"/>
              <a:t> </a:t>
            </a:r>
            <a:r>
              <a:rPr lang="en-US" dirty="0" err="1" smtClean="0"/>
              <a:t>surat-menyurat</a:t>
            </a:r>
            <a:r>
              <a:rPr lang="en-US" dirty="0" smtClean="0"/>
              <a:t> yang </a:t>
            </a:r>
            <a:r>
              <a:rPr lang="en-US" dirty="0" err="1" smtClean="0"/>
              <a:t>ekstensif</a:t>
            </a:r>
            <a:endParaRPr lang="en-US" dirty="0" smtClean="0"/>
          </a:p>
          <a:p>
            <a:pPr marL="596646" indent="-514350">
              <a:buFont typeface="+mj-lt"/>
              <a:buAutoNum type="arabicPeriod"/>
            </a:pPr>
            <a:r>
              <a:rPr lang="en-US" dirty="0" err="1" smtClean="0"/>
              <a:t>Pemajakan</a:t>
            </a:r>
            <a:r>
              <a:rPr lang="en-US" dirty="0" smtClean="0"/>
              <a:t> </a:t>
            </a:r>
            <a:r>
              <a:rPr lang="en-US" dirty="0" err="1" smtClean="0"/>
              <a:t>ganda</a:t>
            </a:r>
            <a:endParaRPr lang="en-US" dirty="0" smtClean="0"/>
          </a:p>
          <a:p>
            <a:pPr marL="596646" indent="-514350">
              <a:buFont typeface="+mj-lt"/>
              <a:buAutoNum type="arabicPeriod"/>
            </a:pPr>
            <a:r>
              <a:rPr lang="en-US" dirty="0" err="1" smtClean="0"/>
              <a:t>Dua</a:t>
            </a:r>
            <a:r>
              <a:rPr lang="en-US" dirty="0" smtClean="0"/>
              <a:t> </a:t>
            </a:r>
            <a:r>
              <a:rPr lang="en-US" dirty="0" err="1" smtClean="0"/>
              <a:t>pengembalian</a:t>
            </a:r>
            <a:r>
              <a:rPr lang="en-US" dirty="0" smtClean="0"/>
              <a:t> </a:t>
            </a:r>
            <a:r>
              <a:rPr lang="en-US" dirty="0" err="1" smtClean="0"/>
              <a:t>pajak</a:t>
            </a:r>
            <a:endParaRPr lang="en-US" dirty="0" smtClean="0"/>
          </a:p>
          <a:p>
            <a:pPr marL="596646" indent="-514350">
              <a:buFont typeface="+mj-lt"/>
              <a:buAutoNum type="arabicPeriod"/>
            </a:pPr>
            <a:r>
              <a:rPr lang="en-US" dirty="0" err="1" smtClean="0"/>
              <a:t>Ukuran</a:t>
            </a:r>
            <a:endParaRPr lang="en-US" dirty="0" smtClean="0"/>
          </a:p>
          <a:p>
            <a:pPr marL="596646" indent="-514350">
              <a:buFont typeface="+mj-lt"/>
              <a:buAutoNum type="arabicPeriod"/>
            </a:pPr>
            <a:r>
              <a:rPr lang="en-US" dirty="0" err="1" smtClean="0"/>
              <a:t>Kesulitan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mengakhiri</a:t>
            </a:r>
            <a:endParaRPr lang="en-US" dirty="0" smtClean="0"/>
          </a:p>
          <a:p>
            <a:pPr marL="596646" indent="-514350">
              <a:buFont typeface="+mj-lt"/>
              <a:buAutoNum type="arabicPeriod"/>
            </a:pPr>
            <a:r>
              <a:rPr lang="en-US" dirty="0" err="1" smtClean="0"/>
              <a:t>Kemungkinan</a:t>
            </a:r>
            <a:r>
              <a:rPr lang="en-US" dirty="0" smtClean="0"/>
              <a:t> </a:t>
            </a:r>
            <a:r>
              <a:rPr lang="en-US" dirty="0" err="1" smtClean="0"/>
              <a:t>konflik</a:t>
            </a:r>
            <a:r>
              <a:rPr lang="en-US" dirty="0" smtClean="0"/>
              <a:t> </a:t>
            </a:r>
            <a:r>
              <a:rPr lang="en-US" dirty="0" err="1" smtClean="0"/>
              <a:t>antara</a:t>
            </a:r>
            <a:r>
              <a:rPr lang="en-US" dirty="0" smtClean="0"/>
              <a:t> </a:t>
            </a:r>
            <a:r>
              <a:rPr lang="en-US" dirty="0" err="1" smtClean="0"/>
              <a:t>pemegang</a:t>
            </a:r>
            <a:r>
              <a:rPr lang="en-US" dirty="0" smtClean="0"/>
              <a:t> </a:t>
            </a:r>
            <a:r>
              <a:rPr lang="en-US" dirty="0" err="1" smtClean="0"/>
              <a:t>saham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dewan</a:t>
            </a:r>
            <a:r>
              <a:rPr lang="en-US" dirty="0" smtClean="0"/>
              <a:t> </a:t>
            </a:r>
            <a:r>
              <a:rPr lang="en-US" dirty="0" err="1" smtClean="0"/>
              <a:t>direktur</a:t>
            </a:r>
            <a:endParaRPr lang="en-US" dirty="0" smtClean="0"/>
          </a:p>
          <a:p>
            <a:pPr marL="596646" indent="-514350">
              <a:buFont typeface="+mj-lt"/>
              <a:buAutoNum type="arabicPeriod"/>
            </a:pPr>
            <a:r>
              <a:rPr lang="en-US" dirty="0" err="1" smtClean="0"/>
              <a:t>Biaya</a:t>
            </a:r>
            <a:r>
              <a:rPr lang="en-US" dirty="0" smtClean="0"/>
              <a:t> </a:t>
            </a:r>
            <a:r>
              <a:rPr lang="en-US" dirty="0" err="1" smtClean="0"/>
              <a:t>awal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28600"/>
            <a:ext cx="8705088" cy="6019800"/>
          </a:xfrm>
        </p:spPr>
        <p:txBody>
          <a:bodyPr/>
          <a:lstStyle/>
          <a:p>
            <a:r>
              <a:rPr lang="en-US" sz="3600" dirty="0" err="1" smtClean="0"/>
              <a:t>Ekspansi</a:t>
            </a:r>
            <a:r>
              <a:rPr lang="en-US" sz="3600" dirty="0" smtClean="0"/>
              <a:t> </a:t>
            </a:r>
            <a:r>
              <a:rPr lang="en-US" sz="3600" dirty="0" err="1" smtClean="0"/>
              <a:t>Korporat</a:t>
            </a:r>
            <a:r>
              <a:rPr lang="en-US" sz="3600" dirty="0" smtClean="0"/>
              <a:t> : </a:t>
            </a:r>
            <a:r>
              <a:rPr lang="en-US" sz="3600" dirty="0" err="1" smtClean="0"/>
              <a:t>Marger</a:t>
            </a:r>
            <a:r>
              <a:rPr lang="en-US" sz="3600" dirty="0" smtClean="0"/>
              <a:t> </a:t>
            </a:r>
            <a:r>
              <a:rPr lang="en-US" sz="3600" dirty="0" err="1" smtClean="0"/>
              <a:t>dan</a:t>
            </a:r>
            <a:r>
              <a:rPr lang="en-US" sz="3600" dirty="0" smtClean="0"/>
              <a:t> </a:t>
            </a:r>
            <a:r>
              <a:rPr lang="en-US" sz="3600" dirty="0" err="1" smtClean="0"/>
              <a:t>Akuisisi</a:t>
            </a:r>
            <a:endParaRPr lang="en-US" sz="3600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err="1" smtClean="0"/>
              <a:t>Marger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Hasil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dua</a:t>
            </a:r>
            <a:r>
              <a:rPr lang="en-US" dirty="0" smtClean="0"/>
              <a:t> </a:t>
            </a:r>
            <a:r>
              <a:rPr lang="en-US" dirty="0" err="1" smtClean="0"/>
              <a:t>perusahaan</a:t>
            </a:r>
            <a:r>
              <a:rPr lang="en-US" dirty="0" smtClean="0"/>
              <a:t> yang </a:t>
            </a:r>
            <a:r>
              <a:rPr lang="en-US" dirty="0" err="1" smtClean="0"/>
              <a:t>membentuk</a:t>
            </a:r>
            <a:r>
              <a:rPr lang="en-US" dirty="0" smtClean="0"/>
              <a:t> </a:t>
            </a:r>
            <a:r>
              <a:rPr lang="en-US" dirty="0" err="1" smtClean="0"/>
              <a:t>satu</a:t>
            </a:r>
            <a:r>
              <a:rPr lang="en-US" dirty="0" smtClean="0"/>
              <a:t> </a:t>
            </a:r>
            <a:r>
              <a:rPr lang="en-US" dirty="0" err="1" smtClean="0"/>
              <a:t>perusahaan</a:t>
            </a:r>
            <a:r>
              <a:rPr lang="en-US" dirty="0" smtClean="0"/>
              <a:t> ( </a:t>
            </a:r>
            <a:r>
              <a:rPr lang="en-US" dirty="0" err="1" smtClean="0"/>
              <a:t>mirip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sebuah</a:t>
            </a:r>
            <a:r>
              <a:rPr lang="en-US" dirty="0" smtClean="0"/>
              <a:t> </a:t>
            </a:r>
            <a:r>
              <a:rPr lang="en-US" dirty="0" err="1" smtClean="0"/>
              <a:t>perkawinan</a:t>
            </a:r>
            <a:r>
              <a:rPr lang="en-US" dirty="0" smtClean="0"/>
              <a:t> yang </a:t>
            </a:r>
            <a:r>
              <a:rPr lang="en-US" dirty="0" err="1" smtClean="0"/>
              <a:t>menggabungkan</a:t>
            </a:r>
            <a:r>
              <a:rPr lang="en-US" dirty="0" smtClean="0"/>
              <a:t> </a:t>
            </a:r>
            <a:r>
              <a:rPr lang="en-US" dirty="0" err="1" smtClean="0"/>
              <a:t>dua</a:t>
            </a:r>
            <a:r>
              <a:rPr lang="en-US" dirty="0" smtClean="0"/>
              <a:t> </a:t>
            </a:r>
            <a:r>
              <a:rPr lang="en-US" dirty="0" err="1" smtClean="0"/>
              <a:t>individu</a:t>
            </a:r>
            <a:r>
              <a:rPr lang="en-US" dirty="0" smtClean="0"/>
              <a:t> </a:t>
            </a:r>
            <a:r>
              <a:rPr lang="en-US" dirty="0" err="1" smtClean="0"/>
              <a:t>menjadi</a:t>
            </a:r>
            <a:r>
              <a:rPr lang="en-US" dirty="0" smtClean="0"/>
              <a:t> </a:t>
            </a:r>
            <a:r>
              <a:rPr lang="en-US" dirty="0" err="1" smtClean="0"/>
              <a:t>satu</a:t>
            </a:r>
            <a:r>
              <a:rPr lang="en-US" dirty="0" smtClean="0"/>
              <a:t>)</a:t>
            </a:r>
          </a:p>
          <a:p>
            <a:pPr>
              <a:buNone/>
            </a:pPr>
            <a:r>
              <a:rPr lang="en-US" dirty="0" err="1" smtClean="0"/>
              <a:t>Akuisisi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Satu</a:t>
            </a:r>
            <a:r>
              <a:rPr lang="en-US" dirty="0" smtClean="0"/>
              <a:t> </a:t>
            </a:r>
            <a:r>
              <a:rPr lang="en-US" dirty="0" err="1" smtClean="0"/>
              <a:t>perusahaan</a:t>
            </a:r>
            <a:r>
              <a:rPr lang="en-US" dirty="0" smtClean="0"/>
              <a:t> </a:t>
            </a:r>
            <a:r>
              <a:rPr lang="en-US" dirty="0" err="1" smtClean="0"/>
              <a:t>membeli</a:t>
            </a:r>
            <a:r>
              <a:rPr lang="en-US" dirty="0" smtClean="0"/>
              <a:t> </a:t>
            </a:r>
            <a:r>
              <a:rPr lang="en-US" dirty="0" err="1" smtClean="0"/>
              <a:t>properti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obligasi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perusahaan</a:t>
            </a:r>
            <a:r>
              <a:rPr lang="en-US" dirty="0" smtClean="0"/>
              <a:t> lain.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28600"/>
            <a:ext cx="8705088" cy="6019800"/>
          </a:xfrm>
        </p:spPr>
        <p:txBody>
          <a:bodyPr/>
          <a:lstStyle/>
          <a:p>
            <a:r>
              <a:rPr lang="en-US" dirty="0" err="1" smtClean="0"/>
              <a:t>Tiga</a:t>
            </a:r>
            <a:r>
              <a:rPr lang="en-US" dirty="0" smtClean="0"/>
              <a:t> </a:t>
            </a:r>
            <a:r>
              <a:rPr lang="en-US" dirty="0" err="1" smtClean="0"/>
              <a:t>jenis</a:t>
            </a:r>
            <a:r>
              <a:rPr lang="en-US" dirty="0" smtClean="0"/>
              <a:t> </a:t>
            </a:r>
            <a:r>
              <a:rPr lang="en-US" dirty="0" err="1" smtClean="0"/>
              <a:t>utama</a:t>
            </a:r>
            <a:r>
              <a:rPr lang="en-US" dirty="0" smtClean="0"/>
              <a:t> </a:t>
            </a:r>
            <a:r>
              <a:rPr lang="en-US" dirty="0" err="1" smtClean="0"/>
              <a:t>marger</a:t>
            </a:r>
            <a:r>
              <a:rPr lang="en-US" dirty="0" smtClean="0"/>
              <a:t> </a:t>
            </a:r>
            <a:r>
              <a:rPr lang="en-US" dirty="0" err="1" smtClean="0"/>
              <a:t>korporat</a:t>
            </a:r>
            <a:r>
              <a:rPr lang="en-US" dirty="0" smtClean="0"/>
              <a:t> :</a:t>
            </a:r>
          </a:p>
          <a:p>
            <a:pPr marL="596646" indent="-514350">
              <a:buFont typeface="+mj-lt"/>
              <a:buAutoNum type="arabicPeriod"/>
            </a:pPr>
            <a:r>
              <a:rPr lang="en-US" sz="2400" dirty="0" err="1" smtClean="0"/>
              <a:t>Marger</a:t>
            </a:r>
            <a:r>
              <a:rPr lang="en-US" sz="2400" dirty="0" smtClean="0"/>
              <a:t> </a:t>
            </a:r>
            <a:r>
              <a:rPr lang="en-US" sz="2400" dirty="0" err="1" smtClean="0"/>
              <a:t>vertikal</a:t>
            </a:r>
            <a:endParaRPr lang="en-US" sz="2400" dirty="0" smtClean="0"/>
          </a:p>
          <a:p>
            <a:pPr marL="596646" indent="-514350" algn="just">
              <a:buNone/>
            </a:pPr>
            <a:r>
              <a:rPr lang="en-US" sz="2400" dirty="0" smtClean="0"/>
              <a:t>	</a:t>
            </a:r>
            <a:r>
              <a:rPr lang="en-US" sz="2400" dirty="0" err="1" smtClean="0"/>
              <a:t>Penggunaan</a:t>
            </a:r>
            <a:r>
              <a:rPr lang="en-US" sz="2400" dirty="0" smtClean="0"/>
              <a:t> </a:t>
            </a:r>
            <a:r>
              <a:rPr lang="en-US" sz="2400" dirty="0" err="1" smtClean="0"/>
              <a:t>dua</a:t>
            </a:r>
            <a:r>
              <a:rPr lang="en-US" sz="2400" dirty="0" smtClean="0"/>
              <a:t> </a:t>
            </a:r>
            <a:r>
              <a:rPr lang="en-US" sz="2400" dirty="0" err="1" smtClean="0"/>
              <a:t>perusahaan</a:t>
            </a:r>
            <a:r>
              <a:rPr lang="en-US" sz="2400" dirty="0" smtClean="0"/>
              <a:t> yang </a:t>
            </a:r>
            <a:r>
              <a:rPr lang="en-US" sz="2400" dirty="0" err="1" smtClean="0"/>
              <a:t>terlibat</a:t>
            </a:r>
            <a:r>
              <a:rPr lang="en-US" sz="2400" dirty="0" smtClean="0"/>
              <a:t> </a:t>
            </a:r>
            <a:r>
              <a:rPr lang="en-US" sz="2400" dirty="0" err="1" smtClean="0"/>
              <a:t>dalam</a:t>
            </a:r>
            <a:r>
              <a:rPr lang="en-US" sz="2400" dirty="0" smtClean="0"/>
              <a:t> </a:t>
            </a:r>
            <a:r>
              <a:rPr lang="en-US" sz="2400" dirty="0" err="1" smtClean="0"/>
              <a:t>tahapan</a:t>
            </a:r>
            <a:r>
              <a:rPr lang="en-US" sz="2400" dirty="0" smtClean="0"/>
              <a:t> </a:t>
            </a:r>
            <a:r>
              <a:rPr lang="en-US" sz="2400" dirty="0" err="1" smtClean="0"/>
              <a:t>berbeda</a:t>
            </a:r>
            <a:r>
              <a:rPr lang="en-US" sz="2400" dirty="0" smtClean="0"/>
              <a:t> </a:t>
            </a:r>
            <a:r>
              <a:rPr lang="en-US" sz="2400" dirty="0" err="1" smtClean="0"/>
              <a:t>dalam</a:t>
            </a:r>
            <a:r>
              <a:rPr lang="en-US" sz="2400" dirty="0" smtClean="0"/>
              <a:t> </a:t>
            </a:r>
            <a:r>
              <a:rPr lang="en-US" sz="2400" dirty="0" err="1" smtClean="0"/>
              <a:t>bisnis</a:t>
            </a:r>
            <a:r>
              <a:rPr lang="en-US" sz="2400" dirty="0" smtClean="0"/>
              <a:t> yang </a:t>
            </a:r>
            <a:r>
              <a:rPr lang="en-US" sz="2400" dirty="0" err="1" smtClean="0"/>
              <a:t>terkait</a:t>
            </a:r>
            <a:r>
              <a:rPr lang="en-US" sz="2400" dirty="0" smtClean="0"/>
              <a:t>/</a:t>
            </a:r>
            <a:r>
              <a:rPr lang="en-US" sz="2400" dirty="0" err="1" smtClean="0"/>
              <a:t>saling</a:t>
            </a:r>
            <a:r>
              <a:rPr lang="en-US" sz="2400" dirty="0" smtClean="0"/>
              <a:t> </a:t>
            </a:r>
            <a:r>
              <a:rPr lang="en-US" sz="2400" dirty="0" err="1" smtClean="0"/>
              <a:t>berhubungan</a:t>
            </a:r>
            <a:r>
              <a:rPr lang="en-US" sz="2400" dirty="0" smtClean="0"/>
              <a:t> (merger </a:t>
            </a:r>
            <a:r>
              <a:rPr lang="en-US" sz="2400" dirty="0" err="1" smtClean="0"/>
              <a:t>antara</a:t>
            </a:r>
            <a:r>
              <a:rPr lang="en-US" sz="2400" dirty="0" smtClean="0"/>
              <a:t> </a:t>
            </a:r>
            <a:r>
              <a:rPr lang="en-US" sz="2400" dirty="0" err="1" smtClean="0"/>
              <a:t>sebuah</a:t>
            </a:r>
            <a:r>
              <a:rPr lang="en-US" sz="2400" dirty="0" smtClean="0"/>
              <a:t> </a:t>
            </a:r>
            <a:r>
              <a:rPr lang="en-US" sz="2400" dirty="0" err="1" smtClean="0"/>
              <a:t>perusahaan</a:t>
            </a:r>
            <a:r>
              <a:rPr lang="en-US" sz="2400" dirty="0" smtClean="0"/>
              <a:t> </a:t>
            </a:r>
            <a:r>
              <a:rPr lang="en-US" sz="2400" dirty="0" err="1" smtClean="0"/>
              <a:t>minuman</a:t>
            </a:r>
            <a:r>
              <a:rPr lang="en-US" sz="2400" dirty="0" smtClean="0"/>
              <a:t> </a:t>
            </a:r>
            <a:r>
              <a:rPr lang="en-US" sz="2400" dirty="0" err="1" smtClean="0"/>
              <a:t>ringan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sebuah</a:t>
            </a:r>
            <a:r>
              <a:rPr lang="en-US" sz="2400" dirty="0" smtClean="0"/>
              <a:t> </a:t>
            </a:r>
            <a:r>
              <a:rPr lang="en-US" sz="2400" dirty="0" err="1" smtClean="0"/>
              <a:t>perusahaan</a:t>
            </a:r>
            <a:r>
              <a:rPr lang="en-US" sz="2400" dirty="0" smtClean="0"/>
              <a:t> yang </a:t>
            </a:r>
            <a:r>
              <a:rPr lang="en-US" sz="2400" dirty="0" err="1" smtClean="0"/>
              <a:t>memproduksi</a:t>
            </a:r>
            <a:r>
              <a:rPr lang="en-US" sz="2400" dirty="0" smtClean="0"/>
              <a:t> </a:t>
            </a:r>
            <a:r>
              <a:rPr lang="en-US" sz="2400" dirty="0" err="1" smtClean="0"/>
              <a:t>pemanis</a:t>
            </a:r>
            <a:r>
              <a:rPr lang="en-US" sz="2400" dirty="0" smtClean="0"/>
              <a:t> </a:t>
            </a:r>
            <a:r>
              <a:rPr lang="en-US" sz="2400" dirty="0" err="1" smtClean="0"/>
              <a:t>buatan</a:t>
            </a:r>
            <a:endParaRPr lang="en-US" sz="2400" dirty="0" smtClean="0"/>
          </a:p>
          <a:p>
            <a:pPr marL="596646" indent="-514350">
              <a:buFont typeface="+mj-lt"/>
              <a:buAutoNum type="arabicPeriod" startAt="2"/>
            </a:pPr>
            <a:r>
              <a:rPr lang="en-US" sz="2400" dirty="0" err="1" smtClean="0"/>
              <a:t>Marger</a:t>
            </a:r>
            <a:r>
              <a:rPr lang="en-US" sz="2400" dirty="0" smtClean="0"/>
              <a:t> Horizontal</a:t>
            </a:r>
          </a:p>
          <a:p>
            <a:pPr marL="596646" indent="-514350">
              <a:buNone/>
            </a:pPr>
            <a:r>
              <a:rPr lang="en-US" sz="2400" dirty="0" smtClean="0"/>
              <a:t>	</a:t>
            </a:r>
            <a:r>
              <a:rPr lang="en-US" sz="2400" dirty="0" err="1" smtClean="0"/>
              <a:t>Penggabungan</a:t>
            </a:r>
            <a:r>
              <a:rPr lang="en-US" sz="2400" dirty="0" smtClean="0"/>
              <a:t> </a:t>
            </a:r>
            <a:r>
              <a:rPr lang="en-US" sz="2400" dirty="0" err="1" smtClean="0"/>
              <a:t>dua</a:t>
            </a:r>
            <a:r>
              <a:rPr lang="en-US" sz="2400" dirty="0" smtClean="0"/>
              <a:t> </a:t>
            </a:r>
            <a:r>
              <a:rPr lang="en-US" sz="2400" dirty="0" err="1" smtClean="0"/>
              <a:t>perusahaan</a:t>
            </a:r>
            <a:r>
              <a:rPr lang="en-US" sz="2400" dirty="0" smtClean="0"/>
              <a:t> </a:t>
            </a:r>
            <a:r>
              <a:rPr lang="en-US" sz="2400" dirty="0" err="1" smtClean="0"/>
              <a:t>dalam</a:t>
            </a:r>
            <a:r>
              <a:rPr lang="en-US" sz="2400" dirty="0" smtClean="0"/>
              <a:t> </a:t>
            </a:r>
            <a:r>
              <a:rPr lang="en-US" sz="2400" dirty="0" err="1" smtClean="0"/>
              <a:t>industri</a:t>
            </a:r>
            <a:r>
              <a:rPr lang="en-US" sz="2400" dirty="0" smtClean="0"/>
              <a:t> yang </a:t>
            </a:r>
            <a:r>
              <a:rPr lang="en-US" sz="2400" dirty="0" err="1" smtClean="0"/>
              <a:t>sama</a:t>
            </a:r>
            <a:r>
              <a:rPr lang="en-US" sz="2400" dirty="0" smtClean="0"/>
              <a:t>/</a:t>
            </a:r>
            <a:r>
              <a:rPr lang="en-US" sz="2400" dirty="0" err="1" smtClean="0"/>
              <a:t>sejenis</a:t>
            </a:r>
            <a:r>
              <a:rPr lang="en-US" sz="2400" dirty="0" smtClean="0"/>
              <a:t> (merger </a:t>
            </a:r>
            <a:r>
              <a:rPr lang="en-US" sz="2400" dirty="0" err="1" smtClean="0"/>
              <a:t>perusahaan</a:t>
            </a:r>
            <a:r>
              <a:rPr lang="en-US" sz="2400" dirty="0" smtClean="0"/>
              <a:t> </a:t>
            </a:r>
            <a:r>
              <a:rPr lang="en-US" sz="2400" dirty="0" err="1" smtClean="0"/>
              <a:t>minuman</a:t>
            </a:r>
            <a:r>
              <a:rPr lang="en-US" sz="2400" dirty="0" smtClean="0"/>
              <a:t> </a:t>
            </a:r>
            <a:r>
              <a:rPr lang="en-US" sz="2400" dirty="0" err="1" smtClean="0"/>
              <a:t>ringan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air mineral) </a:t>
            </a:r>
          </a:p>
          <a:p>
            <a:pPr marL="596646" indent="-514350">
              <a:buFont typeface="+mj-lt"/>
              <a:buAutoNum type="arabicPeriod" startAt="3"/>
            </a:pPr>
            <a:r>
              <a:rPr lang="en-US" sz="2400" dirty="0" err="1" smtClean="0"/>
              <a:t>Marger</a:t>
            </a:r>
            <a:r>
              <a:rPr lang="en-US" sz="2400" dirty="0" smtClean="0"/>
              <a:t> </a:t>
            </a:r>
            <a:r>
              <a:rPr lang="en-US" sz="2400" dirty="0" err="1" smtClean="0"/>
              <a:t>Konglomerat</a:t>
            </a:r>
            <a:endParaRPr lang="en-US" sz="2400" dirty="0" smtClean="0"/>
          </a:p>
          <a:p>
            <a:pPr marL="596646" indent="-514350">
              <a:buNone/>
            </a:pPr>
            <a:r>
              <a:rPr lang="en-US" sz="2400" dirty="0" smtClean="0"/>
              <a:t>	</a:t>
            </a:r>
            <a:r>
              <a:rPr lang="en-US" sz="2400" dirty="0" err="1" smtClean="0"/>
              <a:t>Penggabungan</a:t>
            </a:r>
            <a:r>
              <a:rPr lang="en-US" sz="2400" dirty="0" smtClean="0"/>
              <a:t> </a:t>
            </a:r>
            <a:r>
              <a:rPr lang="en-US" sz="2400" dirty="0" err="1" smtClean="0"/>
              <a:t>perusahaan</a:t>
            </a:r>
            <a:r>
              <a:rPr lang="en-US" sz="2400" dirty="0" smtClean="0"/>
              <a:t> </a:t>
            </a:r>
            <a:r>
              <a:rPr lang="en-US" sz="2400" dirty="0" err="1" smtClean="0"/>
              <a:t>dalam</a:t>
            </a:r>
            <a:r>
              <a:rPr lang="en-US" sz="2400" dirty="0" smtClean="0"/>
              <a:t> </a:t>
            </a:r>
            <a:r>
              <a:rPr lang="en-US" sz="2400" dirty="0" err="1" smtClean="0"/>
              <a:t>industri</a:t>
            </a:r>
            <a:r>
              <a:rPr lang="en-US" sz="2400" dirty="0" smtClean="0"/>
              <a:t> yang </a:t>
            </a:r>
            <a:r>
              <a:rPr lang="en-US" sz="2400" dirty="0" err="1" smtClean="0"/>
              <a:t>sama</a:t>
            </a:r>
            <a:r>
              <a:rPr lang="en-US" sz="2400" dirty="0" smtClean="0"/>
              <a:t> </a:t>
            </a:r>
            <a:r>
              <a:rPr lang="en-US" sz="2400" dirty="0" err="1" smtClean="0"/>
              <a:t>sekali</a:t>
            </a:r>
            <a:r>
              <a:rPr lang="en-US" sz="2400" dirty="0" smtClean="0"/>
              <a:t> </a:t>
            </a:r>
            <a:r>
              <a:rPr lang="en-US" sz="2400" dirty="0" err="1" smtClean="0"/>
              <a:t>tidak</a:t>
            </a:r>
            <a:r>
              <a:rPr lang="en-US" sz="2400" dirty="0" smtClean="0"/>
              <a:t> </a:t>
            </a:r>
            <a:r>
              <a:rPr lang="en-US" sz="2400" dirty="0" err="1" smtClean="0"/>
              <a:t>berkaitan</a:t>
            </a:r>
            <a:r>
              <a:rPr lang="en-US" sz="2400" dirty="0" smtClean="0"/>
              <a:t> /</a:t>
            </a:r>
            <a:r>
              <a:rPr lang="en-US" sz="2400" dirty="0" err="1" smtClean="0"/>
              <a:t>produk</a:t>
            </a:r>
            <a:r>
              <a:rPr lang="en-US" sz="2400" dirty="0" smtClean="0"/>
              <a:t> </a:t>
            </a:r>
            <a:r>
              <a:rPr lang="en-US" sz="2400" dirty="0" err="1" smtClean="0"/>
              <a:t>berbeda</a:t>
            </a:r>
            <a:r>
              <a:rPr lang="en-US" sz="2400" dirty="0" smtClean="0"/>
              <a:t> ( merger </a:t>
            </a:r>
            <a:r>
              <a:rPr lang="en-US" sz="2400" dirty="0" err="1" smtClean="0"/>
              <a:t>perusahaan</a:t>
            </a:r>
            <a:r>
              <a:rPr lang="en-US" sz="2400" dirty="0" smtClean="0"/>
              <a:t> </a:t>
            </a:r>
            <a:r>
              <a:rPr lang="en-US" sz="2400" dirty="0" err="1" smtClean="0"/>
              <a:t>minuman</a:t>
            </a:r>
            <a:r>
              <a:rPr lang="en-US" sz="2400" dirty="0" smtClean="0"/>
              <a:t> </a:t>
            </a:r>
            <a:r>
              <a:rPr lang="en-US" sz="2400" dirty="0" err="1" smtClean="0"/>
              <a:t>ringan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perusahaan</a:t>
            </a:r>
            <a:r>
              <a:rPr lang="en-US" sz="2400" dirty="0" smtClean="0"/>
              <a:t> </a:t>
            </a:r>
            <a:r>
              <a:rPr lang="en-US" sz="2400" dirty="0" err="1" smtClean="0"/>
              <a:t>makanan</a:t>
            </a:r>
            <a:r>
              <a:rPr lang="en-US" sz="2400" dirty="0" smtClean="0"/>
              <a:t> </a:t>
            </a:r>
            <a:r>
              <a:rPr lang="en-US" sz="2400" dirty="0" err="1" smtClean="0"/>
              <a:t>ringan</a:t>
            </a:r>
            <a:r>
              <a:rPr lang="en-US" sz="2400" dirty="0" smtClean="0"/>
              <a:t>)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28600"/>
            <a:ext cx="8705088" cy="6400800"/>
          </a:xfrm>
        </p:spPr>
        <p:txBody>
          <a:bodyPr>
            <a:normAutofit fontScale="77500" lnSpcReduction="20000"/>
          </a:bodyPr>
          <a:lstStyle/>
          <a:p>
            <a:r>
              <a:rPr lang="en-US" dirty="0" err="1" smtClean="0"/>
              <a:t>Bentuk-Bentuk</a:t>
            </a:r>
            <a:r>
              <a:rPr lang="en-US" dirty="0" smtClean="0"/>
              <a:t> </a:t>
            </a:r>
            <a:r>
              <a:rPr lang="en-US" dirty="0" err="1" smtClean="0"/>
              <a:t>Kepemilikan</a:t>
            </a:r>
            <a:r>
              <a:rPr lang="en-US" dirty="0" smtClean="0"/>
              <a:t> </a:t>
            </a:r>
            <a:r>
              <a:rPr lang="en-US" dirty="0" err="1" smtClean="0"/>
              <a:t>Khusus</a:t>
            </a:r>
            <a:endParaRPr lang="en-US" dirty="0" smtClean="0"/>
          </a:p>
          <a:p>
            <a:pPr marL="82296" indent="0" algn="just">
              <a:buNone/>
            </a:pPr>
            <a:r>
              <a:rPr lang="en-US" dirty="0" smtClean="0"/>
              <a:t>1. </a:t>
            </a:r>
            <a:r>
              <a:rPr lang="en-US" dirty="0" err="1" smtClean="0"/>
              <a:t>Waralaba</a:t>
            </a:r>
            <a:endParaRPr lang="en-US" dirty="0" smtClean="0"/>
          </a:p>
          <a:p>
            <a:pPr marL="596646" indent="-514350" algn="just">
              <a:buNone/>
            </a:pPr>
            <a:r>
              <a:rPr lang="en-US" dirty="0" smtClean="0"/>
              <a:t>	</a:t>
            </a:r>
            <a:r>
              <a:rPr lang="en-US" dirty="0" err="1"/>
              <a:t>H</a:t>
            </a:r>
            <a:r>
              <a:rPr lang="en-US" dirty="0" err="1" smtClean="0"/>
              <a:t>ak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menggunakan</a:t>
            </a:r>
            <a:r>
              <a:rPr lang="en-US" dirty="0" smtClean="0"/>
              <a:t> </a:t>
            </a:r>
            <a:r>
              <a:rPr lang="en-US" dirty="0" err="1" smtClean="0"/>
              <a:t>nama</a:t>
            </a:r>
            <a:r>
              <a:rPr lang="en-US" dirty="0" smtClean="0"/>
              <a:t> </a:t>
            </a:r>
            <a:r>
              <a:rPr lang="en-US" dirty="0" err="1" smtClean="0"/>
              <a:t>bisnis</a:t>
            </a:r>
            <a:r>
              <a:rPr lang="en-US" dirty="0" smtClean="0"/>
              <a:t> </a:t>
            </a:r>
            <a:r>
              <a:rPr lang="en-US" dirty="0" err="1" smtClean="0"/>
              <a:t>tertentu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menjual</a:t>
            </a:r>
            <a:r>
              <a:rPr lang="en-US" dirty="0" smtClean="0"/>
              <a:t> </a:t>
            </a:r>
            <a:r>
              <a:rPr lang="en-US" dirty="0" err="1" smtClean="0"/>
              <a:t>nama</a:t>
            </a:r>
            <a:r>
              <a:rPr lang="en-US" dirty="0" smtClean="0"/>
              <a:t> </a:t>
            </a:r>
            <a:r>
              <a:rPr lang="en-US" dirty="0" err="1" smtClean="0"/>
              <a:t>produk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jasanya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sebuah</a:t>
            </a:r>
            <a:r>
              <a:rPr lang="en-US" dirty="0" smtClean="0"/>
              <a:t> </a:t>
            </a:r>
            <a:r>
              <a:rPr lang="en-US" dirty="0" err="1" smtClean="0"/>
              <a:t>teritorial</a:t>
            </a:r>
            <a:r>
              <a:rPr lang="en-US" dirty="0" smtClean="0"/>
              <a:t> </a:t>
            </a:r>
            <a:r>
              <a:rPr lang="en-US" dirty="0" err="1" smtClean="0"/>
              <a:t>tertentu</a:t>
            </a:r>
            <a:endParaRPr lang="en-US" dirty="0"/>
          </a:p>
          <a:p>
            <a:pPr marL="596646" indent="-514350" algn="just">
              <a:buNone/>
            </a:pPr>
            <a:r>
              <a:rPr lang="en-US" dirty="0" smtClean="0"/>
              <a:t>2. </a:t>
            </a:r>
            <a:r>
              <a:rPr lang="en-US" dirty="0" err="1" smtClean="0"/>
              <a:t>Koperasi</a:t>
            </a:r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en-US" dirty="0" err="1"/>
              <a:t>menurut</a:t>
            </a:r>
            <a:r>
              <a:rPr lang="en-US" dirty="0"/>
              <a:t> </a:t>
            </a:r>
            <a:r>
              <a:rPr lang="en-US" dirty="0" err="1"/>
              <a:t>Hatta</a:t>
            </a:r>
            <a:r>
              <a:rPr lang="en-US" dirty="0"/>
              <a:t> ( </a:t>
            </a:r>
            <a:r>
              <a:rPr lang="en-US" dirty="0" err="1"/>
              <a:t>Bapak</a:t>
            </a:r>
            <a:r>
              <a:rPr lang="en-US" dirty="0"/>
              <a:t> </a:t>
            </a:r>
            <a:r>
              <a:rPr lang="en-US" dirty="0" err="1"/>
              <a:t>Koperasi</a:t>
            </a:r>
            <a:r>
              <a:rPr lang="en-US" dirty="0"/>
              <a:t> Indonesia </a:t>
            </a:r>
          </a:p>
          <a:p>
            <a:pPr marL="82296" indent="0" algn="just">
              <a:buNone/>
            </a:pPr>
            <a:r>
              <a:rPr lang="en-US" dirty="0" smtClean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usaha</a:t>
            </a:r>
            <a:r>
              <a:rPr lang="en-US" dirty="0"/>
              <a:t> </a:t>
            </a:r>
            <a:r>
              <a:rPr lang="en-US" dirty="0" err="1"/>
              <a:t>bersama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memperbaiki</a:t>
            </a:r>
            <a:r>
              <a:rPr lang="en-US" dirty="0"/>
              <a:t>  </a:t>
            </a:r>
            <a:r>
              <a:rPr lang="en-US" dirty="0" err="1"/>
              <a:t>nasib</a:t>
            </a:r>
            <a:r>
              <a:rPr lang="en-US" dirty="0"/>
              <a:t> </a:t>
            </a:r>
            <a:r>
              <a:rPr lang="en-US" dirty="0" err="1"/>
              <a:t>penghidupan</a:t>
            </a:r>
            <a:r>
              <a:rPr lang="en-US" dirty="0"/>
              <a:t> </a:t>
            </a:r>
            <a:r>
              <a:rPr lang="en-US" dirty="0" err="1"/>
              <a:t>ekonomi</a:t>
            </a:r>
            <a:r>
              <a:rPr lang="en-US" dirty="0"/>
              <a:t> </a:t>
            </a:r>
            <a:r>
              <a:rPr lang="en-US" dirty="0" err="1"/>
              <a:t>berdasarkan</a:t>
            </a:r>
            <a:r>
              <a:rPr lang="en-US" dirty="0"/>
              <a:t> </a:t>
            </a:r>
            <a:r>
              <a:rPr lang="en-US" dirty="0" err="1"/>
              <a:t>tolong-menolong</a:t>
            </a:r>
            <a:r>
              <a:rPr lang="en-US" dirty="0"/>
              <a:t>. </a:t>
            </a:r>
            <a:r>
              <a:rPr lang="en-US" dirty="0" err="1"/>
              <a:t>Semangat</a:t>
            </a:r>
            <a:r>
              <a:rPr lang="en-US" dirty="0"/>
              <a:t> </a:t>
            </a:r>
            <a:r>
              <a:rPr lang="en-US" dirty="0" err="1"/>
              <a:t>tolong</a:t>
            </a:r>
            <a:r>
              <a:rPr lang="en-US" dirty="0"/>
              <a:t> </a:t>
            </a:r>
            <a:r>
              <a:rPr lang="en-US" dirty="0" err="1"/>
              <a:t>menolong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 </a:t>
            </a:r>
            <a:r>
              <a:rPr lang="en-US" dirty="0" err="1"/>
              <a:t>didorong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keinginan</a:t>
            </a:r>
            <a:r>
              <a:rPr lang="en-US" dirty="0"/>
              <a:t> </a:t>
            </a:r>
            <a:r>
              <a:rPr lang="en-US" dirty="0" err="1"/>
              <a:t>memberi</a:t>
            </a:r>
            <a:r>
              <a:rPr lang="en-US" dirty="0"/>
              <a:t> </a:t>
            </a:r>
            <a:r>
              <a:rPr lang="en-US" dirty="0" err="1"/>
              <a:t>jasa</a:t>
            </a:r>
            <a:r>
              <a:rPr lang="en-US" dirty="0"/>
              <a:t> </a:t>
            </a:r>
            <a:r>
              <a:rPr lang="en-US" dirty="0" err="1"/>
              <a:t>kepada</a:t>
            </a:r>
            <a:r>
              <a:rPr lang="en-US" dirty="0"/>
              <a:t> </a:t>
            </a:r>
            <a:r>
              <a:rPr lang="en-US" dirty="0" err="1"/>
              <a:t>kawan</a:t>
            </a:r>
            <a:r>
              <a:rPr lang="en-US" dirty="0"/>
              <a:t> </a:t>
            </a:r>
            <a:r>
              <a:rPr lang="en-US" dirty="0" err="1"/>
              <a:t>berdasarkan</a:t>
            </a:r>
            <a:r>
              <a:rPr lang="en-US" dirty="0"/>
              <a:t> “</a:t>
            </a:r>
            <a:r>
              <a:rPr lang="en-US" dirty="0" err="1"/>
              <a:t>seorang</a:t>
            </a:r>
            <a:r>
              <a:rPr lang="en-US" dirty="0"/>
              <a:t> </a:t>
            </a:r>
            <a:r>
              <a:rPr lang="en-US" dirty="0" err="1"/>
              <a:t>buat</a:t>
            </a:r>
            <a:r>
              <a:rPr lang="en-US" dirty="0"/>
              <a:t> </a:t>
            </a:r>
            <a:r>
              <a:rPr lang="en-US" dirty="0" err="1"/>
              <a:t>semua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semua</a:t>
            </a:r>
            <a:r>
              <a:rPr lang="en-US" dirty="0"/>
              <a:t> </a:t>
            </a:r>
            <a:r>
              <a:rPr lang="en-US" dirty="0" err="1"/>
              <a:t>buat</a:t>
            </a:r>
            <a:r>
              <a:rPr lang="en-US" dirty="0"/>
              <a:t> </a:t>
            </a:r>
            <a:r>
              <a:rPr lang="en-US" dirty="0" err="1"/>
              <a:t>seorang</a:t>
            </a:r>
            <a:r>
              <a:rPr lang="en-US" dirty="0"/>
              <a:t>”.</a:t>
            </a:r>
          </a:p>
          <a:p>
            <a:pPr marL="596646" indent="-514350" algn="just">
              <a:buNone/>
            </a:pPr>
            <a:endParaRPr lang="en-US" dirty="0" smtClean="0"/>
          </a:p>
          <a:p>
            <a:pPr marL="596646" indent="-514350">
              <a:buNone/>
            </a:pPr>
            <a:r>
              <a:rPr lang="en-US" dirty="0" err="1" smtClean="0"/>
              <a:t>Perjanjian</a:t>
            </a:r>
            <a:r>
              <a:rPr lang="en-US" dirty="0" smtClean="0"/>
              <a:t> </a:t>
            </a:r>
            <a:r>
              <a:rPr lang="en-US" dirty="0" err="1" smtClean="0"/>
              <a:t>Waralaba</a:t>
            </a:r>
            <a:endParaRPr lang="en-US" dirty="0" smtClean="0"/>
          </a:p>
          <a:p>
            <a:pPr marL="596646" indent="-514350">
              <a:buNone/>
            </a:pPr>
            <a:r>
              <a:rPr lang="en-US" dirty="0" smtClean="0"/>
              <a:t>	</a:t>
            </a:r>
            <a:r>
              <a:rPr lang="en-US" dirty="0" err="1" smtClean="0"/>
              <a:t>Perjanjian</a:t>
            </a:r>
            <a:r>
              <a:rPr lang="en-US" dirty="0" smtClean="0"/>
              <a:t> </a:t>
            </a:r>
            <a:r>
              <a:rPr lang="en-US" dirty="0" err="1" smtClean="0"/>
              <a:t>dimana</a:t>
            </a:r>
            <a:r>
              <a:rPr lang="en-US" dirty="0" smtClean="0"/>
              <a:t> </a:t>
            </a:r>
            <a:r>
              <a:rPr lang="en-US" dirty="0" err="1" smtClean="0"/>
              <a:t>seseorang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ide</a:t>
            </a:r>
            <a:r>
              <a:rPr lang="en-US" dirty="0" smtClean="0"/>
              <a:t> </a:t>
            </a:r>
            <a:r>
              <a:rPr lang="en-US" dirty="0" err="1" smtClean="0"/>
              <a:t>bagus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bisnis</a:t>
            </a:r>
            <a:r>
              <a:rPr lang="en-US" dirty="0" smtClean="0"/>
              <a:t> </a:t>
            </a:r>
            <a:r>
              <a:rPr lang="en-US" i="1" dirty="0" smtClean="0"/>
              <a:t>(</a:t>
            </a:r>
            <a:r>
              <a:rPr lang="en-US" i="1" dirty="0" err="1" smtClean="0"/>
              <a:t>pewaralaba</a:t>
            </a:r>
            <a:r>
              <a:rPr lang="en-US" i="1" dirty="0" smtClean="0"/>
              <a:t> (franchisor))</a:t>
            </a:r>
            <a:r>
              <a:rPr lang="en-US" dirty="0" smtClean="0"/>
              <a:t> </a:t>
            </a:r>
            <a:r>
              <a:rPr lang="en-US" dirty="0" err="1" smtClean="0"/>
              <a:t>menjual</a:t>
            </a:r>
            <a:r>
              <a:rPr lang="en-US" dirty="0" smtClean="0"/>
              <a:t> </a:t>
            </a:r>
            <a:r>
              <a:rPr lang="en-US" dirty="0" err="1" smtClean="0"/>
              <a:t>hak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menggunakan</a:t>
            </a:r>
            <a:r>
              <a:rPr lang="en-US" dirty="0" smtClean="0"/>
              <a:t> </a:t>
            </a:r>
            <a:r>
              <a:rPr lang="en-US" dirty="0" err="1" smtClean="0"/>
              <a:t>nama</a:t>
            </a:r>
            <a:r>
              <a:rPr lang="en-US" dirty="0" smtClean="0"/>
              <a:t> </a:t>
            </a:r>
            <a:r>
              <a:rPr lang="en-US" dirty="0" err="1" smtClean="0"/>
              <a:t>bisnis</a:t>
            </a:r>
            <a:r>
              <a:rPr lang="en-US" dirty="0" smtClean="0"/>
              <a:t> </a:t>
            </a:r>
            <a:r>
              <a:rPr lang="en-US" dirty="0" err="1" smtClean="0"/>
              <a:t>tersebut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menjual</a:t>
            </a:r>
            <a:r>
              <a:rPr lang="en-US" dirty="0" smtClean="0"/>
              <a:t> </a:t>
            </a:r>
            <a:r>
              <a:rPr lang="en-US" dirty="0" err="1" smtClean="0"/>
              <a:t>produk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jasa</a:t>
            </a:r>
            <a:r>
              <a:rPr lang="en-US" dirty="0" smtClean="0"/>
              <a:t> </a:t>
            </a:r>
            <a:r>
              <a:rPr lang="en-US" i="1" dirty="0" smtClean="0"/>
              <a:t>(</a:t>
            </a:r>
            <a:r>
              <a:rPr lang="en-US" i="1" dirty="0" err="1" smtClean="0"/>
              <a:t>waralaba</a:t>
            </a:r>
            <a:r>
              <a:rPr lang="en-US" i="1" dirty="0" smtClean="0"/>
              <a:t> (franchise))</a:t>
            </a:r>
            <a:r>
              <a:rPr lang="en-US" dirty="0" smtClean="0"/>
              <a:t> </a:t>
            </a:r>
            <a:r>
              <a:rPr lang="en-US" dirty="0" err="1" smtClean="0"/>
              <a:t>kepada</a:t>
            </a:r>
            <a:r>
              <a:rPr lang="en-US" dirty="0" smtClean="0"/>
              <a:t> </a:t>
            </a:r>
            <a:r>
              <a:rPr lang="en-US" dirty="0" err="1" smtClean="0"/>
              <a:t>orang</a:t>
            </a:r>
            <a:r>
              <a:rPr lang="en-US" dirty="0" smtClean="0"/>
              <a:t> lain </a:t>
            </a:r>
            <a:r>
              <a:rPr lang="en-US" i="1" dirty="0" smtClean="0"/>
              <a:t>(</a:t>
            </a:r>
            <a:r>
              <a:rPr lang="en-US" i="1" dirty="0" err="1" smtClean="0"/>
              <a:t>terwaralaba</a:t>
            </a:r>
            <a:r>
              <a:rPr lang="en-US" i="1" dirty="0" smtClean="0"/>
              <a:t> (franchisee))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sebuah</a:t>
            </a:r>
            <a:r>
              <a:rPr lang="en-US" dirty="0" smtClean="0"/>
              <a:t> </a:t>
            </a:r>
            <a:r>
              <a:rPr lang="en-US" dirty="0" err="1" smtClean="0"/>
              <a:t>teritorial</a:t>
            </a:r>
            <a:r>
              <a:rPr lang="en-US" dirty="0" smtClean="0"/>
              <a:t> </a:t>
            </a:r>
            <a:r>
              <a:rPr lang="en-US" dirty="0" err="1" smtClean="0"/>
              <a:t>tertentu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304800"/>
            <a:ext cx="7866888" cy="6324600"/>
          </a:xfrm>
        </p:spPr>
        <p:txBody>
          <a:bodyPr>
            <a:normAutofit/>
          </a:bodyPr>
          <a:lstStyle/>
          <a:p>
            <a:pPr marL="82296" indent="0" algn="just">
              <a:buNone/>
            </a:pPr>
            <a:r>
              <a:rPr lang="en-US" sz="2800" b="1" dirty="0" err="1" smtClean="0"/>
              <a:t>Pewaralaba</a:t>
            </a:r>
            <a:r>
              <a:rPr lang="en-US" sz="2800" b="1" dirty="0" smtClean="0"/>
              <a:t>:</a:t>
            </a:r>
            <a:r>
              <a:rPr lang="en-US" sz="2800" dirty="0" smtClean="0"/>
              <a:t> </a:t>
            </a:r>
            <a:r>
              <a:rPr lang="en-US" sz="2800" dirty="0" err="1" smtClean="0"/>
              <a:t>sebuah</a:t>
            </a:r>
            <a:r>
              <a:rPr lang="en-US" sz="2800" dirty="0" smtClean="0"/>
              <a:t> </a:t>
            </a:r>
            <a:r>
              <a:rPr lang="en-US" sz="2800" dirty="0" err="1" smtClean="0"/>
              <a:t>perusahaan</a:t>
            </a:r>
            <a:r>
              <a:rPr lang="en-US" sz="2800" dirty="0" smtClean="0"/>
              <a:t> yang </a:t>
            </a:r>
            <a:r>
              <a:rPr lang="en-US" sz="2800" dirty="0" err="1" smtClean="0"/>
              <a:t>mengembangkan</a:t>
            </a:r>
            <a:r>
              <a:rPr lang="en-US" sz="2800" dirty="0" smtClean="0"/>
              <a:t> </a:t>
            </a:r>
            <a:r>
              <a:rPr lang="en-US" sz="2800" dirty="0" err="1" smtClean="0"/>
              <a:t>sebuah</a:t>
            </a:r>
            <a:r>
              <a:rPr lang="en-US" sz="2800" dirty="0" smtClean="0"/>
              <a:t> </a:t>
            </a:r>
            <a:r>
              <a:rPr lang="en-US" sz="2800" dirty="0" err="1" smtClean="0"/>
              <a:t>konsep</a:t>
            </a:r>
            <a:r>
              <a:rPr lang="en-US" sz="2800" dirty="0" smtClean="0"/>
              <a:t> </a:t>
            </a:r>
            <a:r>
              <a:rPr lang="en-US" sz="2800" dirty="0" err="1" smtClean="0"/>
              <a:t>produk</a:t>
            </a:r>
            <a:r>
              <a:rPr lang="en-US" sz="2800" dirty="0" smtClean="0"/>
              <a:t>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dirty="0" err="1" smtClean="0"/>
              <a:t>menjual</a:t>
            </a:r>
            <a:r>
              <a:rPr lang="en-US" sz="2800" dirty="0" smtClean="0"/>
              <a:t> </a:t>
            </a:r>
            <a:r>
              <a:rPr lang="en-US" sz="2800" dirty="0" err="1" smtClean="0"/>
              <a:t>kepada</a:t>
            </a:r>
            <a:r>
              <a:rPr lang="en-US" sz="2800" dirty="0" smtClean="0"/>
              <a:t> orang lain </a:t>
            </a:r>
            <a:r>
              <a:rPr lang="en-US" sz="2800" dirty="0" err="1" smtClean="0"/>
              <a:t>hak</a:t>
            </a:r>
            <a:r>
              <a:rPr lang="en-US" sz="2800" dirty="0" smtClean="0"/>
              <a:t> </a:t>
            </a:r>
            <a:r>
              <a:rPr lang="en-US" sz="2800" dirty="0" err="1" smtClean="0"/>
              <a:t>untuk</a:t>
            </a:r>
            <a:r>
              <a:rPr lang="en-US" sz="2800" dirty="0" smtClean="0"/>
              <a:t> </a:t>
            </a:r>
            <a:r>
              <a:rPr lang="en-US" sz="2800" dirty="0" err="1" smtClean="0"/>
              <a:t>membuat</a:t>
            </a:r>
            <a:r>
              <a:rPr lang="en-US" sz="2800" dirty="0" smtClean="0"/>
              <a:t>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dirty="0" err="1" smtClean="0"/>
              <a:t>menjual</a:t>
            </a:r>
            <a:r>
              <a:rPr lang="en-US" sz="2800" dirty="0" smtClean="0"/>
              <a:t> </a:t>
            </a:r>
            <a:r>
              <a:rPr lang="en-US" sz="2800" dirty="0" err="1" smtClean="0"/>
              <a:t>produk</a:t>
            </a:r>
            <a:r>
              <a:rPr lang="en-US" sz="2800" dirty="0" smtClean="0"/>
              <a:t> </a:t>
            </a:r>
            <a:r>
              <a:rPr lang="en-US" sz="2800" dirty="0" err="1" smtClean="0"/>
              <a:t>tersebut</a:t>
            </a:r>
            <a:r>
              <a:rPr lang="en-US" sz="2800" dirty="0" smtClean="0"/>
              <a:t>.</a:t>
            </a:r>
          </a:p>
          <a:p>
            <a:pPr marL="82296" indent="0" algn="just">
              <a:buNone/>
            </a:pPr>
            <a:r>
              <a:rPr lang="en-US" sz="2800" dirty="0" err="1" smtClean="0"/>
              <a:t>Terwaralaba</a:t>
            </a:r>
            <a:r>
              <a:rPr lang="en-US" sz="2800" dirty="0" smtClean="0"/>
              <a:t> : orang yang </a:t>
            </a:r>
            <a:r>
              <a:rPr lang="en-US" sz="2800" dirty="0" err="1" smtClean="0"/>
              <a:t>membeli</a:t>
            </a:r>
            <a:r>
              <a:rPr lang="en-US" sz="2800" dirty="0" smtClean="0"/>
              <a:t> </a:t>
            </a:r>
            <a:r>
              <a:rPr lang="en-US" sz="2800" dirty="0" err="1" smtClean="0"/>
              <a:t>waralaba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xmlns="" val="3807548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52400"/>
            <a:ext cx="8705088" cy="6477000"/>
          </a:xfrm>
        </p:spPr>
        <p:txBody>
          <a:bodyPr>
            <a:normAutofit/>
          </a:bodyPr>
          <a:lstStyle/>
          <a:p>
            <a:r>
              <a:rPr lang="en-US" b="1" dirty="0" err="1" smtClean="0"/>
              <a:t>Keuntungan</a:t>
            </a:r>
            <a:r>
              <a:rPr lang="en-US" b="1" dirty="0" smtClean="0"/>
              <a:t> </a:t>
            </a:r>
            <a:r>
              <a:rPr lang="en-US" b="1" dirty="0" err="1" smtClean="0"/>
              <a:t>Waralaba</a:t>
            </a:r>
            <a:endParaRPr lang="en-US" b="1" dirty="0" smtClean="0"/>
          </a:p>
          <a:p>
            <a:pPr marL="596646" indent="-514350">
              <a:buFont typeface="+mj-lt"/>
              <a:buAutoNum type="arabicPeriod"/>
            </a:pPr>
            <a:r>
              <a:rPr lang="en-US" sz="2600" dirty="0" err="1" smtClean="0"/>
              <a:t>Bantuan</a:t>
            </a:r>
            <a:r>
              <a:rPr lang="en-US" sz="2600" dirty="0" smtClean="0"/>
              <a:t> </a:t>
            </a:r>
            <a:r>
              <a:rPr lang="en-US" sz="2600" dirty="0" err="1" smtClean="0"/>
              <a:t>manajemen</a:t>
            </a:r>
            <a:r>
              <a:rPr lang="en-US" sz="2600" dirty="0" smtClean="0"/>
              <a:t> </a:t>
            </a:r>
            <a:r>
              <a:rPr lang="en-US" sz="2600" dirty="0" err="1" smtClean="0"/>
              <a:t>dan</a:t>
            </a:r>
            <a:r>
              <a:rPr lang="en-US" sz="2600" dirty="0" smtClean="0"/>
              <a:t> </a:t>
            </a:r>
            <a:r>
              <a:rPr lang="en-US" sz="2600" dirty="0" err="1" smtClean="0"/>
              <a:t>pemasaran</a:t>
            </a:r>
            <a:r>
              <a:rPr lang="en-US" sz="2600" dirty="0" smtClean="0"/>
              <a:t> </a:t>
            </a:r>
          </a:p>
          <a:p>
            <a:pPr marL="596646" indent="-514350">
              <a:buFont typeface="+mj-lt"/>
              <a:buAutoNum type="arabicPeriod"/>
            </a:pPr>
            <a:r>
              <a:rPr lang="en-US" sz="2600" dirty="0" err="1" smtClean="0"/>
              <a:t>Kepemilikan</a:t>
            </a:r>
            <a:r>
              <a:rPr lang="en-US" sz="2600" dirty="0" smtClean="0"/>
              <a:t> </a:t>
            </a:r>
            <a:r>
              <a:rPr lang="en-US" sz="2600" dirty="0" err="1" smtClean="0"/>
              <a:t>pribadi</a:t>
            </a:r>
            <a:endParaRPr lang="en-US" sz="2600" dirty="0" smtClean="0"/>
          </a:p>
          <a:p>
            <a:pPr marL="596646" indent="-514350">
              <a:buFont typeface="+mj-lt"/>
              <a:buAutoNum type="arabicPeriod"/>
            </a:pPr>
            <a:r>
              <a:rPr lang="en-US" sz="2600" dirty="0" err="1" smtClean="0"/>
              <a:t>Nama</a:t>
            </a:r>
            <a:r>
              <a:rPr lang="en-US" sz="2600" dirty="0" smtClean="0"/>
              <a:t> yang </a:t>
            </a:r>
            <a:r>
              <a:rPr lang="en-US" sz="2600" dirty="0" err="1" smtClean="0"/>
              <a:t>dikenal</a:t>
            </a:r>
            <a:r>
              <a:rPr lang="en-US" sz="2600" dirty="0" smtClean="0"/>
              <a:t> </a:t>
            </a:r>
            <a:r>
              <a:rPr lang="en-US" sz="2600" dirty="0" err="1" smtClean="0"/>
              <a:t>secara</a:t>
            </a:r>
            <a:r>
              <a:rPr lang="en-US" sz="2600" dirty="0" smtClean="0"/>
              <a:t> </a:t>
            </a:r>
            <a:r>
              <a:rPr lang="en-US" sz="2600" dirty="0" err="1" smtClean="0"/>
              <a:t>nasional</a:t>
            </a:r>
            <a:endParaRPr lang="en-US" sz="2600" dirty="0" smtClean="0"/>
          </a:p>
          <a:p>
            <a:pPr marL="596646" indent="-514350">
              <a:buFont typeface="+mj-lt"/>
              <a:buAutoNum type="arabicPeriod"/>
            </a:pPr>
            <a:r>
              <a:rPr lang="en-US" sz="2600" dirty="0" err="1" smtClean="0"/>
              <a:t>Nasihat</a:t>
            </a:r>
            <a:r>
              <a:rPr lang="en-US" sz="2600" dirty="0" smtClean="0"/>
              <a:t> </a:t>
            </a:r>
            <a:r>
              <a:rPr lang="en-US" sz="2600" dirty="0" err="1" smtClean="0"/>
              <a:t>dan</a:t>
            </a:r>
            <a:r>
              <a:rPr lang="en-US" sz="2600" dirty="0" smtClean="0"/>
              <a:t> </a:t>
            </a:r>
            <a:r>
              <a:rPr lang="en-US" sz="2600" dirty="0" err="1" smtClean="0"/>
              <a:t>bimbingan</a:t>
            </a:r>
            <a:r>
              <a:rPr lang="en-US" sz="2600" dirty="0" smtClean="0"/>
              <a:t> </a:t>
            </a:r>
            <a:r>
              <a:rPr lang="en-US" sz="2600" dirty="0" err="1" smtClean="0"/>
              <a:t>finansial</a:t>
            </a:r>
            <a:endParaRPr lang="en-US" sz="2600" dirty="0" smtClean="0"/>
          </a:p>
          <a:p>
            <a:pPr marL="596646" indent="-514350">
              <a:buFont typeface="+mj-lt"/>
              <a:buAutoNum type="arabicPeriod"/>
            </a:pPr>
            <a:r>
              <a:rPr lang="en-US" sz="2600" dirty="0" smtClean="0"/>
              <a:t>Tingkat </a:t>
            </a:r>
            <a:r>
              <a:rPr lang="en-US" sz="2600" dirty="0" err="1" smtClean="0"/>
              <a:t>kegagalan</a:t>
            </a:r>
            <a:r>
              <a:rPr lang="en-US" sz="2600" dirty="0" smtClean="0"/>
              <a:t> yang </a:t>
            </a:r>
            <a:r>
              <a:rPr lang="en-US" sz="2600" dirty="0" err="1" smtClean="0"/>
              <a:t>lebih</a:t>
            </a:r>
            <a:r>
              <a:rPr lang="en-US" sz="2600" dirty="0" smtClean="0"/>
              <a:t> </a:t>
            </a:r>
            <a:r>
              <a:rPr lang="en-US" sz="2600" dirty="0" err="1" smtClean="0"/>
              <a:t>rendah</a:t>
            </a:r>
            <a:endParaRPr lang="en-US" sz="2600" dirty="0" smtClean="0"/>
          </a:p>
          <a:p>
            <a:pPr marL="596646" indent="-514350"/>
            <a:r>
              <a:rPr lang="en-US" b="1" dirty="0" err="1" smtClean="0"/>
              <a:t>Kerugian</a:t>
            </a:r>
            <a:r>
              <a:rPr lang="en-US" b="1" dirty="0" smtClean="0"/>
              <a:t> </a:t>
            </a:r>
            <a:r>
              <a:rPr lang="en-US" b="1" dirty="0" err="1" smtClean="0"/>
              <a:t>Waralaba</a:t>
            </a:r>
            <a:endParaRPr lang="en-US" b="1" dirty="0" smtClean="0"/>
          </a:p>
          <a:p>
            <a:pPr marL="596646" indent="-514350">
              <a:buFont typeface="+mj-lt"/>
              <a:buAutoNum type="arabicPeriod"/>
            </a:pPr>
            <a:r>
              <a:rPr lang="en-US" sz="2400" dirty="0" err="1" smtClean="0"/>
              <a:t>Biaya</a:t>
            </a:r>
            <a:r>
              <a:rPr lang="en-US" sz="2400" dirty="0" smtClean="0"/>
              <a:t> </a:t>
            </a:r>
            <a:r>
              <a:rPr lang="en-US" sz="2400" dirty="0" err="1" smtClean="0"/>
              <a:t>awal</a:t>
            </a:r>
            <a:r>
              <a:rPr lang="en-US" sz="2400" dirty="0" smtClean="0"/>
              <a:t> yang </a:t>
            </a:r>
            <a:r>
              <a:rPr lang="en-US" sz="2400" dirty="0" err="1" smtClean="0"/>
              <a:t>besar</a:t>
            </a:r>
            <a:endParaRPr lang="en-US" sz="2400" dirty="0" smtClean="0"/>
          </a:p>
          <a:p>
            <a:pPr marL="596646" indent="-514350">
              <a:buFont typeface="+mj-lt"/>
              <a:buAutoNum type="arabicPeriod"/>
            </a:pPr>
            <a:r>
              <a:rPr lang="en-US" sz="2400" dirty="0" err="1" smtClean="0"/>
              <a:t>Laba</a:t>
            </a:r>
            <a:r>
              <a:rPr lang="en-US" sz="2400" dirty="0" smtClean="0"/>
              <a:t> yang </a:t>
            </a:r>
            <a:r>
              <a:rPr lang="en-US" sz="2400" dirty="0" err="1" smtClean="0"/>
              <a:t>dibagi</a:t>
            </a:r>
            <a:endParaRPr lang="en-US" sz="2400" dirty="0" smtClean="0"/>
          </a:p>
          <a:p>
            <a:pPr marL="596646" indent="-514350">
              <a:buFont typeface="+mj-lt"/>
              <a:buAutoNum type="arabicPeriod"/>
            </a:pPr>
            <a:r>
              <a:rPr lang="en-US" sz="2400" dirty="0" err="1" smtClean="0"/>
              <a:t>Regulasi</a:t>
            </a:r>
            <a:r>
              <a:rPr lang="en-US" sz="2400" dirty="0" smtClean="0"/>
              <a:t> </a:t>
            </a:r>
            <a:r>
              <a:rPr lang="en-US" sz="2400" dirty="0" err="1" smtClean="0"/>
              <a:t>manajemen</a:t>
            </a:r>
            <a:endParaRPr lang="en-US" sz="2400" dirty="0" smtClean="0"/>
          </a:p>
          <a:p>
            <a:pPr marL="596646" indent="-514350">
              <a:buFont typeface="+mj-lt"/>
              <a:buAutoNum type="arabicPeriod"/>
            </a:pPr>
            <a:r>
              <a:rPr lang="en-US" sz="2400" dirty="0" err="1" smtClean="0"/>
              <a:t>Pengaruh</a:t>
            </a:r>
            <a:r>
              <a:rPr lang="en-US" sz="2400" dirty="0" smtClean="0"/>
              <a:t> </a:t>
            </a:r>
            <a:r>
              <a:rPr lang="en-US" sz="2400" dirty="0" err="1" smtClean="0"/>
              <a:t>ekor</a:t>
            </a:r>
            <a:r>
              <a:rPr lang="en-US" sz="2400" dirty="0" smtClean="0"/>
              <a:t> </a:t>
            </a:r>
            <a:r>
              <a:rPr lang="en-US" sz="2400" dirty="0" err="1" smtClean="0"/>
              <a:t>jas</a:t>
            </a:r>
            <a:endParaRPr lang="en-US" sz="2400" dirty="0" smtClean="0"/>
          </a:p>
          <a:p>
            <a:pPr marL="596646" indent="-514350">
              <a:buFont typeface="+mj-lt"/>
              <a:buAutoNum type="arabicPeriod"/>
            </a:pPr>
            <a:r>
              <a:rPr lang="en-US" sz="2400" dirty="0" err="1" smtClean="0"/>
              <a:t>Pelarangan</a:t>
            </a:r>
            <a:r>
              <a:rPr lang="en-US" sz="2400" dirty="0" smtClean="0"/>
              <a:t> </a:t>
            </a: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menjual</a:t>
            </a:r>
            <a:endParaRPr lang="en-US" sz="2400" dirty="0" smtClean="0"/>
          </a:p>
          <a:p>
            <a:pPr marL="596646" indent="-514350">
              <a:buFont typeface="+mj-lt"/>
              <a:buAutoNum type="arabicPeriod"/>
            </a:pPr>
            <a:r>
              <a:rPr lang="en-US" sz="2400" dirty="0" err="1" smtClean="0"/>
              <a:t>Pewaralaba</a:t>
            </a:r>
            <a:r>
              <a:rPr lang="en-US" sz="2400" dirty="0" smtClean="0"/>
              <a:t> yang </a:t>
            </a:r>
            <a:r>
              <a:rPr lang="en-US" sz="2400" dirty="0" err="1" smtClean="0"/>
              <a:t>curang</a:t>
            </a:r>
            <a:endParaRPr lang="en-US" sz="2400" dirty="0" smtClean="0"/>
          </a:p>
          <a:p>
            <a:pPr marL="596646" indent="-514350">
              <a:buFont typeface="+mj-lt"/>
              <a:buAutoNum type="arabicPeriod"/>
            </a:pPr>
            <a:endParaRPr lang="en-US" sz="2400" dirty="0" smtClean="0"/>
          </a:p>
          <a:p>
            <a:pPr marL="596646" indent="-514350">
              <a:buFont typeface="+mj-lt"/>
              <a:buAutoNum type="arabicPeriod"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Daya</a:t>
            </a:r>
            <a:r>
              <a:rPr lang="en-US" dirty="0"/>
              <a:t> </a:t>
            </a:r>
            <a:r>
              <a:rPr lang="en-US" dirty="0" err="1"/>
              <a:t>Tarik</a:t>
            </a:r>
            <a:r>
              <a:rPr lang="en-US" dirty="0"/>
              <a:t> </a:t>
            </a:r>
            <a:r>
              <a:rPr lang="en-US" dirty="0" err="1"/>
              <a:t>Bisnis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algn="just"/>
            <a:r>
              <a:rPr lang="en-US" dirty="0" err="1"/>
              <a:t>Jutaan</a:t>
            </a:r>
            <a:r>
              <a:rPr lang="en-US" dirty="0"/>
              <a:t> orang </a:t>
            </a:r>
            <a:r>
              <a:rPr lang="en-US" dirty="0" err="1"/>
              <a:t>melakukan</a:t>
            </a:r>
            <a:r>
              <a:rPr lang="en-US" dirty="0"/>
              <a:t> </a:t>
            </a:r>
            <a:r>
              <a:rPr lang="en-US" dirty="0" err="1"/>
              <a:t>kegiatan</a:t>
            </a:r>
            <a:r>
              <a:rPr lang="en-US" dirty="0"/>
              <a:t> </a:t>
            </a:r>
            <a:r>
              <a:rPr lang="en-US" dirty="0" err="1"/>
              <a:t>bisnis</a:t>
            </a:r>
            <a:r>
              <a:rPr lang="en-US" dirty="0"/>
              <a:t>, </a:t>
            </a:r>
            <a:r>
              <a:rPr lang="en-US" dirty="0" err="1"/>
              <a:t>ada</a:t>
            </a:r>
            <a:r>
              <a:rPr lang="en-US" dirty="0"/>
              <a:t> yang </a:t>
            </a:r>
            <a:r>
              <a:rPr lang="en-US" dirty="0" err="1"/>
              <a:t>berhasil</a:t>
            </a:r>
            <a:r>
              <a:rPr lang="en-US" dirty="0"/>
              <a:t> </a:t>
            </a:r>
            <a:r>
              <a:rPr lang="en-US" dirty="0" err="1"/>
              <a:t>mengembangkan</a:t>
            </a:r>
            <a:r>
              <a:rPr lang="en-US" dirty="0"/>
              <a:t> </a:t>
            </a:r>
            <a:r>
              <a:rPr lang="en-US" dirty="0" err="1"/>
              <a:t>usahanya</a:t>
            </a:r>
            <a:r>
              <a:rPr lang="en-US" dirty="0"/>
              <a:t> </a:t>
            </a:r>
            <a:r>
              <a:rPr lang="en-US" dirty="0" err="1"/>
              <a:t>tetapi</a:t>
            </a:r>
            <a:r>
              <a:rPr lang="en-US" dirty="0"/>
              <a:t> </a:t>
            </a:r>
            <a:r>
              <a:rPr lang="en-US" dirty="0" err="1"/>
              <a:t>adapula</a:t>
            </a:r>
            <a:r>
              <a:rPr lang="en-US" dirty="0"/>
              <a:t> yang </a:t>
            </a:r>
            <a:r>
              <a:rPr lang="en-US" dirty="0" err="1"/>
              <a:t>gagal</a:t>
            </a:r>
            <a:r>
              <a:rPr lang="en-US" dirty="0"/>
              <a:t>.</a:t>
            </a:r>
          </a:p>
          <a:p>
            <a:pPr algn="just"/>
            <a:r>
              <a:rPr lang="en-US" dirty="0" err="1"/>
              <a:t>Latar</a:t>
            </a:r>
            <a:r>
              <a:rPr lang="en-US" dirty="0"/>
              <a:t> </a:t>
            </a:r>
            <a:r>
              <a:rPr lang="en-US" dirty="0" err="1"/>
              <a:t>belakang</a:t>
            </a:r>
            <a:r>
              <a:rPr lang="en-US" dirty="0"/>
              <a:t> </a:t>
            </a:r>
            <a:r>
              <a:rPr lang="en-US" dirty="0" err="1"/>
              <a:t>filosofi</a:t>
            </a:r>
            <a:r>
              <a:rPr lang="en-US" dirty="0"/>
              <a:t> </a:t>
            </a:r>
            <a:r>
              <a:rPr lang="en-US" dirty="0" err="1"/>
              <a:t>bisnis</a:t>
            </a:r>
            <a:r>
              <a:rPr lang="en-US" dirty="0"/>
              <a:t> di </a:t>
            </a:r>
            <a:r>
              <a:rPr lang="en-US" dirty="0" err="1"/>
              <a:t>indonesia</a:t>
            </a:r>
            <a:r>
              <a:rPr lang="en-US" dirty="0"/>
              <a:t> </a:t>
            </a:r>
            <a:r>
              <a:rPr lang="en-US" dirty="0" err="1"/>
              <a:t>kurang</a:t>
            </a:r>
            <a:r>
              <a:rPr lang="en-US" dirty="0"/>
              <a:t> </a:t>
            </a:r>
            <a:r>
              <a:rPr lang="en-US" dirty="0" err="1"/>
              <a:t>begitu</a:t>
            </a:r>
            <a:r>
              <a:rPr lang="en-US" dirty="0"/>
              <a:t> </a:t>
            </a:r>
            <a:r>
              <a:rPr lang="en-US" dirty="0" err="1"/>
              <a:t>menguntungkan</a:t>
            </a:r>
            <a:r>
              <a:rPr lang="en-US" dirty="0"/>
              <a:t>, </a:t>
            </a:r>
            <a:r>
              <a:rPr lang="en-US" dirty="0" err="1"/>
              <a:t>banyak</a:t>
            </a:r>
            <a:r>
              <a:rPr lang="en-US" dirty="0"/>
              <a:t> </a:t>
            </a:r>
            <a:r>
              <a:rPr lang="en-US" dirty="0" err="1"/>
              <a:t>faktor</a:t>
            </a:r>
            <a:r>
              <a:rPr lang="en-US" dirty="0"/>
              <a:t> </a:t>
            </a:r>
            <a:r>
              <a:rPr lang="en-US" dirty="0" err="1"/>
              <a:t>psikologis</a:t>
            </a:r>
            <a:r>
              <a:rPr lang="en-US" dirty="0"/>
              <a:t> yang </a:t>
            </a:r>
            <a:r>
              <a:rPr lang="en-US" dirty="0" err="1"/>
              <a:t>membentuk</a:t>
            </a:r>
            <a:r>
              <a:rPr lang="en-US" dirty="0"/>
              <a:t> </a:t>
            </a:r>
            <a:r>
              <a:rPr lang="en-US" dirty="0" err="1"/>
              <a:t>sikap</a:t>
            </a:r>
            <a:r>
              <a:rPr lang="en-US" dirty="0"/>
              <a:t> </a:t>
            </a:r>
            <a:r>
              <a:rPr lang="en-US" dirty="0" err="1"/>
              <a:t>negatif</a:t>
            </a:r>
            <a:r>
              <a:rPr lang="en-US" dirty="0"/>
              <a:t> </a:t>
            </a:r>
            <a:r>
              <a:rPr lang="en-US" dirty="0" err="1"/>
              <a:t>masyarakat</a:t>
            </a:r>
            <a:r>
              <a:rPr lang="en-US" dirty="0"/>
              <a:t> </a:t>
            </a:r>
            <a:r>
              <a:rPr lang="en-US" dirty="0" err="1"/>
              <a:t>sehingga</a:t>
            </a:r>
            <a:r>
              <a:rPr lang="en-US" dirty="0"/>
              <a:t> </a:t>
            </a:r>
            <a:r>
              <a:rPr lang="en-US" dirty="0" err="1"/>
              <a:t>mereka</a:t>
            </a:r>
            <a:r>
              <a:rPr lang="en-US" dirty="0"/>
              <a:t> </a:t>
            </a:r>
            <a:r>
              <a:rPr lang="en-US" dirty="0" err="1"/>
              <a:t>kurang</a:t>
            </a:r>
            <a:r>
              <a:rPr lang="en-US" dirty="0"/>
              <a:t> </a:t>
            </a:r>
            <a:r>
              <a:rPr lang="en-US" dirty="0" err="1"/>
              <a:t>berminat</a:t>
            </a:r>
            <a:r>
              <a:rPr lang="en-US" dirty="0"/>
              <a:t> </a:t>
            </a:r>
            <a:r>
              <a:rPr lang="en-US" dirty="0" err="1"/>
              <a:t>terhadap</a:t>
            </a:r>
            <a:r>
              <a:rPr lang="en-US" dirty="0"/>
              <a:t> </a:t>
            </a:r>
            <a:r>
              <a:rPr lang="en-US" dirty="0" err="1"/>
              <a:t>profesi</a:t>
            </a:r>
            <a:r>
              <a:rPr lang="en-US" dirty="0"/>
              <a:t> </a:t>
            </a:r>
            <a:r>
              <a:rPr lang="en-US" dirty="0" err="1"/>
              <a:t>bisnis</a:t>
            </a:r>
            <a:r>
              <a:rPr lang="en-US" dirty="0"/>
              <a:t> ( </a:t>
            </a:r>
            <a:r>
              <a:rPr lang="en-US" dirty="0" err="1"/>
              <a:t>sifat</a:t>
            </a:r>
            <a:r>
              <a:rPr lang="en-US" dirty="0"/>
              <a:t> </a:t>
            </a:r>
            <a:r>
              <a:rPr lang="en-US" dirty="0" err="1"/>
              <a:t>agresif</a:t>
            </a:r>
            <a:r>
              <a:rPr lang="en-US" dirty="0"/>
              <a:t>, </a:t>
            </a:r>
            <a:r>
              <a:rPr lang="en-US" dirty="0" err="1"/>
              <a:t>bersaing</a:t>
            </a:r>
            <a:r>
              <a:rPr lang="en-US" dirty="0"/>
              <a:t>, </a:t>
            </a:r>
            <a:r>
              <a:rPr lang="en-US" dirty="0" err="1"/>
              <a:t>egois</a:t>
            </a:r>
            <a:r>
              <a:rPr lang="en-US" dirty="0"/>
              <a:t>,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jujur</a:t>
            </a:r>
            <a:r>
              <a:rPr lang="en-US" dirty="0"/>
              <a:t>, </a:t>
            </a:r>
            <a:r>
              <a:rPr lang="en-US" dirty="0" err="1"/>
              <a:t>kikir</a:t>
            </a:r>
            <a:r>
              <a:rPr lang="en-US" dirty="0"/>
              <a:t>, </a:t>
            </a:r>
            <a:r>
              <a:rPr lang="en-US" dirty="0" err="1"/>
              <a:t>sumber</a:t>
            </a:r>
            <a:r>
              <a:rPr lang="en-US" dirty="0"/>
              <a:t> </a:t>
            </a:r>
            <a:r>
              <a:rPr lang="en-US" dirty="0" err="1"/>
              <a:t>penghasilan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stabil</a:t>
            </a:r>
            <a:r>
              <a:rPr lang="en-US" dirty="0"/>
              <a:t>, </a:t>
            </a:r>
            <a:r>
              <a:rPr lang="en-US" dirty="0" err="1"/>
              <a:t>kurang</a:t>
            </a:r>
            <a:r>
              <a:rPr lang="en-US" dirty="0"/>
              <a:t> </a:t>
            </a:r>
            <a:r>
              <a:rPr lang="en-US" dirty="0" err="1"/>
              <a:t>terhormat</a:t>
            </a:r>
            <a:r>
              <a:rPr lang="en-US" dirty="0"/>
              <a:t>, </a:t>
            </a:r>
            <a:r>
              <a:rPr lang="en-US" dirty="0" err="1"/>
              <a:t>pekerjaan</a:t>
            </a:r>
            <a:r>
              <a:rPr lang="en-US" dirty="0"/>
              <a:t> </a:t>
            </a:r>
            <a:r>
              <a:rPr lang="en-US" dirty="0" err="1"/>
              <a:t>rendah</a:t>
            </a:r>
            <a:r>
              <a:rPr lang="en-US" dirty="0"/>
              <a:t> </a:t>
            </a:r>
            <a:r>
              <a:rPr lang="en-US" dirty="0" err="1"/>
              <a:t>dll</a:t>
            </a:r>
            <a:r>
              <a:rPr lang="en-US" dirty="0"/>
              <a:t>), </a:t>
            </a:r>
            <a:r>
              <a:rPr lang="en-US" dirty="0" err="1"/>
              <a:t>adanya</a:t>
            </a:r>
            <a:r>
              <a:rPr lang="en-US" dirty="0"/>
              <a:t> </a:t>
            </a:r>
            <a:r>
              <a:rPr lang="en-US" dirty="0" err="1"/>
              <a:t>pameo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para</a:t>
            </a:r>
            <a:r>
              <a:rPr lang="en-US" dirty="0"/>
              <a:t> orang </a:t>
            </a:r>
            <a:r>
              <a:rPr lang="en-US" dirty="0" err="1"/>
              <a:t>tua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apa</a:t>
            </a:r>
            <a:r>
              <a:rPr lang="en-US" dirty="0"/>
              <a:t> </a:t>
            </a:r>
            <a:r>
              <a:rPr lang="en-US" dirty="0" err="1"/>
              <a:t>menyekolahkan</a:t>
            </a:r>
            <a:r>
              <a:rPr lang="en-US" dirty="0"/>
              <a:t> </a:t>
            </a:r>
            <a:r>
              <a:rPr lang="en-US" dirty="0" err="1"/>
              <a:t>kan</a:t>
            </a:r>
            <a:r>
              <a:rPr lang="en-US" dirty="0"/>
              <a:t> anak2 </a:t>
            </a:r>
            <a:r>
              <a:rPr lang="en-US" dirty="0" err="1"/>
              <a:t>setinggi</a:t>
            </a:r>
            <a:r>
              <a:rPr lang="en-US" dirty="0"/>
              <a:t> </a:t>
            </a:r>
            <a:r>
              <a:rPr lang="en-US" dirty="0" err="1"/>
              <a:t>tingginya</a:t>
            </a:r>
            <a:r>
              <a:rPr lang="en-US" dirty="0"/>
              <a:t> </a:t>
            </a:r>
            <a:r>
              <a:rPr lang="en-US" dirty="0" err="1"/>
              <a:t>kalau</a:t>
            </a:r>
            <a:r>
              <a:rPr lang="en-US" dirty="0"/>
              <a:t> </a:t>
            </a:r>
            <a:r>
              <a:rPr lang="en-US" dirty="0" err="1"/>
              <a:t>hanya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menjadi</a:t>
            </a:r>
            <a:r>
              <a:rPr lang="en-US" dirty="0"/>
              <a:t> </a:t>
            </a:r>
            <a:r>
              <a:rPr lang="en-US" dirty="0" err="1"/>
              <a:t>pedagang</a:t>
            </a:r>
            <a:r>
              <a:rPr lang="en-US" dirty="0"/>
              <a:t>. </a:t>
            </a:r>
          </a:p>
          <a:p>
            <a:pPr algn="just"/>
            <a:r>
              <a:rPr lang="en-US" dirty="0" err="1"/>
              <a:t>Landasan</a:t>
            </a:r>
            <a:r>
              <a:rPr lang="en-US" dirty="0"/>
              <a:t> </a:t>
            </a:r>
            <a:r>
              <a:rPr lang="en-US" dirty="0" err="1"/>
              <a:t>filosofi</a:t>
            </a:r>
            <a:r>
              <a:rPr lang="en-US" dirty="0"/>
              <a:t> </a:t>
            </a:r>
            <a:r>
              <a:rPr lang="en-US" dirty="0" err="1"/>
              <a:t>inilah</a:t>
            </a:r>
            <a:r>
              <a:rPr lang="en-US" dirty="0"/>
              <a:t> yang </a:t>
            </a:r>
            <a:r>
              <a:rPr lang="en-US" dirty="0" err="1"/>
              <a:t>menyebabkan</a:t>
            </a:r>
            <a:r>
              <a:rPr lang="en-US" dirty="0"/>
              <a:t> </a:t>
            </a:r>
            <a:r>
              <a:rPr lang="en-US" dirty="0" err="1"/>
              <a:t>rakyat</a:t>
            </a:r>
            <a:r>
              <a:rPr lang="en-US" dirty="0"/>
              <a:t> </a:t>
            </a:r>
            <a:r>
              <a:rPr lang="en-US" dirty="0" err="1"/>
              <a:t>indonesia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terlalu</a:t>
            </a:r>
            <a:r>
              <a:rPr lang="en-US" dirty="0"/>
              <a:t> </a:t>
            </a:r>
            <a:r>
              <a:rPr lang="en-US" dirty="0" err="1"/>
              <a:t>termotivasi</a:t>
            </a:r>
            <a:r>
              <a:rPr lang="en-US" dirty="0"/>
              <a:t> </a:t>
            </a:r>
            <a:r>
              <a:rPr lang="en-US" dirty="0" err="1"/>
              <a:t>terjun</a:t>
            </a:r>
            <a:r>
              <a:rPr lang="en-US" dirty="0"/>
              <a:t> </a:t>
            </a:r>
            <a:r>
              <a:rPr lang="en-US" dirty="0" err="1"/>
              <a:t>kedunia</a:t>
            </a:r>
            <a:r>
              <a:rPr lang="en-US" dirty="0"/>
              <a:t> </a:t>
            </a:r>
            <a:r>
              <a:rPr lang="en-US" dirty="0" err="1"/>
              <a:t>bisnis</a:t>
            </a:r>
            <a:r>
              <a:rPr lang="en-US" dirty="0"/>
              <a:t>. Kita </a:t>
            </a:r>
            <a:r>
              <a:rPr lang="en-US" dirty="0" err="1"/>
              <a:t>tertinggal</a:t>
            </a:r>
            <a:r>
              <a:rPr lang="en-US" dirty="0"/>
              <a:t> </a:t>
            </a:r>
            <a:r>
              <a:rPr lang="en-US" dirty="0" err="1"/>
              <a:t>jauh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negara</a:t>
            </a:r>
            <a:r>
              <a:rPr lang="en-US" dirty="0"/>
              <a:t> </a:t>
            </a:r>
            <a:r>
              <a:rPr lang="en-US" dirty="0" err="1"/>
              <a:t>tetangga</a:t>
            </a:r>
            <a:r>
              <a:rPr lang="en-US" dirty="0"/>
              <a:t> yang </a:t>
            </a:r>
            <a:r>
              <a:rPr lang="en-US" dirty="0" err="1"/>
              <a:t>memiliki</a:t>
            </a:r>
            <a:r>
              <a:rPr lang="en-US" dirty="0"/>
              <a:t> </a:t>
            </a:r>
            <a:r>
              <a:rPr lang="en-US" dirty="0" err="1"/>
              <a:t>spesialisasi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profesi</a:t>
            </a:r>
            <a:r>
              <a:rPr lang="en-US" dirty="0"/>
              <a:t> </a:t>
            </a:r>
            <a:r>
              <a:rPr lang="en-US" dirty="0" err="1"/>
              <a:t>bisnis</a:t>
            </a:r>
            <a:r>
              <a:rPr lang="en-US" dirty="0"/>
              <a:t> ( </a:t>
            </a:r>
            <a:r>
              <a:rPr lang="en-US" dirty="0" err="1"/>
              <a:t>usaha</a:t>
            </a:r>
            <a:r>
              <a:rPr lang="en-US" dirty="0"/>
              <a:t> </a:t>
            </a:r>
            <a:r>
              <a:rPr lang="en-US" dirty="0" err="1"/>
              <a:t>jasa</a:t>
            </a:r>
            <a:r>
              <a:rPr lang="en-US" dirty="0"/>
              <a:t>, </a:t>
            </a:r>
            <a:r>
              <a:rPr lang="en-US" dirty="0" err="1"/>
              <a:t>perbanka</a:t>
            </a:r>
            <a:r>
              <a:rPr lang="en-US" dirty="0"/>
              <a:t>, </a:t>
            </a:r>
            <a:r>
              <a:rPr lang="en-US" dirty="0" err="1"/>
              <a:t>grosir</a:t>
            </a:r>
            <a:r>
              <a:rPr lang="en-US" dirty="0"/>
              <a:t>, </a:t>
            </a:r>
            <a:r>
              <a:rPr lang="en-US" dirty="0" err="1"/>
              <a:t>swalayan</a:t>
            </a:r>
            <a:r>
              <a:rPr lang="en-US" dirty="0"/>
              <a:t>. </a:t>
            </a:r>
          </a:p>
          <a:p>
            <a:pPr algn="just"/>
            <a:r>
              <a:rPr lang="en-US" dirty="0" err="1"/>
              <a:t>Zaman</a:t>
            </a:r>
            <a:r>
              <a:rPr lang="en-US" dirty="0"/>
              <a:t> </a:t>
            </a:r>
            <a:r>
              <a:rPr lang="en-US" dirty="0" err="1"/>
              <a:t>sekarang</a:t>
            </a:r>
            <a:r>
              <a:rPr lang="en-US" dirty="0"/>
              <a:t> orang </a:t>
            </a:r>
            <a:r>
              <a:rPr lang="en-US" dirty="0" err="1"/>
              <a:t>tua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berpandangan</a:t>
            </a:r>
            <a:r>
              <a:rPr lang="en-US" dirty="0"/>
              <a:t> </a:t>
            </a:r>
            <a:r>
              <a:rPr lang="en-US" dirty="0" err="1"/>
              <a:t>negatif</a:t>
            </a:r>
            <a:r>
              <a:rPr lang="en-US" dirty="0"/>
              <a:t> </a:t>
            </a:r>
            <a:r>
              <a:rPr lang="en-US" dirty="0" err="1"/>
              <a:t>lagi</a:t>
            </a:r>
            <a:r>
              <a:rPr lang="en-US" dirty="0"/>
              <a:t>, anak2 </a:t>
            </a:r>
            <a:r>
              <a:rPr lang="en-US" dirty="0" err="1"/>
              <a:t>muda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lagi</a:t>
            </a:r>
            <a:r>
              <a:rPr lang="en-US" dirty="0"/>
              <a:t> </a:t>
            </a:r>
            <a:r>
              <a:rPr lang="en-US" dirty="0" err="1"/>
              <a:t>malu</a:t>
            </a:r>
            <a:r>
              <a:rPr lang="en-US" dirty="0"/>
              <a:t> </a:t>
            </a:r>
            <a:r>
              <a:rPr lang="en-US" dirty="0" err="1"/>
              <a:t>berdagang</a:t>
            </a:r>
            <a:r>
              <a:rPr lang="en-US" dirty="0"/>
              <a:t>, </a:t>
            </a:r>
            <a:r>
              <a:rPr lang="en-US" dirty="0" err="1"/>
              <a:t>bahkan</a:t>
            </a:r>
            <a:r>
              <a:rPr lang="en-US" dirty="0"/>
              <a:t> </a:t>
            </a:r>
            <a:r>
              <a:rPr lang="en-US" dirty="0" err="1"/>
              <a:t>artis</a:t>
            </a:r>
            <a:r>
              <a:rPr lang="en-US" dirty="0"/>
              <a:t> </a:t>
            </a:r>
            <a:r>
              <a:rPr lang="en-US" dirty="0" err="1"/>
              <a:t>banyak</a:t>
            </a:r>
            <a:r>
              <a:rPr lang="en-US" dirty="0"/>
              <a:t> </a:t>
            </a:r>
            <a:r>
              <a:rPr lang="en-US" dirty="0" err="1"/>
              <a:t>terjun</a:t>
            </a:r>
            <a:r>
              <a:rPr lang="en-US" dirty="0"/>
              <a:t> </a:t>
            </a:r>
            <a:r>
              <a:rPr lang="en-US" dirty="0" err="1"/>
              <a:t>kedunia</a:t>
            </a:r>
            <a:r>
              <a:rPr lang="en-US" dirty="0"/>
              <a:t> </a:t>
            </a:r>
            <a:r>
              <a:rPr lang="en-US" dirty="0" err="1"/>
              <a:t>bisnis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66857731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74638"/>
            <a:ext cx="8628888" cy="1020762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Pertemuan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Ke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6</a:t>
            </a:r>
            <a:br>
              <a:rPr lang="en-US" sz="32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KEWIRAUSAHAAN DAN MEMULAI BISNIS KECIL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524000"/>
            <a:ext cx="8705088" cy="5181600"/>
          </a:xfrm>
        </p:spPr>
        <p:txBody>
          <a:bodyPr>
            <a:normAutofit fontScale="70000" lnSpcReduction="20000"/>
          </a:bodyPr>
          <a:lstStyle/>
          <a:p>
            <a:pPr marL="82296" indent="0">
              <a:buNone/>
            </a:pPr>
            <a:r>
              <a:rPr lang="en-US" dirty="0" err="1" smtClean="0"/>
              <a:t>Kewirausahaan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1. </a:t>
            </a:r>
            <a:r>
              <a:rPr lang="en-US" dirty="0" err="1" smtClean="0"/>
              <a:t>Menerima</a:t>
            </a:r>
            <a:r>
              <a:rPr lang="en-US" dirty="0" smtClean="0"/>
              <a:t> </a:t>
            </a:r>
            <a:r>
              <a:rPr lang="en-US" dirty="0" err="1" smtClean="0"/>
              <a:t>resiko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memulai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menjalankan</a:t>
            </a:r>
            <a:r>
              <a:rPr lang="en-US" dirty="0" smtClean="0"/>
              <a:t> </a:t>
            </a:r>
            <a:r>
              <a:rPr lang="en-US" dirty="0" err="1" smtClean="0"/>
              <a:t>sebuah</a:t>
            </a:r>
            <a:r>
              <a:rPr lang="en-US" dirty="0" smtClean="0"/>
              <a:t> </a:t>
            </a:r>
            <a:r>
              <a:rPr lang="en-US" dirty="0" err="1" smtClean="0"/>
              <a:t>bisnis</a:t>
            </a:r>
            <a:endParaRPr lang="en-US" dirty="0" smtClean="0"/>
          </a:p>
          <a:p>
            <a:pPr lvl="0">
              <a:buNone/>
            </a:pPr>
            <a:r>
              <a:rPr lang="en-US" dirty="0" smtClean="0"/>
              <a:t>    2.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/>
              <a:t>proses </a:t>
            </a:r>
            <a:r>
              <a:rPr lang="en-US" dirty="0" err="1"/>
              <a:t>penerapan</a:t>
            </a:r>
            <a:r>
              <a:rPr lang="en-US" dirty="0"/>
              <a:t> </a:t>
            </a:r>
            <a:r>
              <a:rPr lang="en-US" dirty="0" err="1"/>
              <a:t>kreativitas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inovasi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memecahkan</a:t>
            </a:r>
            <a:r>
              <a:rPr lang="en-US" dirty="0"/>
              <a:t> </a:t>
            </a:r>
            <a:r>
              <a:rPr lang="en-US" dirty="0" err="1"/>
              <a:t>persoalan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menentukan</a:t>
            </a:r>
            <a:r>
              <a:rPr lang="en-US" dirty="0"/>
              <a:t> </a:t>
            </a:r>
            <a:r>
              <a:rPr lang="en-US" dirty="0" err="1"/>
              <a:t>peluang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memperbaiki</a:t>
            </a:r>
            <a:r>
              <a:rPr lang="en-US" dirty="0"/>
              <a:t>  </a:t>
            </a:r>
            <a:r>
              <a:rPr lang="en-US" dirty="0" err="1"/>
              <a:t>kehidupan</a:t>
            </a:r>
            <a:r>
              <a:rPr lang="en-US" dirty="0"/>
              <a:t> (</a:t>
            </a:r>
            <a:r>
              <a:rPr lang="en-US" dirty="0" err="1"/>
              <a:t>Zimerer</a:t>
            </a:r>
            <a:r>
              <a:rPr lang="en-US" dirty="0"/>
              <a:t> 1996)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err="1" smtClean="0"/>
              <a:t>Tantangan</a:t>
            </a:r>
            <a:r>
              <a:rPr lang="en-US" dirty="0" smtClean="0"/>
              <a:t> </a:t>
            </a:r>
            <a:r>
              <a:rPr lang="en-US" dirty="0" err="1" smtClean="0"/>
              <a:t>Wirausaha</a:t>
            </a:r>
            <a:endParaRPr lang="en-US" dirty="0" smtClean="0"/>
          </a:p>
          <a:p>
            <a:pPr lvl="1">
              <a:buFont typeface="Wingdings" pitchFamily="2" charset="2"/>
              <a:buChar char="ü"/>
            </a:pPr>
            <a:r>
              <a:rPr lang="en-US" dirty="0" smtClean="0"/>
              <a:t> </a:t>
            </a:r>
            <a:r>
              <a:rPr lang="en-US" dirty="0" err="1" smtClean="0"/>
              <a:t>Kesempatan</a:t>
            </a:r>
            <a:r>
              <a:rPr lang="en-US" dirty="0" smtClean="0"/>
              <a:t> : </a:t>
            </a:r>
            <a:r>
              <a:rPr lang="en-US" dirty="0" err="1" smtClean="0"/>
              <a:t>banyak</a:t>
            </a:r>
            <a:r>
              <a:rPr lang="en-US" dirty="0" smtClean="0"/>
              <a:t> orang yang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mempunyai</a:t>
            </a:r>
            <a:r>
              <a:rPr lang="en-US" dirty="0" smtClean="0"/>
              <a:t> </a:t>
            </a:r>
            <a:r>
              <a:rPr lang="en-US" dirty="0" err="1" smtClean="0"/>
              <a:t>keterampilan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bisa</a:t>
            </a:r>
            <a:r>
              <a:rPr lang="en-US" dirty="0" smtClean="0"/>
              <a:t> </a:t>
            </a:r>
            <a:r>
              <a:rPr lang="en-US" dirty="0" err="1" smtClean="0"/>
              <a:t>bekerja</a:t>
            </a:r>
            <a:r>
              <a:rPr lang="en-US" dirty="0" smtClean="0"/>
              <a:t> </a:t>
            </a:r>
            <a:r>
              <a:rPr lang="en-US" dirty="0" err="1" smtClean="0"/>
              <a:t>tetapi</a:t>
            </a:r>
            <a:r>
              <a:rPr lang="en-US" dirty="0" smtClean="0"/>
              <a:t> </a:t>
            </a:r>
            <a:r>
              <a:rPr lang="en-US" dirty="0" err="1" smtClean="0"/>
              <a:t>mereka</a:t>
            </a:r>
            <a:r>
              <a:rPr lang="en-US" dirty="0" smtClean="0"/>
              <a:t> </a:t>
            </a:r>
            <a:r>
              <a:rPr lang="en-US" dirty="0" err="1" smtClean="0"/>
              <a:t>memiliki</a:t>
            </a:r>
            <a:r>
              <a:rPr lang="en-US" dirty="0" smtClean="0"/>
              <a:t> </a:t>
            </a:r>
            <a:r>
              <a:rPr lang="en-US" dirty="0" err="1" smtClean="0"/>
              <a:t>inisiatif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dorongan</a:t>
            </a:r>
            <a:r>
              <a:rPr lang="en-US" dirty="0" smtClean="0"/>
              <a:t> </a:t>
            </a:r>
            <a:r>
              <a:rPr lang="en-US" dirty="0" err="1" smtClean="0"/>
              <a:t>bekerja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jam </a:t>
            </a:r>
            <a:r>
              <a:rPr lang="en-US" dirty="0" err="1" smtClean="0"/>
              <a:t>kerja</a:t>
            </a:r>
            <a:r>
              <a:rPr lang="en-US" dirty="0" smtClean="0"/>
              <a:t> </a:t>
            </a:r>
            <a:r>
              <a:rPr lang="en-US" dirty="0" err="1" smtClean="0"/>
              <a:t>panjang</a:t>
            </a:r>
            <a:r>
              <a:rPr lang="en-US" dirty="0" smtClean="0"/>
              <a:t> yang </a:t>
            </a:r>
            <a:r>
              <a:rPr lang="en-US" dirty="0" err="1" smtClean="0"/>
              <a:t>dituntut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kewirausahaan</a:t>
            </a:r>
            <a:r>
              <a:rPr lang="en-US" dirty="0" smtClean="0"/>
              <a:t>.</a:t>
            </a:r>
          </a:p>
          <a:p>
            <a:pPr lvl="1">
              <a:buFont typeface="Wingdings" pitchFamily="2" charset="2"/>
              <a:buChar char="ü"/>
            </a:pPr>
            <a:r>
              <a:rPr lang="en-US" dirty="0" smtClean="0"/>
              <a:t> </a:t>
            </a:r>
            <a:r>
              <a:rPr lang="en-US" dirty="0" err="1" smtClean="0"/>
              <a:t>Laba</a:t>
            </a:r>
            <a:r>
              <a:rPr lang="en-US" dirty="0" smtClean="0"/>
              <a:t> : </a:t>
            </a:r>
            <a:r>
              <a:rPr lang="en-US" dirty="0" err="1" smtClean="0"/>
              <a:t>menjadi</a:t>
            </a:r>
            <a:r>
              <a:rPr lang="en-US" dirty="0" smtClean="0"/>
              <a:t> </a:t>
            </a:r>
            <a:r>
              <a:rPr lang="en-US" dirty="0" err="1" smtClean="0"/>
              <a:t>alasan</a:t>
            </a:r>
            <a:r>
              <a:rPr lang="en-US" dirty="0" smtClean="0"/>
              <a:t> </a:t>
            </a:r>
            <a:r>
              <a:rPr lang="en-US" dirty="0" err="1" smtClean="0"/>
              <a:t>penting</a:t>
            </a:r>
            <a:r>
              <a:rPr lang="en-US" dirty="0" smtClean="0"/>
              <a:t> </a:t>
            </a:r>
            <a:r>
              <a:rPr lang="en-US" dirty="0" err="1" smtClean="0"/>
              <a:t>lainnya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menjadi</a:t>
            </a:r>
            <a:r>
              <a:rPr lang="en-US" dirty="0" smtClean="0"/>
              <a:t> </a:t>
            </a:r>
            <a:r>
              <a:rPr lang="en-US" dirty="0" err="1" smtClean="0"/>
              <a:t>seorang</a:t>
            </a:r>
            <a:r>
              <a:rPr lang="en-US" dirty="0" smtClean="0"/>
              <a:t> </a:t>
            </a:r>
            <a:r>
              <a:rPr lang="en-US" dirty="0" err="1" smtClean="0"/>
              <a:t>wirausahawan</a:t>
            </a:r>
            <a:r>
              <a:rPr lang="en-US" dirty="0" smtClean="0"/>
              <a:t>.</a:t>
            </a:r>
          </a:p>
          <a:p>
            <a:pPr lvl="1">
              <a:buFont typeface="Wingdings" pitchFamily="2" charset="2"/>
              <a:buChar char="ü"/>
            </a:pPr>
            <a:r>
              <a:rPr lang="en-US" dirty="0" smtClean="0"/>
              <a:t> </a:t>
            </a:r>
            <a:r>
              <a:rPr lang="en-US" dirty="0" err="1" smtClean="0"/>
              <a:t>Kemerdekaan</a:t>
            </a:r>
            <a:r>
              <a:rPr lang="en-US" dirty="0" smtClean="0"/>
              <a:t>: </a:t>
            </a:r>
            <a:r>
              <a:rPr lang="en-US" dirty="0" err="1" smtClean="0"/>
              <a:t>Banyak</a:t>
            </a:r>
            <a:r>
              <a:rPr lang="en-US" dirty="0" smtClean="0"/>
              <a:t> </a:t>
            </a:r>
            <a:r>
              <a:rPr lang="en-US" dirty="0" err="1" smtClean="0"/>
              <a:t>wirausahawan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menikmati</a:t>
            </a:r>
            <a:r>
              <a:rPr lang="en-US" dirty="0" smtClean="0"/>
              <a:t> </a:t>
            </a:r>
            <a:r>
              <a:rPr lang="en-US" dirty="0" err="1" smtClean="0"/>
              <a:t>bekerja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orang lain.</a:t>
            </a:r>
          </a:p>
          <a:p>
            <a:pPr lvl="1">
              <a:buFont typeface="Wingdings" pitchFamily="2" charset="2"/>
              <a:buChar char="ü"/>
            </a:pPr>
            <a:r>
              <a:rPr lang="en-US" dirty="0" smtClean="0"/>
              <a:t> </a:t>
            </a:r>
            <a:r>
              <a:rPr lang="en-US" dirty="0" err="1" smtClean="0"/>
              <a:t>Tantangan</a:t>
            </a:r>
            <a:r>
              <a:rPr lang="en-US" dirty="0" smtClean="0"/>
              <a:t> : </a:t>
            </a:r>
            <a:r>
              <a:rPr lang="en-US" dirty="0" err="1" smtClean="0"/>
              <a:t>Beberapa</a:t>
            </a:r>
            <a:r>
              <a:rPr lang="en-US" dirty="0" smtClean="0"/>
              <a:t> orang </a:t>
            </a:r>
            <a:r>
              <a:rPr lang="en-US" dirty="0" err="1" smtClean="0"/>
              <a:t>percaya</a:t>
            </a:r>
            <a:r>
              <a:rPr lang="en-US" dirty="0" smtClean="0"/>
              <a:t> </a:t>
            </a:r>
            <a:r>
              <a:rPr lang="en-US" dirty="0" err="1" smtClean="0"/>
              <a:t>bahawa</a:t>
            </a:r>
            <a:r>
              <a:rPr lang="en-US" dirty="0" smtClean="0"/>
              <a:t> </a:t>
            </a:r>
            <a:r>
              <a:rPr lang="en-US" dirty="0" err="1" smtClean="0"/>
              <a:t>wirausahawan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pecandu</a:t>
            </a:r>
            <a:r>
              <a:rPr lang="en-US" dirty="0" smtClean="0"/>
              <a:t> </a:t>
            </a:r>
            <a:r>
              <a:rPr lang="en-US" dirty="0" err="1" smtClean="0"/>
              <a:t>kesenangan</a:t>
            </a:r>
            <a:r>
              <a:rPr lang="en-US" dirty="0" smtClean="0"/>
              <a:t> yang </a:t>
            </a:r>
            <a:r>
              <a:rPr lang="en-US" dirty="0" err="1" smtClean="0"/>
              <a:t>tumbuh</a:t>
            </a:r>
            <a:r>
              <a:rPr lang="en-US" dirty="0" smtClean="0"/>
              <a:t> </a:t>
            </a:r>
            <a:r>
              <a:rPr lang="en-US" dirty="0" err="1" smtClean="0"/>
              <a:t>subur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mengambil</a:t>
            </a:r>
            <a:r>
              <a:rPr lang="en-US" dirty="0" smtClean="0"/>
              <a:t> </a:t>
            </a:r>
            <a:r>
              <a:rPr lang="en-US" dirty="0" err="1" smtClean="0"/>
              <a:t>resiko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228600"/>
            <a:ext cx="8628888" cy="6477000"/>
          </a:xfrm>
        </p:spPr>
        <p:txBody>
          <a:bodyPr>
            <a:normAutofit fontScale="85000" lnSpcReduction="20000"/>
          </a:bodyPr>
          <a:lstStyle/>
          <a:p>
            <a:r>
              <a:rPr lang="en-US" dirty="0" err="1" smtClean="0"/>
              <a:t>Sifat</a:t>
            </a:r>
            <a:r>
              <a:rPr lang="en-US" dirty="0" smtClean="0"/>
              <a:t> </a:t>
            </a:r>
            <a:r>
              <a:rPr lang="en-US" dirty="0" err="1" smtClean="0"/>
              <a:t>Wirausaha</a:t>
            </a:r>
            <a:r>
              <a:rPr lang="en-US" dirty="0" smtClean="0"/>
              <a:t> :</a:t>
            </a:r>
          </a:p>
          <a:p>
            <a:pPr lvl="1">
              <a:buFont typeface="Wingdings" pitchFamily="2" charset="2"/>
              <a:buChar char="ü"/>
            </a:pPr>
            <a:r>
              <a:rPr lang="en-US" dirty="0" smtClean="0"/>
              <a:t> </a:t>
            </a:r>
            <a:r>
              <a:rPr lang="en-US" dirty="0" err="1" smtClean="0"/>
              <a:t>Memerintah</a:t>
            </a:r>
            <a:r>
              <a:rPr lang="en-US" dirty="0" smtClean="0"/>
              <a:t> </a:t>
            </a:r>
            <a:r>
              <a:rPr lang="en-US" dirty="0" err="1" smtClean="0"/>
              <a:t>diri</a:t>
            </a:r>
            <a:r>
              <a:rPr lang="en-US" dirty="0" smtClean="0"/>
              <a:t> : </a:t>
            </a:r>
            <a:r>
              <a:rPr lang="en-US" dirty="0" err="1" smtClean="0"/>
              <a:t>anda</a:t>
            </a:r>
            <a:r>
              <a:rPr lang="en-US" dirty="0" smtClean="0"/>
              <a:t> </a:t>
            </a:r>
            <a:r>
              <a:rPr lang="en-US" dirty="0" err="1" smtClean="0"/>
              <a:t>harus</a:t>
            </a:r>
            <a:r>
              <a:rPr lang="en-US" dirty="0" smtClean="0"/>
              <a:t> </a:t>
            </a:r>
            <a:r>
              <a:rPr lang="en-US" dirty="0" err="1" smtClean="0"/>
              <a:t>merasa</a:t>
            </a:r>
            <a:r>
              <a:rPr lang="en-US" dirty="0" smtClean="0"/>
              <a:t> </a:t>
            </a:r>
            <a:r>
              <a:rPr lang="en-US" dirty="0" err="1" smtClean="0"/>
              <a:t>nyaman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disiplin</a:t>
            </a:r>
            <a:r>
              <a:rPr lang="en-US" dirty="0" smtClean="0"/>
              <a:t> </a:t>
            </a:r>
            <a:r>
              <a:rPr lang="en-US" dirty="0" err="1" smtClean="0"/>
              <a:t>meskipun</a:t>
            </a:r>
            <a:r>
              <a:rPr lang="en-US" dirty="0" smtClean="0"/>
              <a:t> </a:t>
            </a:r>
            <a:r>
              <a:rPr lang="en-US" dirty="0" err="1" smtClean="0"/>
              <a:t>anda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atasan</a:t>
            </a:r>
            <a:r>
              <a:rPr lang="en-US" dirty="0" smtClean="0"/>
              <a:t> </a:t>
            </a:r>
            <a:r>
              <a:rPr lang="en-US" dirty="0" err="1" smtClean="0"/>
              <a:t>sendiri</a:t>
            </a:r>
            <a:endParaRPr lang="en-US" dirty="0" smtClean="0"/>
          </a:p>
          <a:p>
            <a:pPr lvl="1">
              <a:buFont typeface="Wingdings" pitchFamily="2" charset="2"/>
              <a:buChar char="ü"/>
            </a:pPr>
            <a:r>
              <a:rPr lang="en-US" dirty="0" smtClean="0"/>
              <a:t> </a:t>
            </a:r>
            <a:r>
              <a:rPr lang="en-US" dirty="0" err="1" smtClean="0"/>
              <a:t>Memelihara</a:t>
            </a:r>
            <a:r>
              <a:rPr lang="en-US" dirty="0" smtClean="0"/>
              <a:t> </a:t>
            </a:r>
            <a:r>
              <a:rPr lang="en-US" dirty="0" err="1" smtClean="0"/>
              <a:t>diri</a:t>
            </a:r>
            <a:r>
              <a:rPr lang="en-US" dirty="0" smtClean="0"/>
              <a:t> : </a:t>
            </a:r>
            <a:r>
              <a:rPr lang="en-US" dirty="0" err="1" smtClean="0"/>
              <a:t>anda</a:t>
            </a:r>
            <a:r>
              <a:rPr lang="en-US" dirty="0" smtClean="0"/>
              <a:t> </a:t>
            </a:r>
            <a:r>
              <a:rPr lang="en-US" dirty="0" err="1" smtClean="0"/>
              <a:t>harus</a:t>
            </a:r>
            <a:r>
              <a:rPr lang="en-US" dirty="0" smtClean="0"/>
              <a:t> </a:t>
            </a:r>
            <a:r>
              <a:rPr lang="en-US" dirty="0" err="1" smtClean="0"/>
              <a:t>percaya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gagasan</a:t>
            </a:r>
            <a:r>
              <a:rPr lang="en-US" dirty="0" smtClean="0"/>
              <a:t> </a:t>
            </a:r>
            <a:r>
              <a:rPr lang="en-US" dirty="0" err="1" smtClean="0"/>
              <a:t>anda</a:t>
            </a:r>
            <a:r>
              <a:rPr lang="en-US" dirty="0" smtClean="0"/>
              <a:t> 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mampu</a:t>
            </a:r>
            <a:r>
              <a:rPr lang="en-US" dirty="0" smtClean="0"/>
              <a:t> </a:t>
            </a:r>
            <a:r>
              <a:rPr lang="en-US" dirty="0" err="1" smtClean="0"/>
              <a:t>memelihara</a:t>
            </a:r>
            <a:r>
              <a:rPr lang="en-US" dirty="0" smtClean="0"/>
              <a:t> </a:t>
            </a:r>
            <a:r>
              <a:rPr lang="en-US" dirty="0" err="1" smtClean="0"/>
              <a:t>antusiasme</a:t>
            </a:r>
            <a:endParaRPr lang="en-US" dirty="0" smtClean="0"/>
          </a:p>
          <a:p>
            <a:pPr lvl="1">
              <a:buFont typeface="Wingdings" pitchFamily="2" charset="2"/>
              <a:buChar char="ü"/>
            </a:pPr>
            <a:r>
              <a:rPr lang="en-US" dirty="0" smtClean="0"/>
              <a:t> </a:t>
            </a:r>
            <a:r>
              <a:rPr lang="en-US" dirty="0" err="1" smtClean="0"/>
              <a:t>Berorientasi</a:t>
            </a:r>
            <a:r>
              <a:rPr lang="en-US" dirty="0" smtClean="0"/>
              <a:t> </a:t>
            </a:r>
            <a:r>
              <a:rPr lang="en-US" dirty="0" err="1" smtClean="0"/>
              <a:t>tindakan</a:t>
            </a:r>
            <a:r>
              <a:rPr lang="en-US" dirty="0" smtClean="0"/>
              <a:t> : ide </a:t>
            </a:r>
            <a:r>
              <a:rPr lang="en-US" dirty="0" err="1" smtClean="0"/>
              <a:t>bisnis</a:t>
            </a:r>
            <a:r>
              <a:rPr lang="en-US" dirty="0" smtClean="0"/>
              <a:t> </a:t>
            </a:r>
            <a:r>
              <a:rPr lang="en-US" dirty="0" err="1" smtClean="0"/>
              <a:t>saja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cukup</a:t>
            </a:r>
            <a:r>
              <a:rPr lang="en-US" dirty="0" smtClean="0"/>
              <a:t> </a:t>
            </a:r>
            <a:r>
              <a:rPr lang="en-US" dirty="0" err="1" smtClean="0"/>
              <a:t>hal</a:t>
            </a:r>
            <a:r>
              <a:rPr lang="en-US" dirty="0" smtClean="0"/>
              <a:t> yang paling </a:t>
            </a:r>
            <a:r>
              <a:rPr lang="en-US" dirty="0" err="1" smtClean="0"/>
              <a:t>penting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keinginan</a:t>
            </a:r>
            <a:r>
              <a:rPr lang="en-US" dirty="0" smtClean="0"/>
              <a:t> </a:t>
            </a:r>
            <a:r>
              <a:rPr lang="en-US" dirty="0" err="1" smtClean="0"/>
              <a:t>membara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mewujutkannya</a:t>
            </a:r>
            <a:endParaRPr lang="en-US" dirty="0" smtClean="0"/>
          </a:p>
          <a:p>
            <a:pPr lvl="1">
              <a:buFont typeface="Wingdings" pitchFamily="2" charset="2"/>
              <a:buChar char="ü"/>
            </a:pPr>
            <a:r>
              <a:rPr lang="en-US" dirty="0" smtClean="0"/>
              <a:t> </a:t>
            </a:r>
            <a:r>
              <a:rPr lang="en-US" dirty="0" err="1" smtClean="0"/>
              <a:t>Penuh</a:t>
            </a:r>
            <a:r>
              <a:rPr lang="en-US" dirty="0" smtClean="0"/>
              <a:t> </a:t>
            </a:r>
            <a:r>
              <a:rPr lang="en-US" dirty="0" err="1" smtClean="0"/>
              <a:t>semangat</a:t>
            </a:r>
            <a:r>
              <a:rPr lang="en-US" dirty="0" smtClean="0"/>
              <a:t> :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bisnis</a:t>
            </a:r>
            <a:r>
              <a:rPr lang="en-US" dirty="0" smtClean="0"/>
              <a:t> </a:t>
            </a:r>
            <a:r>
              <a:rPr lang="en-US" dirty="0" err="1" smtClean="0"/>
              <a:t>anda</a:t>
            </a:r>
            <a:r>
              <a:rPr lang="en-US" dirty="0" smtClean="0"/>
              <a:t>,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anda</a:t>
            </a:r>
            <a:r>
              <a:rPr lang="en-US" dirty="0" smtClean="0"/>
              <a:t> </a:t>
            </a:r>
            <a:r>
              <a:rPr lang="en-US" dirty="0" err="1" smtClean="0"/>
              <a:t>secara</a:t>
            </a:r>
            <a:r>
              <a:rPr lang="en-US" dirty="0" smtClean="0"/>
              <a:t> mental,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fisik</a:t>
            </a:r>
            <a:r>
              <a:rPr lang="en-US" dirty="0" smtClean="0"/>
              <a:t> </a:t>
            </a:r>
            <a:r>
              <a:rPr lang="en-US" dirty="0" err="1" smtClean="0"/>
              <a:t>mampu</a:t>
            </a:r>
            <a:r>
              <a:rPr lang="en-US" dirty="0" smtClean="0"/>
              <a:t> </a:t>
            </a:r>
            <a:r>
              <a:rPr lang="en-US" dirty="0" err="1" smtClean="0"/>
              <a:t>bekerja</a:t>
            </a:r>
            <a:r>
              <a:rPr lang="en-US" dirty="0" smtClean="0"/>
              <a:t> lama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keras</a:t>
            </a:r>
            <a:endParaRPr lang="en-US" dirty="0" smtClean="0"/>
          </a:p>
          <a:p>
            <a:pPr lvl="1">
              <a:buFont typeface="Wingdings" pitchFamily="2" charset="2"/>
              <a:buChar char="ü"/>
            </a:pPr>
            <a:r>
              <a:rPr lang="en-US" dirty="0" smtClean="0"/>
              <a:t> </a:t>
            </a:r>
            <a:r>
              <a:rPr lang="en-US" dirty="0" err="1" smtClean="0"/>
              <a:t>Toleran</a:t>
            </a:r>
            <a:r>
              <a:rPr lang="en-US" dirty="0" smtClean="0"/>
              <a:t> </a:t>
            </a:r>
            <a:r>
              <a:rPr lang="en-US" dirty="0" err="1" smtClean="0"/>
              <a:t>terhadap</a:t>
            </a:r>
            <a:r>
              <a:rPr lang="en-US" dirty="0" smtClean="0"/>
              <a:t> </a:t>
            </a:r>
            <a:r>
              <a:rPr lang="en-US" dirty="0" err="1" smtClean="0"/>
              <a:t>ketidakpastian</a:t>
            </a:r>
            <a:r>
              <a:rPr lang="en-US" dirty="0" smtClean="0"/>
              <a:t> : </a:t>
            </a:r>
            <a:r>
              <a:rPr lang="en-US" dirty="0" err="1" smtClean="0"/>
              <a:t>wirausaha</a:t>
            </a:r>
            <a:r>
              <a:rPr lang="en-US" dirty="0" smtClean="0"/>
              <a:t> yang </a:t>
            </a:r>
            <a:r>
              <a:rPr lang="en-US" dirty="0" err="1" smtClean="0"/>
              <a:t>berhasil</a:t>
            </a:r>
            <a:r>
              <a:rPr lang="en-US" dirty="0" smtClean="0"/>
              <a:t> </a:t>
            </a:r>
            <a:r>
              <a:rPr lang="en-US" dirty="0" err="1" smtClean="0"/>
              <a:t>hanya</a:t>
            </a:r>
            <a:r>
              <a:rPr lang="en-US" dirty="0" smtClean="0"/>
              <a:t> </a:t>
            </a:r>
            <a:r>
              <a:rPr lang="en-US" dirty="0" err="1" smtClean="0"/>
              <a:t>mengambil</a:t>
            </a:r>
            <a:r>
              <a:rPr lang="en-US" dirty="0" smtClean="0"/>
              <a:t> </a:t>
            </a:r>
            <a:r>
              <a:rPr lang="en-US" dirty="0" err="1" smtClean="0"/>
              <a:t>resiko</a:t>
            </a:r>
            <a:r>
              <a:rPr lang="en-US" dirty="0" smtClean="0"/>
              <a:t> yang </a:t>
            </a:r>
            <a:r>
              <a:rPr lang="en-US" dirty="0" err="1" smtClean="0"/>
              <a:t>diperhitungkan</a:t>
            </a:r>
            <a:r>
              <a:rPr lang="en-US" dirty="0" smtClean="0"/>
              <a:t> ( </a:t>
            </a:r>
            <a:r>
              <a:rPr lang="en-US" dirty="0" err="1" smtClean="0"/>
              <a:t>jika</a:t>
            </a:r>
            <a:r>
              <a:rPr lang="en-US" dirty="0" smtClean="0"/>
              <a:t> </a:t>
            </a:r>
            <a:r>
              <a:rPr lang="en-US" dirty="0" err="1" smtClean="0"/>
              <a:t>mereka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mengatasinya</a:t>
            </a:r>
            <a:r>
              <a:rPr lang="en-US" dirty="0" smtClean="0"/>
              <a:t>). </a:t>
            </a:r>
            <a:r>
              <a:rPr lang="en-US" dirty="0" err="1" smtClean="0"/>
              <a:t>Ingat</a:t>
            </a:r>
            <a:r>
              <a:rPr lang="en-US" dirty="0" smtClean="0"/>
              <a:t> </a:t>
            </a:r>
            <a:r>
              <a:rPr lang="en-US" dirty="0" err="1" smtClean="0"/>
              <a:t>kewirausahaan</a:t>
            </a:r>
            <a:r>
              <a:rPr lang="en-US" dirty="0" smtClean="0"/>
              <a:t> </a:t>
            </a:r>
            <a:r>
              <a:rPr lang="en-US" dirty="0" err="1" smtClean="0"/>
              <a:t>bukanlah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mereka</a:t>
            </a:r>
            <a:r>
              <a:rPr lang="en-US" dirty="0" smtClean="0"/>
              <a:t> yang </a:t>
            </a:r>
            <a:r>
              <a:rPr lang="en-US" dirty="0" err="1" smtClean="0"/>
              <a:t>memilih-milih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menginginkan</a:t>
            </a:r>
            <a:r>
              <a:rPr lang="en-US" dirty="0" smtClean="0"/>
              <a:t> rasa </a:t>
            </a:r>
            <a:r>
              <a:rPr lang="en-US" dirty="0" err="1" smtClean="0"/>
              <a:t>aman</a:t>
            </a:r>
            <a:r>
              <a:rPr lang="en-US" dirty="0" smtClean="0"/>
              <a:t>.</a:t>
            </a:r>
          </a:p>
          <a:p>
            <a:pPr>
              <a:buNone/>
            </a:pPr>
            <a:endParaRPr lang="en-US" dirty="0" smtClean="0"/>
          </a:p>
          <a:p>
            <a:pPr algn="just">
              <a:buNone/>
            </a:pPr>
            <a:r>
              <a:rPr lang="en-US" sz="2600" dirty="0" smtClean="0"/>
              <a:t>Tim </a:t>
            </a:r>
            <a:r>
              <a:rPr lang="en-US" sz="2600" dirty="0" err="1" smtClean="0"/>
              <a:t>wirausaha</a:t>
            </a:r>
            <a:endParaRPr lang="en-US" sz="2600" dirty="0" smtClean="0"/>
          </a:p>
          <a:p>
            <a:pPr algn="just">
              <a:buNone/>
            </a:pPr>
            <a:r>
              <a:rPr lang="en-US" sz="2600" dirty="0" smtClean="0"/>
              <a:t>	</a:t>
            </a:r>
            <a:r>
              <a:rPr lang="en-US" sz="2600" dirty="0" err="1" smtClean="0"/>
              <a:t>sekelompok</a:t>
            </a:r>
            <a:r>
              <a:rPr lang="en-US" sz="2600" dirty="0" smtClean="0"/>
              <a:t> </a:t>
            </a:r>
            <a:r>
              <a:rPr lang="en-US" sz="2600" dirty="0" err="1" smtClean="0"/>
              <a:t>orang</a:t>
            </a:r>
            <a:r>
              <a:rPr lang="en-US" sz="2600" dirty="0" smtClean="0"/>
              <a:t> </a:t>
            </a:r>
            <a:r>
              <a:rPr lang="en-US" sz="2600" dirty="0" err="1" smtClean="0"/>
              <a:t>berpengalaman</a:t>
            </a:r>
            <a:r>
              <a:rPr lang="en-US" sz="2600" dirty="0" smtClean="0"/>
              <a:t> </a:t>
            </a:r>
            <a:r>
              <a:rPr lang="en-US" sz="2600" dirty="0" err="1" smtClean="0"/>
              <a:t>dari</a:t>
            </a:r>
            <a:r>
              <a:rPr lang="en-US" sz="2600" dirty="0" smtClean="0"/>
              <a:t> </a:t>
            </a:r>
            <a:r>
              <a:rPr lang="en-US" sz="2600" dirty="0" err="1" smtClean="0"/>
              <a:t>berbagai</a:t>
            </a:r>
            <a:r>
              <a:rPr lang="en-US" sz="2600" dirty="0" smtClean="0"/>
              <a:t> area </a:t>
            </a:r>
            <a:r>
              <a:rPr lang="en-US" sz="2600" dirty="0" err="1" smtClean="0"/>
              <a:t>bisnis</a:t>
            </a:r>
            <a:r>
              <a:rPr lang="en-US" sz="2600" dirty="0" smtClean="0"/>
              <a:t> yang </a:t>
            </a:r>
            <a:r>
              <a:rPr lang="en-US" sz="2600" dirty="0" err="1" smtClean="0"/>
              <a:t>bergabung</a:t>
            </a:r>
            <a:r>
              <a:rPr lang="en-US" sz="2600" dirty="0" smtClean="0"/>
              <a:t> </a:t>
            </a:r>
            <a:r>
              <a:rPr lang="en-US" sz="2600" dirty="0" err="1" smtClean="0"/>
              <a:t>bersama</a:t>
            </a:r>
            <a:r>
              <a:rPr lang="en-US" sz="2600" dirty="0" smtClean="0"/>
              <a:t> </a:t>
            </a:r>
            <a:r>
              <a:rPr lang="en-US" sz="2600" dirty="0" err="1" smtClean="0"/>
              <a:t>untuk</a:t>
            </a:r>
            <a:r>
              <a:rPr lang="en-US" sz="2600" dirty="0" smtClean="0"/>
              <a:t> </a:t>
            </a:r>
            <a:r>
              <a:rPr lang="en-US" sz="2600" dirty="0" err="1" smtClean="0"/>
              <a:t>membentuk</a:t>
            </a:r>
            <a:r>
              <a:rPr lang="en-US" sz="2600" dirty="0" smtClean="0"/>
              <a:t> </a:t>
            </a:r>
            <a:r>
              <a:rPr lang="en-US" sz="2600" dirty="0" err="1" smtClean="0"/>
              <a:t>sebuah</a:t>
            </a:r>
            <a:r>
              <a:rPr lang="en-US" sz="2600" dirty="0" smtClean="0"/>
              <a:t> </a:t>
            </a:r>
            <a:r>
              <a:rPr lang="en-US" sz="2600" dirty="0" err="1" smtClean="0"/>
              <a:t>tim</a:t>
            </a:r>
            <a:r>
              <a:rPr lang="en-US" sz="2600" dirty="0" smtClean="0"/>
              <a:t> </a:t>
            </a:r>
            <a:r>
              <a:rPr lang="en-US" sz="2600" dirty="0" err="1" smtClean="0"/>
              <a:t>manajerial</a:t>
            </a:r>
            <a:r>
              <a:rPr lang="en-US" sz="2600" dirty="0" smtClean="0"/>
              <a:t> </a:t>
            </a:r>
            <a:r>
              <a:rPr lang="en-US" sz="2600" dirty="0" err="1" smtClean="0"/>
              <a:t>dengan</a:t>
            </a:r>
            <a:r>
              <a:rPr lang="en-US" sz="2600" dirty="0" smtClean="0"/>
              <a:t> </a:t>
            </a:r>
            <a:r>
              <a:rPr lang="en-US" sz="2600" dirty="0" err="1" smtClean="0"/>
              <a:t>keterampilan</a:t>
            </a:r>
            <a:r>
              <a:rPr lang="en-US" sz="2600" dirty="0" smtClean="0"/>
              <a:t> yang </a:t>
            </a:r>
            <a:r>
              <a:rPr lang="en-US" sz="2600" dirty="0" err="1" smtClean="0"/>
              <a:t>dibutuhkan</a:t>
            </a:r>
            <a:r>
              <a:rPr lang="en-US" sz="2600" dirty="0" smtClean="0"/>
              <a:t> </a:t>
            </a:r>
            <a:r>
              <a:rPr lang="en-US" sz="2600" dirty="0" err="1" smtClean="0"/>
              <a:t>untuk</a:t>
            </a:r>
            <a:r>
              <a:rPr lang="en-US" sz="2600" dirty="0" smtClean="0"/>
              <a:t> </a:t>
            </a:r>
            <a:r>
              <a:rPr lang="en-US" sz="2600" dirty="0" err="1" smtClean="0"/>
              <a:t>mengembangkan</a:t>
            </a:r>
            <a:r>
              <a:rPr lang="en-US" sz="2600" dirty="0" smtClean="0"/>
              <a:t>, </a:t>
            </a:r>
            <a:r>
              <a:rPr lang="en-US" sz="2600" dirty="0" err="1" smtClean="0"/>
              <a:t>membuat</a:t>
            </a:r>
            <a:r>
              <a:rPr lang="en-US" sz="2600" dirty="0" smtClean="0"/>
              <a:t>, </a:t>
            </a:r>
            <a:r>
              <a:rPr lang="en-US" sz="2600" dirty="0" err="1" smtClean="0"/>
              <a:t>dan</a:t>
            </a:r>
            <a:r>
              <a:rPr lang="en-US" sz="2600" dirty="0" smtClean="0"/>
              <a:t> </a:t>
            </a:r>
            <a:r>
              <a:rPr lang="en-US" sz="2600" dirty="0" err="1" smtClean="0"/>
              <a:t>memasarkan</a:t>
            </a:r>
            <a:r>
              <a:rPr lang="en-US" sz="2600" dirty="0" smtClean="0"/>
              <a:t> </a:t>
            </a:r>
            <a:r>
              <a:rPr lang="en-US" sz="2600" dirty="0" err="1" smtClean="0"/>
              <a:t>sebuah</a:t>
            </a:r>
            <a:r>
              <a:rPr lang="en-US" sz="2600" dirty="0" smtClean="0"/>
              <a:t> </a:t>
            </a:r>
            <a:r>
              <a:rPr lang="en-US" sz="2600" dirty="0" err="1" smtClean="0"/>
              <a:t>produk</a:t>
            </a:r>
            <a:r>
              <a:rPr lang="en-US" sz="2600" dirty="0" smtClean="0"/>
              <a:t> </a:t>
            </a:r>
            <a:r>
              <a:rPr lang="en-US" sz="2600" dirty="0" err="1" smtClean="0"/>
              <a:t>baru</a:t>
            </a:r>
            <a:endParaRPr lang="en-US" sz="2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228600"/>
            <a:ext cx="8628888" cy="6477000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q"/>
            </a:pPr>
            <a:r>
              <a:rPr lang="en-US" dirty="0" smtClean="0"/>
              <a:t> </a:t>
            </a:r>
            <a:r>
              <a:rPr lang="en-US" dirty="0" err="1" smtClean="0"/>
              <a:t>Bisnis</a:t>
            </a:r>
            <a:r>
              <a:rPr lang="en-US" dirty="0" smtClean="0"/>
              <a:t> </a:t>
            </a:r>
            <a:r>
              <a:rPr lang="en-US" dirty="0" err="1" smtClean="0"/>
              <a:t>berbasis</a:t>
            </a:r>
            <a:r>
              <a:rPr lang="en-US" dirty="0" smtClean="0"/>
              <a:t> </a:t>
            </a:r>
            <a:r>
              <a:rPr lang="en-US" dirty="0" err="1" smtClean="0"/>
              <a:t>rumahan</a:t>
            </a:r>
            <a:endParaRPr lang="en-US" dirty="0" smtClean="0"/>
          </a:p>
          <a:p>
            <a:pPr>
              <a:buNone/>
            </a:pPr>
            <a:r>
              <a:rPr lang="en-US" sz="2400" dirty="0" err="1" smtClean="0"/>
              <a:t>Wirausahaan</a:t>
            </a:r>
            <a:r>
              <a:rPr lang="en-US" sz="2400" dirty="0" smtClean="0"/>
              <a:t> </a:t>
            </a:r>
            <a:r>
              <a:rPr lang="en-US" sz="2400" dirty="0" err="1" smtClean="0"/>
              <a:t>mikro</a:t>
            </a: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	</a:t>
            </a:r>
            <a:r>
              <a:rPr lang="en-US" sz="2400" dirty="0" err="1"/>
              <a:t>W</a:t>
            </a:r>
            <a:r>
              <a:rPr lang="en-US" sz="2400" dirty="0" err="1" smtClean="0"/>
              <a:t>irausaha</a:t>
            </a:r>
            <a:r>
              <a:rPr lang="en-US" sz="2400" dirty="0" smtClean="0"/>
              <a:t> yang </a:t>
            </a:r>
            <a:r>
              <a:rPr lang="en-US" sz="2400" dirty="0" err="1" smtClean="0"/>
              <a:t>bersedia</a:t>
            </a:r>
            <a:r>
              <a:rPr lang="en-US" sz="2400" dirty="0" smtClean="0"/>
              <a:t> </a:t>
            </a: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menanggung</a:t>
            </a:r>
            <a:r>
              <a:rPr lang="en-US" sz="2400" dirty="0" smtClean="0"/>
              <a:t> </a:t>
            </a:r>
            <a:r>
              <a:rPr lang="en-US" sz="2400" dirty="0" err="1" smtClean="0"/>
              <a:t>resiko</a:t>
            </a:r>
            <a:r>
              <a:rPr lang="en-US" sz="2400" dirty="0" smtClean="0"/>
              <a:t> </a:t>
            </a: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memulai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mengelola</a:t>
            </a:r>
            <a:r>
              <a:rPr lang="en-US" sz="2400" dirty="0" smtClean="0"/>
              <a:t> </a:t>
            </a:r>
            <a:r>
              <a:rPr lang="en-US" sz="2400" dirty="0" err="1" smtClean="0"/>
              <a:t>jenis</a:t>
            </a:r>
            <a:r>
              <a:rPr lang="en-US" sz="2400" dirty="0" smtClean="0"/>
              <a:t> </a:t>
            </a:r>
            <a:r>
              <a:rPr lang="en-US" sz="2400" dirty="0" err="1" smtClean="0"/>
              <a:t>bisnis</a:t>
            </a:r>
            <a:r>
              <a:rPr lang="en-US" sz="2400" dirty="0" smtClean="0"/>
              <a:t> yang </a:t>
            </a:r>
            <a:r>
              <a:rPr lang="en-US" sz="2400" dirty="0" err="1" smtClean="0"/>
              <a:t>tetap</a:t>
            </a:r>
            <a:r>
              <a:rPr lang="en-US" sz="2400" dirty="0" smtClean="0"/>
              <a:t> </a:t>
            </a:r>
            <a:r>
              <a:rPr lang="en-US" sz="2400" dirty="0" err="1" smtClean="0"/>
              <a:t>kecil</a:t>
            </a:r>
            <a:r>
              <a:rPr lang="en-US" sz="2400" dirty="0" smtClean="0"/>
              <a:t>, </a:t>
            </a:r>
            <a:r>
              <a:rPr lang="en-US" sz="2400" dirty="0" err="1" smtClean="0"/>
              <a:t>melakukan</a:t>
            </a:r>
            <a:r>
              <a:rPr lang="en-US" sz="2400" dirty="0" smtClean="0"/>
              <a:t> </a:t>
            </a:r>
            <a:r>
              <a:rPr lang="en-US" sz="2400" dirty="0" err="1" smtClean="0"/>
              <a:t>pekerjaan</a:t>
            </a:r>
            <a:r>
              <a:rPr lang="en-US" sz="2400" dirty="0" smtClean="0"/>
              <a:t> yang </a:t>
            </a:r>
            <a:r>
              <a:rPr lang="en-US" sz="2400" dirty="0" err="1" smtClean="0"/>
              <a:t>mereka</a:t>
            </a:r>
            <a:r>
              <a:rPr lang="en-US" sz="2400" dirty="0" smtClean="0"/>
              <a:t> </a:t>
            </a:r>
            <a:r>
              <a:rPr lang="en-US" sz="2400" dirty="0" err="1" smtClean="0"/>
              <a:t>lakukan</a:t>
            </a:r>
            <a:r>
              <a:rPr lang="en-US" sz="2400" dirty="0" smtClean="0"/>
              <a:t>, </a:t>
            </a:r>
            <a:r>
              <a:rPr lang="en-US" sz="2400" dirty="0" err="1" smtClean="0"/>
              <a:t>menawarkan</a:t>
            </a:r>
            <a:r>
              <a:rPr lang="en-US" sz="2400" dirty="0" smtClean="0"/>
              <a:t> </a:t>
            </a:r>
            <a:r>
              <a:rPr lang="en-US" sz="2400" dirty="0" err="1" smtClean="0"/>
              <a:t>gaya</a:t>
            </a:r>
            <a:r>
              <a:rPr lang="en-US" sz="2400" dirty="0" smtClean="0"/>
              <a:t> </a:t>
            </a:r>
            <a:r>
              <a:rPr lang="en-US" sz="2400" dirty="0" err="1" smtClean="0"/>
              <a:t>hidup</a:t>
            </a:r>
            <a:r>
              <a:rPr lang="en-US" sz="2400" dirty="0" smtClean="0"/>
              <a:t> yang </a:t>
            </a:r>
            <a:r>
              <a:rPr lang="en-US" sz="2400" dirty="0" err="1" smtClean="0"/>
              <a:t>seimbang</a:t>
            </a:r>
            <a:endParaRPr lang="en-US" sz="2400" dirty="0" smtClean="0"/>
          </a:p>
          <a:p>
            <a:pPr>
              <a:buNone/>
            </a:pPr>
            <a:r>
              <a:rPr lang="en-US" sz="2400" dirty="0" err="1" smtClean="0"/>
              <a:t>Tantangan</a:t>
            </a:r>
            <a:r>
              <a:rPr lang="en-US" sz="2400" dirty="0" smtClean="0"/>
              <a:t> </a:t>
            </a:r>
            <a:r>
              <a:rPr lang="en-US" sz="2400" dirty="0" err="1" smtClean="0"/>
              <a:t>utama</a:t>
            </a:r>
            <a:r>
              <a:rPr lang="en-US" sz="2400" dirty="0" smtClean="0"/>
              <a:t> </a:t>
            </a:r>
            <a:r>
              <a:rPr lang="en-US" sz="2400" dirty="0" err="1" smtClean="0"/>
              <a:t>bisnis</a:t>
            </a:r>
            <a:r>
              <a:rPr lang="en-US" sz="2400" dirty="0" smtClean="0"/>
              <a:t> </a:t>
            </a:r>
            <a:r>
              <a:rPr lang="en-US" sz="2400" dirty="0" err="1" smtClean="0"/>
              <a:t>rumahan</a:t>
            </a:r>
            <a:r>
              <a:rPr lang="en-US" sz="2400" dirty="0" smtClean="0"/>
              <a:t> :</a:t>
            </a:r>
          </a:p>
          <a:p>
            <a:r>
              <a:rPr lang="en-US" sz="2400" dirty="0" err="1" smtClean="0"/>
              <a:t>Mendapatkan</a:t>
            </a:r>
            <a:r>
              <a:rPr lang="en-US" sz="2400" dirty="0" smtClean="0"/>
              <a:t> </a:t>
            </a:r>
            <a:r>
              <a:rPr lang="en-US" sz="2400" dirty="0" err="1" smtClean="0"/>
              <a:t>pelanggan</a:t>
            </a:r>
            <a:r>
              <a:rPr lang="en-US" sz="2400" dirty="0" smtClean="0"/>
              <a:t> </a:t>
            </a:r>
            <a:r>
              <a:rPr lang="en-US" sz="2400" dirty="0" err="1" smtClean="0"/>
              <a:t>baru</a:t>
            </a:r>
            <a:r>
              <a:rPr lang="en-US" sz="2400" dirty="0" smtClean="0"/>
              <a:t> : </a:t>
            </a:r>
            <a:r>
              <a:rPr lang="en-US" sz="2400" dirty="0" err="1" smtClean="0"/>
              <a:t>sulit</a:t>
            </a:r>
            <a:r>
              <a:rPr lang="en-US" sz="2400" dirty="0" smtClean="0"/>
              <a:t> </a:t>
            </a: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menyebar</a:t>
            </a:r>
            <a:r>
              <a:rPr lang="en-US" sz="2400" dirty="0" smtClean="0"/>
              <a:t> </a:t>
            </a:r>
            <a:r>
              <a:rPr lang="en-US" sz="2400" dirty="0" err="1" smtClean="0"/>
              <a:t>berita</a:t>
            </a:r>
            <a:r>
              <a:rPr lang="en-US" sz="2400" dirty="0" smtClean="0"/>
              <a:t> </a:t>
            </a:r>
            <a:r>
              <a:rPr lang="en-US" sz="2400" dirty="0" err="1" smtClean="0"/>
              <a:t>keluar</a:t>
            </a:r>
            <a:r>
              <a:rPr lang="en-US" sz="2400" dirty="0" smtClean="0"/>
              <a:t> </a:t>
            </a:r>
            <a:r>
              <a:rPr lang="en-US" sz="2400" dirty="0" err="1" smtClean="0"/>
              <a:t>karna</a:t>
            </a:r>
            <a:r>
              <a:rPr lang="en-US" sz="2400" dirty="0" smtClean="0"/>
              <a:t> </a:t>
            </a:r>
            <a:r>
              <a:rPr lang="en-US" sz="2400" dirty="0" err="1" smtClean="0"/>
              <a:t>tidak</a:t>
            </a:r>
            <a:r>
              <a:rPr lang="en-US" sz="2400" dirty="0" smtClean="0"/>
              <a:t> </a:t>
            </a:r>
            <a:r>
              <a:rPr lang="en-US" sz="2400" dirty="0" err="1" smtClean="0"/>
              <a:t>punya</a:t>
            </a:r>
            <a:r>
              <a:rPr lang="en-US" sz="2400" dirty="0" smtClean="0"/>
              <a:t> </a:t>
            </a:r>
            <a:r>
              <a:rPr lang="en-US" sz="2400" dirty="0" err="1" smtClean="0"/>
              <a:t>papan</a:t>
            </a:r>
            <a:r>
              <a:rPr lang="en-US" sz="2400" dirty="0" smtClean="0"/>
              <a:t> </a:t>
            </a:r>
            <a:r>
              <a:rPr lang="en-US" sz="2400" dirty="0" err="1" smtClean="0"/>
              <a:t>nama</a:t>
            </a:r>
            <a:r>
              <a:rPr lang="en-US" sz="2400" dirty="0" smtClean="0"/>
              <a:t> </a:t>
            </a:r>
            <a:r>
              <a:rPr lang="en-US" sz="2400" dirty="0" err="1" smtClean="0"/>
              <a:t>atau</a:t>
            </a:r>
            <a:r>
              <a:rPr lang="en-US" sz="2400" dirty="0" smtClean="0"/>
              <a:t> </a:t>
            </a:r>
            <a:r>
              <a:rPr lang="en-US" sz="2400" dirty="0" err="1" smtClean="0"/>
              <a:t>tampilan</a:t>
            </a:r>
            <a:r>
              <a:rPr lang="en-US" sz="2400" dirty="0" smtClean="0"/>
              <a:t> </a:t>
            </a:r>
            <a:r>
              <a:rPr lang="en-US" sz="2400" dirty="0" err="1" smtClean="0"/>
              <a:t>toko</a:t>
            </a:r>
            <a:r>
              <a:rPr lang="en-US" sz="2400" dirty="0" smtClean="0"/>
              <a:t>.</a:t>
            </a:r>
          </a:p>
          <a:p>
            <a:r>
              <a:rPr lang="en-US" sz="2400" dirty="0" err="1" smtClean="0"/>
              <a:t>Mengelola</a:t>
            </a:r>
            <a:r>
              <a:rPr lang="en-US" sz="2400" dirty="0" smtClean="0"/>
              <a:t> </a:t>
            </a:r>
            <a:r>
              <a:rPr lang="en-US" sz="2400" dirty="0" err="1" smtClean="0"/>
              <a:t>waktu</a:t>
            </a:r>
            <a:r>
              <a:rPr lang="en-US" sz="2400" dirty="0" smtClean="0"/>
              <a:t> : </a:t>
            </a:r>
            <a:r>
              <a:rPr lang="en-US" sz="2400" dirty="0" err="1" smtClean="0"/>
              <a:t>hemat</a:t>
            </a:r>
            <a:r>
              <a:rPr lang="en-US" sz="2400" dirty="0" smtClean="0"/>
              <a:t> </a:t>
            </a:r>
            <a:r>
              <a:rPr lang="en-US" sz="2400" dirty="0" err="1" smtClean="0"/>
              <a:t>waktu</a:t>
            </a:r>
            <a:r>
              <a:rPr lang="en-US" sz="2400" dirty="0" smtClean="0"/>
              <a:t> </a:t>
            </a:r>
            <a:r>
              <a:rPr lang="en-US" sz="2400" dirty="0" err="1" smtClean="0"/>
              <a:t>karna</a:t>
            </a:r>
            <a:r>
              <a:rPr lang="en-US" sz="2400" dirty="0" smtClean="0"/>
              <a:t> </a:t>
            </a:r>
            <a:r>
              <a:rPr lang="en-US" sz="2400" dirty="0" err="1" smtClean="0"/>
              <a:t>tidak</a:t>
            </a:r>
            <a:r>
              <a:rPr lang="en-US" sz="2400" dirty="0" smtClean="0"/>
              <a:t> </a:t>
            </a:r>
            <a:r>
              <a:rPr lang="en-US" sz="2400" dirty="0" err="1" smtClean="0"/>
              <a:t>perlu</a:t>
            </a:r>
            <a:r>
              <a:rPr lang="en-US" sz="2400" dirty="0" smtClean="0"/>
              <a:t> </a:t>
            </a:r>
            <a:r>
              <a:rPr lang="en-US" sz="2400" dirty="0" err="1" smtClean="0"/>
              <a:t>bepergian</a:t>
            </a:r>
            <a:r>
              <a:rPr lang="en-US" sz="2400" dirty="0" smtClean="0"/>
              <a:t> </a:t>
            </a:r>
            <a:r>
              <a:rPr lang="en-US" sz="2400" dirty="0" err="1" smtClean="0"/>
              <a:t>pulang</a:t>
            </a:r>
            <a:r>
              <a:rPr lang="en-US" sz="2400" dirty="0" smtClean="0"/>
              <a:t> </a:t>
            </a:r>
            <a:r>
              <a:rPr lang="en-US" sz="2400" dirty="0" err="1" smtClean="0"/>
              <a:t>pergi</a:t>
            </a:r>
            <a:r>
              <a:rPr lang="en-US" sz="2400" dirty="0" smtClean="0"/>
              <a:t>, </a:t>
            </a:r>
            <a:r>
              <a:rPr lang="en-US" sz="2400" dirty="0" err="1" smtClean="0"/>
              <a:t>tetapi</a:t>
            </a:r>
            <a:r>
              <a:rPr lang="en-US" sz="2400" dirty="0" smtClean="0"/>
              <a:t> </a:t>
            </a:r>
            <a:r>
              <a:rPr lang="en-US" sz="2400" dirty="0" err="1" smtClean="0"/>
              <a:t>membutuhkan</a:t>
            </a:r>
            <a:r>
              <a:rPr lang="en-US" sz="2400" dirty="0" smtClean="0"/>
              <a:t> </a:t>
            </a:r>
            <a:r>
              <a:rPr lang="en-US" sz="2400" dirty="0" err="1" smtClean="0"/>
              <a:t>disiplin</a:t>
            </a:r>
            <a:r>
              <a:rPr lang="en-US" sz="2400" dirty="0" smtClean="0"/>
              <a:t> </a:t>
            </a:r>
            <a:r>
              <a:rPr lang="en-US" sz="2400" dirty="0" err="1" smtClean="0"/>
              <a:t>diri</a:t>
            </a:r>
            <a:r>
              <a:rPr lang="en-US" sz="2400" dirty="0" smtClean="0"/>
              <a:t>.</a:t>
            </a:r>
          </a:p>
          <a:p>
            <a:r>
              <a:rPr lang="en-US" sz="2400" dirty="0" err="1" smtClean="0"/>
              <a:t>Memisahkan</a:t>
            </a:r>
            <a:r>
              <a:rPr lang="en-US" sz="2400" dirty="0" smtClean="0"/>
              <a:t> </a:t>
            </a:r>
            <a:r>
              <a:rPr lang="en-US" sz="2400" dirty="0" err="1" smtClean="0"/>
              <a:t>tugas</a:t>
            </a:r>
            <a:r>
              <a:rPr lang="en-US" sz="2400" dirty="0" smtClean="0"/>
              <a:t> </a:t>
            </a:r>
            <a:r>
              <a:rPr lang="en-US" sz="2400" dirty="0" err="1" smtClean="0"/>
              <a:t>kerja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keluarga</a:t>
            </a:r>
            <a:r>
              <a:rPr lang="en-US" sz="2400" dirty="0" smtClean="0"/>
              <a:t> : </a:t>
            </a:r>
            <a:r>
              <a:rPr lang="en-US" sz="2400" dirty="0" err="1" smtClean="0"/>
              <a:t>sulit</a:t>
            </a:r>
            <a:r>
              <a:rPr lang="en-US" sz="2400" dirty="0" smtClean="0"/>
              <a:t> </a:t>
            </a:r>
            <a:r>
              <a:rPr lang="en-US" sz="2400" dirty="0" err="1" smtClean="0"/>
              <a:t>memisahkan</a:t>
            </a:r>
            <a:r>
              <a:rPr lang="en-US" sz="2400" dirty="0" smtClean="0"/>
              <a:t> </a:t>
            </a:r>
            <a:r>
              <a:rPr lang="en-US" sz="2400" dirty="0" err="1" smtClean="0"/>
              <a:t>tugas</a:t>
            </a:r>
            <a:r>
              <a:rPr lang="en-US" sz="2400" dirty="0" smtClean="0"/>
              <a:t> </a:t>
            </a:r>
            <a:r>
              <a:rPr lang="en-US" sz="2400" dirty="0" err="1" smtClean="0"/>
              <a:t>kerja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keluarga</a:t>
            </a:r>
            <a:endParaRPr lang="en-US" sz="2400" dirty="0" smtClean="0"/>
          </a:p>
          <a:p>
            <a:r>
              <a:rPr lang="en-US" sz="2400" dirty="0" err="1" smtClean="0"/>
              <a:t>Mematuhi</a:t>
            </a:r>
            <a:r>
              <a:rPr lang="en-US" sz="2400" dirty="0" smtClean="0"/>
              <a:t> </a:t>
            </a:r>
            <a:r>
              <a:rPr lang="en-US" sz="2400" dirty="0" err="1" smtClean="0"/>
              <a:t>peraturan</a:t>
            </a:r>
            <a:r>
              <a:rPr lang="en-US" sz="2400" dirty="0" smtClean="0"/>
              <a:t> </a:t>
            </a:r>
            <a:r>
              <a:rPr lang="en-US" sz="2400" dirty="0" err="1" smtClean="0"/>
              <a:t>kota</a:t>
            </a:r>
            <a:r>
              <a:rPr lang="en-US" sz="2400" dirty="0" smtClean="0"/>
              <a:t> : PP </a:t>
            </a:r>
            <a:r>
              <a:rPr lang="en-US" sz="2400" dirty="0" err="1" smtClean="0"/>
              <a:t>membatasi</a:t>
            </a:r>
            <a:r>
              <a:rPr lang="en-US" sz="2400" dirty="0" smtClean="0"/>
              <a:t> </a:t>
            </a:r>
            <a:r>
              <a:rPr lang="en-US" sz="2400" dirty="0" err="1" smtClean="0"/>
              <a:t>hal-hal</a:t>
            </a:r>
            <a:r>
              <a:rPr lang="en-US" sz="2400" dirty="0" smtClean="0"/>
              <a:t> </a:t>
            </a:r>
            <a:r>
              <a:rPr lang="en-US" sz="2400" dirty="0" err="1" smtClean="0"/>
              <a:t>jenis</a:t>
            </a:r>
            <a:r>
              <a:rPr lang="en-US" sz="2400" dirty="0" smtClean="0"/>
              <a:t> </a:t>
            </a:r>
            <a:r>
              <a:rPr lang="en-US" sz="2400" dirty="0" err="1" smtClean="0"/>
              <a:t>bisnis</a:t>
            </a:r>
            <a:r>
              <a:rPr lang="en-US" sz="2400" dirty="0" smtClean="0"/>
              <a:t> yang </a:t>
            </a:r>
            <a:r>
              <a:rPr lang="en-US" sz="2400" dirty="0" err="1" smtClean="0"/>
              <a:t>diizinkan</a:t>
            </a:r>
            <a:r>
              <a:rPr lang="en-US" sz="2400" dirty="0" smtClean="0"/>
              <a:t> </a:t>
            </a:r>
          </a:p>
          <a:p>
            <a:r>
              <a:rPr lang="en-US" sz="2400" dirty="0" err="1" smtClean="0"/>
              <a:t>Mengelola</a:t>
            </a:r>
            <a:r>
              <a:rPr lang="en-US" sz="2400" dirty="0" smtClean="0"/>
              <a:t> </a:t>
            </a:r>
            <a:r>
              <a:rPr lang="en-US" sz="2400" dirty="0" err="1" smtClean="0"/>
              <a:t>resiko</a:t>
            </a:r>
            <a:r>
              <a:rPr lang="en-US" sz="2400" dirty="0" smtClean="0"/>
              <a:t> : </a:t>
            </a:r>
            <a:r>
              <a:rPr lang="en-US" sz="2400" dirty="0" err="1" smtClean="0"/>
              <a:t>wirausahawan</a:t>
            </a:r>
            <a:r>
              <a:rPr lang="en-US" sz="2400" dirty="0" smtClean="0"/>
              <a:t> </a:t>
            </a:r>
            <a:r>
              <a:rPr lang="en-US" sz="2400" dirty="0" err="1" smtClean="0"/>
              <a:t>berbasis</a:t>
            </a:r>
            <a:r>
              <a:rPr lang="en-US" sz="2400" dirty="0" smtClean="0"/>
              <a:t> </a:t>
            </a:r>
            <a:r>
              <a:rPr lang="en-US" sz="2400" dirty="0" err="1" smtClean="0"/>
              <a:t>rumahan</a:t>
            </a:r>
            <a:r>
              <a:rPr lang="en-US" sz="2400" dirty="0" smtClean="0"/>
              <a:t> </a:t>
            </a:r>
            <a:r>
              <a:rPr lang="en-US" sz="2400" dirty="0" err="1" smtClean="0"/>
              <a:t>harus</a:t>
            </a:r>
            <a:r>
              <a:rPr lang="en-US" sz="2400" dirty="0" smtClean="0"/>
              <a:t> </a:t>
            </a:r>
            <a:r>
              <a:rPr lang="en-US" sz="2400" dirty="0" err="1" smtClean="0"/>
              <a:t>meninjau</a:t>
            </a:r>
            <a:r>
              <a:rPr lang="en-US" sz="2400" dirty="0" smtClean="0"/>
              <a:t> polis </a:t>
            </a:r>
            <a:r>
              <a:rPr lang="en-US" sz="2400" dirty="0" err="1" smtClean="0"/>
              <a:t>asuransi</a:t>
            </a:r>
            <a:r>
              <a:rPr lang="en-US" sz="2400" dirty="0" smtClean="0"/>
              <a:t> </a:t>
            </a:r>
            <a:r>
              <a:rPr lang="en-US" sz="2400" dirty="0" err="1" smtClean="0"/>
              <a:t>pemilik</a:t>
            </a:r>
            <a:r>
              <a:rPr lang="en-US" sz="2400" dirty="0" smtClean="0"/>
              <a:t> </a:t>
            </a:r>
            <a:r>
              <a:rPr lang="en-US" sz="2400" dirty="0" err="1" smtClean="0"/>
              <a:t>rumah</a:t>
            </a:r>
            <a:r>
              <a:rPr lang="en-US" sz="2400" dirty="0" smtClean="0"/>
              <a:t> </a:t>
            </a:r>
            <a:r>
              <a:rPr lang="en-US" sz="2400" dirty="0" err="1" smtClean="0"/>
              <a:t>mereka</a:t>
            </a:r>
            <a:r>
              <a:rPr lang="en-US" sz="2400" dirty="0" smtClean="0"/>
              <a:t> </a:t>
            </a:r>
            <a:r>
              <a:rPr lang="en-US" sz="2400" dirty="0" err="1" smtClean="0"/>
              <a:t>karena</a:t>
            </a:r>
            <a:r>
              <a:rPr lang="en-US" sz="2400" dirty="0" smtClean="0"/>
              <a:t> </a:t>
            </a:r>
            <a:r>
              <a:rPr lang="en-US" sz="2400" dirty="0" err="1" smtClean="0"/>
              <a:t>tidak</a:t>
            </a:r>
            <a:r>
              <a:rPr lang="en-US" sz="2400" dirty="0" smtClean="0"/>
              <a:t> </a:t>
            </a:r>
            <a:r>
              <a:rPr lang="en-US" sz="2400" dirty="0" err="1" smtClean="0"/>
              <a:t>semua</a:t>
            </a:r>
            <a:r>
              <a:rPr lang="en-US" sz="2400" dirty="0" smtClean="0"/>
              <a:t> polis </a:t>
            </a:r>
            <a:r>
              <a:rPr lang="en-US" sz="2400" dirty="0" err="1" smtClean="0"/>
              <a:t>mencakup</a:t>
            </a:r>
            <a:r>
              <a:rPr lang="en-US" sz="2400" dirty="0" smtClean="0"/>
              <a:t> </a:t>
            </a:r>
            <a:r>
              <a:rPr lang="en-US" sz="2400" dirty="0" err="1" smtClean="0"/>
              <a:t>klaim</a:t>
            </a:r>
            <a:r>
              <a:rPr lang="en-US" sz="2400" dirty="0" smtClean="0"/>
              <a:t>.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52400"/>
            <a:ext cx="8705088" cy="6477000"/>
          </a:xfrm>
        </p:spPr>
        <p:txBody>
          <a:bodyPr>
            <a:normAutofit fontScale="62500" lnSpcReduction="20000"/>
          </a:bodyPr>
          <a:lstStyle/>
          <a:p>
            <a:pPr>
              <a:buFont typeface="Wingdings" pitchFamily="2" charset="2"/>
              <a:buChar char="q"/>
            </a:pPr>
            <a:r>
              <a:rPr lang="en-US" dirty="0" smtClean="0"/>
              <a:t> </a:t>
            </a:r>
            <a:r>
              <a:rPr lang="en-US" dirty="0" err="1" smtClean="0"/>
              <a:t>Bisnis</a:t>
            </a:r>
            <a:r>
              <a:rPr lang="en-US" dirty="0" smtClean="0"/>
              <a:t> </a:t>
            </a:r>
            <a:r>
              <a:rPr lang="en-US" dirty="0" err="1" smtClean="0"/>
              <a:t>berbasis</a:t>
            </a:r>
            <a:r>
              <a:rPr lang="en-US" dirty="0" smtClean="0"/>
              <a:t> Web</a:t>
            </a:r>
          </a:p>
          <a:p>
            <a:pPr>
              <a:buFont typeface="Wingdings" pitchFamily="2" charset="2"/>
              <a:buChar char="q"/>
            </a:pPr>
            <a:r>
              <a:rPr lang="en-US" dirty="0" err="1" smtClean="0"/>
              <a:t>Situs</a:t>
            </a:r>
            <a:r>
              <a:rPr lang="en-US" dirty="0" smtClean="0"/>
              <a:t> web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jalur</a:t>
            </a:r>
            <a:r>
              <a:rPr lang="en-US" dirty="0" smtClean="0"/>
              <a:t> yang </a:t>
            </a:r>
            <a:r>
              <a:rPr lang="en-US" dirty="0" err="1" smtClean="0"/>
              <a:t>efisien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membeli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menjual</a:t>
            </a:r>
            <a:r>
              <a:rPr lang="en-US" dirty="0" smtClean="0"/>
              <a:t> </a:t>
            </a:r>
            <a:r>
              <a:rPr lang="en-US" dirty="0" err="1" smtClean="0"/>
              <a:t>produk</a:t>
            </a:r>
            <a:r>
              <a:rPr lang="en-US" dirty="0" smtClean="0"/>
              <a:t>, </a:t>
            </a:r>
            <a:r>
              <a:rPr lang="en-US" dirty="0" err="1" smtClean="0"/>
              <a:t>jangkauan</a:t>
            </a:r>
            <a:r>
              <a:rPr lang="en-US" dirty="0" smtClean="0"/>
              <a:t> </a:t>
            </a:r>
            <a:r>
              <a:rPr lang="en-US" dirty="0" err="1" smtClean="0"/>
              <a:t>luas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web </a:t>
            </a:r>
            <a:r>
              <a:rPr lang="en-US" dirty="0" err="1" smtClean="0"/>
              <a:t>sangat</a:t>
            </a:r>
            <a:r>
              <a:rPr lang="en-US" dirty="0" smtClean="0"/>
              <a:t> </a:t>
            </a:r>
            <a:r>
              <a:rPr lang="en-US" dirty="0" err="1" smtClean="0"/>
              <a:t>sesuai</a:t>
            </a:r>
            <a:r>
              <a:rPr lang="en-US" dirty="0" smtClean="0"/>
              <a:t> </a:t>
            </a:r>
            <a:r>
              <a:rPr lang="en-US" dirty="0" err="1" smtClean="0"/>
              <a:t>bagi</a:t>
            </a:r>
            <a:r>
              <a:rPr lang="en-US" dirty="0" smtClean="0"/>
              <a:t> </a:t>
            </a:r>
            <a:r>
              <a:rPr lang="en-US" dirty="0" err="1" smtClean="0"/>
              <a:t>perusahaan</a:t>
            </a:r>
            <a:r>
              <a:rPr lang="en-US" dirty="0" smtClean="0"/>
              <a:t>.</a:t>
            </a:r>
          </a:p>
          <a:p>
            <a:pPr>
              <a:buFont typeface="Wingdings" pitchFamily="2" charset="2"/>
              <a:buChar char="q"/>
            </a:pPr>
            <a:r>
              <a:rPr lang="en-US" dirty="0" smtClean="0"/>
              <a:t>Web </a:t>
            </a:r>
            <a:r>
              <a:rPr lang="en-US" dirty="0" err="1" smtClean="0"/>
              <a:t>merupakan</a:t>
            </a:r>
            <a:r>
              <a:rPr lang="en-US" dirty="0" smtClean="0"/>
              <a:t> </a:t>
            </a:r>
            <a:r>
              <a:rPr lang="en-US" dirty="0" err="1" smtClean="0"/>
              <a:t>kendaraan</a:t>
            </a:r>
            <a:r>
              <a:rPr lang="en-US" dirty="0" smtClean="0"/>
              <a:t> yang </a:t>
            </a:r>
            <a:r>
              <a:rPr lang="en-US" dirty="0" err="1" smtClean="0"/>
              <a:t>jauh</a:t>
            </a:r>
            <a:r>
              <a:rPr lang="en-US" dirty="0" smtClean="0"/>
              <a:t> </a:t>
            </a:r>
            <a:r>
              <a:rPr lang="en-US" dirty="0" err="1" smtClean="0"/>
              <a:t>lebih</a:t>
            </a:r>
            <a:r>
              <a:rPr lang="en-US" dirty="0" smtClean="0"/>
              <a:t> </a:t>
            </a:r>
            <a:r>
              <a:rPr lang="en-US" dirty="0" err="1" smtClean="0"/>
              <a:t>baik</a:t>
            </a:r>
            <a:r>
              <a:rPr lang="en-US" dirty="0" smtClean="0"/>
              <a:t> </a:t>
            </a:r>
            <a:r>
              <a:rPr lang="en-US" dirty="0" err="1" smtClean="0"/>
              <a:t>bagi</a:t>
            </a:r>
            <a:r>
              <a:rPr lang="en-US" dirty="0" smtClean="0"/>
              <a:t> </a:t>
            </a:r>
            <a:r>
              <a:rPr lang="en-US" dirty="0" err="1" smtClean="0"/>
              <a:t>pelanggan</a:t>
            </a:r>
            <a:r>
              <a:rPr lang="en-US" dirty="0" smtClean="0"/>
              <a:t> kami, </a:t>
            </a:r>
            <a:r>
              <a:rPr lang="en-US" dirty="0" err="1" smtClean="0"/>
              <a:t>dibanding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katalog</a:t>
            </a:r>
            <a:r>
              <a:rPr lang="en-US" dirty="0" smtClean="0"/>
              <a:t> yang </a:t>
            </a:r>
            <a:r>
              <a:rPr lang="en-US" dirty="0" err="1" smtClean="0"/>
              <a:t>dipesan</a:t>
            </a:r>
            <a:r>
              <a:rPr lang="en-US" dirty="0" smtClean="0"/>
              <a:t>  </a:t>
            </a:r>
            <a:r>
              <a:rPr lang="en-US" dirty="0" err="1" smtClean="0"/>
              <a:t>melalui</a:t>
            </a:r>
            <a:r>
              <a:rPr lang="en-US" dirty="0" smtClean="0"/>
              <a:t> pos.</a:t>
            </a:r>
          </a:p>
          <a:p>
            <a:pPr marL="82296" indent="0">
              <a:buNone/>
            </a:pPr>
            <a:r>
              <a:rPr lang="en-US" dirty="0" smtClean="0"/>
              <a:t> </a:t>
            </a:r>
          </a:p>
          <a:p>
            <a:pPr>
              <a:buBlip>
                <a:blip r:embed="rId2"/>
              </a:buBlip>
            </a:pPr>
            <a:r>
              <a:rPr lang="en-US" dirty="0" smtClean="0"/>
              <a:t> MEMULAI DALAM BISNIS KECIL</a:t>
            </a:r>
          </a:p>
          <a:p>
            <a:pPr lvl="1">
              <a:buFont typeface="Wingdings" pitchFamily="2" charset="2"/>
              <a:buChar char="ü"/>
            </a:pPr>
            <a:r>
              <a:rPr lang="en-US" dirty="0" smtClean="0"/>
              <a:t> </a:t>
            </a:r>
            <a:r>
              <a:rPr lang="en-US" dirty="0" err="1" smtClean="0"/>
              <a:t>Bisnis</a:t>
            </a:r>
            <a:r>
              <a:rPr lang="en-US" dirty="0" smtClean="0"/>
              <a:t> </a:t>
            </a:r>
            <a:r>
              <a:rPr lang="en-US" dirty="0" err="1" smtClean="0"/>
              <a:t>kecil</a:t>
            </a:r>
            <a:r>
              <a:rPr lang="en-US" dirty="0" smtClean="0"/>
              <a:t> versus </a:t>
            </a:r>
            <a:r>
              <a:rPr lang="en-US" dirty="0" err="1" smtClean="0"/>
              <a:t>Besar</a:t>
            </a:r>
            <a:r>
              <a:rPr lang="en-US" dirty="0" smtClean="0"/>
              <a:t> </a:t>
            </a:r>
          </a:p>
          <a:p>
            <a:pPr marL="402336" lvl="1" indent="0">
              <a:buNone/>
            </a:pPr>
            <a:r>
              <a:rPr lang="en-US" dirty="0" smtClean="0"/>
              <a:t>     </a:t>
            </a:r>
            <a:r>
              <a:rPr lang="en-US" dirty="0" err="1" smtClean="0"/>
              <a:t>Bisnis</a:t>
            </a:r>
            <a:r>
              <a:rPr lang="en-US" dirty="0" smtClean="0"/>
              <a:t> </a:t>
            </a:r>
            <a:r>
              <a:rPr lang="en-US" dirty="0" err="1" smtClean="0"/>
              <a:t>kecil</a:t>
            </a:r>
            <a:r>
              <a:rPr lang="en-US" dirty="0" smtClean="0"/>
              <a:t> : </a:t>
            </a:r>
            <a:r>
              <a:rPr lang="en-US" dirty="0" err="1" smtClean="0"/>
              <a:t>Bisnis</a:t>
            </a:r>
            <a:r>
              <a:rPr lang="en-US" dirty="0" smtClean="0"/>
              <a:t> yang </a:t>
            </a:r>
            <a:r>
              <a:rPr lang="en-US" dirty="0" err="1" smtClean="0"/>
              <a:t>dimiliki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dioperasikan</a:t>
            </a:r>
            <a:r>
              <a:rPr lang="en-US" dirty="0" smtClean="0"/>
              <a:t> </a:t>
            </a:r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independen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dominan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bidang</a:t>
            </a:r>
            <a:r>
              <a:rPr lang="en-US" dirty="0" smtClean="0"/>
              <a:t> </a:t>
            </a:r>
            <a:r>
              <a:rPr lang="en-US" dirty="0" err="1" smtClean="0"/>
              <a:t>operasinya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memenuhi</a:t>
            </a:r>
            <a:r>
              <a:rPr lang="en-US" dirty="0" smtClean="0"/>
              <a:t> </a:t>
            </a:r>
            <a:r>
              <a:rPr lang="en-US" dirty="0" err="1" smtClean="0"/>
              <a:t>standar</a:t>
            </a:r>
            <a:r>
              <a:rPr lang="en-US" dirty="0" smtClean="0"/>
              <a:t> </a:t>
            </a:r>
            <a:r>
              <a:rPr lang="en-US" dirty="0" err="1" smtClean="0"/>
              <a:t>ukuran</a:t>
            </a:r>
            <a:r>
              <a:rPr lang="en-US" dirty="0" smtClean="0"/>
              <a:t> </a:t>
            </a:r>
            <a:r>
              <a:rPr lang="en-US" dirty="0" err="1" smtClean="0"/>
              <a:t>tertentu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jumlah</a:t>
            </a:r>
            <a:r>
              <a:rPr lang="en-US" dirty="0" smtClean="0"/>
              <a:t> </a:t>
            </a:r>
            <a:r>
              <a:rPr lang="en-US" dirty="0" err="1" smtClean="0"/>
              <a:t>karyawan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penerimaan</a:t>
            </a:r>
            <a:r>
              <a:rPr lang="en-US" dirty="0" smtClean="0"/>
              <a:t> </a:t>
            </a:r>
            <a:r>
              <a:rPr lang="en-US" dirty="0" err="1" smtClean="0"/>
              <a:t>tahunan</a:t>
            </a:r>
            <a:r>
              <a:rPr lang="en-US" dirty="0" smtClean="0"/>
              <a:t>.  </a:t>
            </a:r>
          </a:p>
          <a:p>
            <a:pPr lvl="1">
              <a:buFont typeface="Wingdings" pitchFamily="2" charset="2"/>
              <a:buChar char="ü"/>
            </a:pPr>
            <a:r>
              <a:rPr lang="en-US" dirty="0" smtClean="0"/>
              <a:t> </a:t>
            </a:r>
            <a:r>
              <a:rPr lang="en-US" dirty="0" err="1" smtClean="0"/>
              <a:t>Pentingnya</a:t>
            </a:r>
            <a:r>
              <a:rPr lang="en-US" dirty="0" smtClean="0"/>
              <a:t> </a:t>
            </a:r>
            <a:r>
              <a:rPr lang="en-US" dirty="0" err="1" smtClean="0"/>
              <a:t>bisnis</a:t>
            </a:r>
            <a:r>
              <a:rPr lang="en-US" dirty="0" smtClean="0"/>
              <a:t> </a:t>
            </a:r>
            <a:r>
              <a:rPr lang="en-US" dirty="0" err="1" smtClean="0"/>
              <a:t>kecil</a:t>
            </a:r>
            <a:r>
              <a:rPr lang="en-US" dirty="0" smtClean="0"/>
              <a:t> : 75 %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lapangan</a:t>
            </a:r>
            <a:r>
              <a:rPr lang="en-US" dirty="0" smtClean="0"/>
              <a:t> </a:t>
            </a:r>
            <a:r>
              <a:rPr lang="en-US" dirty="0" err="1" smtClean="0"/>
              <a:t>pekerjaan</a:t>
            </a:r>
            <a:r>
              <a:rPr lang="en-US" dirty="0" smtClean="0"/>
              <a:t> </a:t>
            </a:r>
            <a:r>
              <a:rPr lang="en-US" dirty="0" err="1" smtClean="0"/>
              <a:t>baru</a:t>
            </a:r>
            <a:r>
              <a:rPr lang="en-US" dirty="0" smtClean="0"/>
              <a:t> di </a:t>
            </a:r>
            <a:r>
              <a:rPr lang="en-US" dirty="0" err="1" smtClean="0"/>
              <a:t>Amerika</a:t>
            </a:r>
            <a:r>
              <a:rPr lang="en-US" dirty="0" smtClean="0"/>
              <a:t> </a:t>
            </a:r>
            <a:r>
              <a:rPr lang="en-US" dirty="0" err="1" smtClean="0"/>
              <a:t>berada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bisnis</a:t>
            </a:r>
            <a:r>
              <a:rPr lang="en-US" dirty="0" smtClean="0"/>
              <a:t> </a:t>
            </a:r>
            <a:r>
              <a:rPr lang="en-US" dirty="0" err="1" smtClean="0"/>
              <a:t>kecil</a:t>
            </a:r>
            <a:r>
              <a:rPr lang="en-US" dirty="0" smtClean="0"/>
              <a:t>, </a:t>
            </a:r>
            <a:r>
              <a:rPr lang="en-US" dirty="0" err="1" smtClean="0"/>
              <a:t>seperempat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bisnis</a:t>
            </a:r>
            <a:r>
              <a:rPr lang="en-US" dirty="0" smtClean="0"/>
              <a:t> </a:t>
            </a:r>
            <a:r>
              <a:rPr lang="en-US" dirty="0" err="1" smtClean="0"/>
              <a:t>kecil</a:t>
            </a:r>
            <a:r>
              <a:rPr lang="en-US" dirty="0" smtClean="0"/>
              <a:t> </a:t>
            </a:r>
            <a:r>
              <a:rPr lang="en-US" dirty="0" err="1" smtClean="0"/>
              <a:t>menyatakan</a:t>
            </a:r>
            <a:r>
              <a:rPr lang="en-US" dirty="0" smtClean="0"/>
              <a:t> </a:t>
            </a:r>
            <a:r>
              <a:rPr lang="en-US" dirty="0" err="1" smtClean="0"/>
              <a:t>kuangnya</a:t>
            </a:r>
            <a:r>
              <a:rPr lang="en-US" dirty="0" smtClean="0"/>
              <a:t> </a:t>
            </a:r>
            <a:r>
              <a:rPr lang="en-US" dirty="0" err="1" smtClean="0"/>
              <a:t>pekerja</a:t>
            </a:r>
            <a:r>
              <a:rPr lang="en-US" dirty="0" smtClean="0"/>
              <a:t> yang </a:t>
            </a:r>
            <a:r>
              <a:rPr lang="en-US" dirty="0" err="1" smtClean="0"/>
              <a:t>memenuhi</a:t>
            </a:r>
            <a:r>
              <a:rPr lang="en-US" dirty="0" smtClean="0"/>
              <a:t> </a:t>
            </a:r>
            <a:r>
              <a:rPr lang="en-US" dirty="0" err="1" smtClean="0"/>
              <a:t>syarat</a:t>
            </a:r>
            <a:r>
              <a:rPr lang="en-US" dirty="0"/>
              <a:t> </a:t>
            </a:r>
            <a:r>
              <a:rPr lang="en-US" dirty="0" err="1" smtClean="0"/>
              <a:t>salah</a:t>
            </a:r>
            <a:r>
              <a:rPr lang="en-US" dirty="0" smtClean="0"/>
              <a:t> </a:t>
            </a:r>
            <a:r>
              <a:rPr lang="en-US" dirty="0" err="1" smtClean="0"/>
              <a:t>satu</a:t>
            </a:r>
            <a:r>
              <a:rPr lang="en-US" dirty="0" smtClean="0"/>
              <a:t> </a:t>
            </a:r>
            <a:r>
              <a:rPr lang="en-US" dirty="0" err="1" smtClean="0"/>
              <a:t>rintangan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mereka</a:t>
            </a:r>
            <a:r>
              <a:rPr lang="en-US" dirty="0" smtClean="0"/>
              <a:t> </a:t>
            </a:r>
            <a:r>
              <a:rPr lang="en-US" dirty="0" err="1" smtClean="0"/>
              <a:t>tumbuh</a:t>
            </a:r>
            <a:r>
              <a:rPr lang="en-US" dirty="0" smtClean="0"/>
              <a:t>. </a:t>
            </a:r>
          </a:p>
          <a:p>
            <a:pPr lvl="1">
              <a:buFont typeface="Wingdings" pitchFamily="2" charset="2"/>
              <a:buChar char="ü"/>
            </a:pPr>
            <a:r>
              <a:rPr lang="en-US" dirty="0" smtClean="0"/>
              <a:t> </a:t>
            </a:r>
            <a:r>
              <a:rPr lang="en-US" dirty="0" err="1" smtClean="0"/>
              <a:t>Keberhasilan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kegagalan</a:t>
            </a:r>
            <a:r>
              <a:rPr lang="en-US" dirty="0" smtClean="0"/>
              <a:t> </a:t>
            </a:r>
            <a:r>
              <a:rPr lang="en-US" dirty="0" err="1" smtClean="0"/>
              <a:t>bisnis</a:t>
            </a:r>
            <a:r>
              <a:rPr lang="en-US" dirty="0" smtClean="0"/>
              <a:t> </a:t>
            </a:r>
            <a:r>
              <a:rPr lang="en-US" dirty="0" err="1" smtClean="0"/>
              <a:t>kecil</a:t>
            </a:r>
            <a:r>
              <a:rPr lang="en-US" dirty="0" smtClean="0"/>
              <a:t> :  </a:t>
            </a:r>
            <a:r>
              <a:rPr lang="en-US" dirty="0" err="1" smtClean="0"/>
              <a:t>kebijakan</a:t>
            </a:r>
            <a:r>
              <a:rPr lang="en-US" dirty="0" smtClean="0"/>
              <a:t> </a:t>
            </a:r>
            <a:r>
              <a:rPr lang="en-US" dirty="0" err="1" smtClean="0"/>
              <a:t>konvensional</a:t>
            </a:r>
            <a:r>
              <a:rPr lang="en-US" dirty="0" smtClean="0"/>
              <a:t> </a:t>
            </a:r>
            <a:r>
              <a:rPr lang="en-US" dirty="0" err="1" smtClean="0"/>
              <a:t>mengatakan</a:t>
            </a:r>
            <a:r>
              <a:rPr lang="en-US" dirty="0" smtClean="0"/>
              <a:t>  </a:t>
            </a:r>
            <a:r>
              <a:rPr lang="en-US" dirty="0" err="1" smtClean="0"/>
              <a:t>sepertiga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bisnis</a:t>
            </a:r>
            <a:r>
              <a:rPr lang="en-US" dirty="0" smtClean="0"/>
              <a:t> </a:t>
            </a:r>
            <a:r>
              <a:rPr lang="en-US" dirty="0" err="1" smtClean="0"/>
              <a:t>kecil</a:t>
            </a:r>
            <a:r>
              <a:rPr lang="en-US" dirty="0" smtClean="0"/>
              <a:t> </a:t>
            </a:r>
            <a:r>
              <a:rPr lang="en-US" dirty="0" err="1" smtClean="0"/>
              <a:t>gagal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empat</a:t>
            </a:r>
            <a:r>
              <a:rPr lang="en-US" dirty="0" smtClean="0"/>
              <a:t> </a:t>
            </a:r>
            <a:r>
              <a:rPr lang="en-US" dirty="0" err="1" smtClean="0"/>
              <a:t>tahun</a:t>
            </a:r>
            <a:r>
              <a:rPr lang="en-US" dirty="0" smtClean="0"/>
              <a:t> </a:t>
            </a:r>
            <a:r>
              <a:rPr lang="en-US" dirty="0" err="1" smtClean="0"/>
              <a:t>pertama</a:t>
            </a:r>
            <a:r>
              <a:rPr lang="en-US" dirty="0" smtClean="0"/>
              <a:t>,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kematian</a:t>
            </a:r>
            <a:r>
              <a:rPr lang="en-US" dirty="0" smtClean="0"/>
              <a:t> 60 %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enam</a:t>
            </a:r>
            <a:r>
              <a:rPr lang="en-US" dirty="0" smtClean="0"/>
              <a:t> </a:t>
            </a:r>
            <a:r>
              <a:rPr lang="en-US" dirty="0" err="1" smtClean="0"/>
              <a:t>tahun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ahli</a:t>
            </a:r>
            <a:r>
              <a:rPr lang="en-US" dirty="0" smtClean="0"/>
              <a:t> </a:t>
            </a:r>
            <a:r>
              <a:rPr lang="en-US" dirty="0" err="1" smtClean="0"/>
              <a:t>ekonomi</a:t>
            </a:r>
            <a:r>
              <a:rPr lang="en-US" dirty="0" smtClean="0"/>
              <a:t> </a:t>
            </a:r>
            <a:r>
              <a:rPr lang="en-US" dirty="0" err="1" smtClean="0"/>
              <a:t>juga</a:t>
            </a:r>
            <a:r>
              <a:rPr lang="en-US" dirty="0" smtClean="0"/>
              <a:t> </a:t>
            </a:r>
            <a:r>
              <a:rPr lang="en-US" dirty="0" err="1" smtClean="0"/>
              <a:t>mengatakan</a:t>
            </a:r>
            <a:r>
              <a:rPr lang="en-US" dirty="0" smtClean="0"/>
              <a:t>  </a:t>
            </a:r>
            <a:r>
              <a:rPr lang="en-US" dirty="0" err="1" smtClean="0"/>
              <a:t>kegagalan</a:t>
            </a:r>
            <a:r>
              <a:rPr lang="en-US" dirty="0" smtClean="0"/>
              <a:t> </a:t>
            </a:r>
            <a:r>
              <a:rPr lang="en-US" dirty="0" err="1" smtClean="0"/>
              <a:t>hanya</a:t>
            </a:r>
            <a:r>
              <a:rPr lang="en-US" dirty="0" smtClean="0"/>
              <a:t> 18 %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delapan</a:t>
            </a:r>
            <a:r>
              <a:rPr lang="en-US" dirty="0" smtClean="0"/>
              <a:t> </a:t>
            </a:r>
            <a:r>
              <a:rPr lang="en-US" dirty="0" err="1" smtClean="0"/>
              <a:t>tahun</a:t>
            </a:r>
            <a:r>
              <a:rPr lang="en-US" dirty="0" smtClean="0"/>
              <a:t>.</a:t>
            </a:r>
          </a:p>
          <a:p>
            <a:pPr lvl="1">
              <a:buBlip>
                <a:blip r:embed="rId2"/>
              </a:buBlip>
            </a:pPr>
            <a:endParaRPr lang="en-US" dirty="0" smtClean="0"/>
          </a:p>
          <a:p>
            <a:pPr>
              <a:buBlip>
                <a:blip r:embed="rId2"/>
              </a:buBlip>
            </a:pPr>
            <a:r>
              <a:rPr lang="en-US" dirty="0" smtClean="0"/>
              <a:t> BELAJAR MENGENAI OPERASI BISNIS KECIL</a:t>
            </a:r>
          </a:p>
          <a:p>
            <a:pPr lvl="1">
              <a:buFont typeface="Wingdings" pitchFamily="2" charset="2"/>
              <a:buChar char="ü"/>
            </a:pPr>
            <a:r>
              <a:rPr lang="en-US" dirty="0" smtClean="0"/>
              <a:t> </a:t>
            </a:r>
            <a:r>
              <a:rPr lang="en-US" dirty="0" err="1" smtClean="0"/>
              <a:t>Belajar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orang</a:t>
            </a:r>
            <a:r>
              <a:rPr lang="en-US" dirty="0" smtClean="0"/>
              <a:t> lain</a:t>
            </a:r>
          </a:p>
          <a:p>
            <a:pPr lvl="1">
              <a:buFont typeface="Wingdings" pitchFamily="2" charset="2"/>
              <a:buChar char="ü"/>
            </a:pPr>
            <a:r>
              <a:rPr lang="en-US" dirty="0" smtClean="0"/>
              <a:t> </a:t>
            </a:r>
            <a:r>
              <a:rPr lang="en-US" dirty="0" err="1" smtClean="0"/>
              <a:t>Carilah</a:t>
            </a:r>
            <a:r>
              <a:rPr lang="en-US" dirty="0" smtClean="0"/>
              <a:t> </a:t>
            </a:r>
            <a:r>
              <a:rPr lang="en-US" dirty="0" err="1" smtClean="0"/>
              <a:t>pengalaman</a:t>
            </a:r>
            <a:endParaRPr lang="en-US" dirty="0" smtClean="0"/>
          </a:p>
          <a:p>
            <a:pPr lvl="1">
              <a:buFont typeface="Wingdings" pitchFamily="2" charset="2"/>
              <a:buChar char="ü"/>
            </a:pPr>
            <a:r>
              <a:rPr lang="en-US" dirty="0" smtClean="0"/>
              <a:t> </a:t>
            </a:r>
            <a:r>
              <a:rPr lang="en-US" dirty="0" err="1" smtClean="0"/>
              <a:t>Mengambil</a:t>
            </a:r>
            <a:r>
              <a:rPr lang="en-US" dirty="0" smtClean="0"/>
              <a:t> </a:t>
            </a:r>
            <a:r>
              <a:rPr lang="en-US" dirty="0" err="1" smtClean="0"/>
              <a:t>alih</a:t>
            </a:r>
            <a:r>
              <a:rPr lang="en-US" dirty="0" smtClean="0"/>
              <a:t> </a:t>
            </a:r>
            <a:r>
              <a:rPr lang="en-US" dirty="0" err="1" smtClean="0"/>
              <a:t>perusahaan</a:t>
            </a:r>
            <a:r>
              <a:rPr lang="en-US" dirty="0" smtClean="0"/>
              <a:t> yang </a:t>
            </a:r>
            <a:r>
              <a:rPr lang="en-US" dirty="0" err="1" smtClean="0"/>
              <a:t>berhasil</a:t>
            </a:r>
            <a:endParaRPr lang="en-US" dirty="0" smtClean="0"/>
          </a:p>
          <a:p>
            <a:pPr>
              <a:buBlip>
                <a:blip r:embed="rId2"/>
              </a:buBlip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28600"/>
            <a:ext cx="8705088" cy="6019800"/>
          </a:xfrm>
        </p:spPr>
        <p:txBody>
          <a:bodyPr/>
          <a:lstStyle/>
          <a:p>
            <a:pPr>
              <a:buBlip>
                <a:blip r:embed="rId2"/>
              </a:buBlip>
            </a:pPr>
            <a:r>
              <a:rPr lang="en-US" dirty="0" smtClean="0"/>
              <a:t> MENGELOLA SEBUAH BISNIS KECIL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Fungsi-fungsinya</a:t>
            </a:r>
            <a:r>
              <a:rPr lang="en-US" dirty="0" smtClean="0"/>
              <a:t> :</a:t>
            </a:r>
          </a:p>
          <a:p>
            <a:pPr marL="870966" lvl="1" indent="-514350">
              <a:buFont typeface="+mj-lt"/>
              <a:buAutoNum type="arabicPeriod"/>
            </a:pPr>
            <a:r>
              <a:rPr lang="en-US" dirty="0" err="1" smtClean="0"/>
              <a:t>Merencanakan</a:t>
            </a:r>
            <a:r>
              <a:rPr lang="en-US" dirty="0" smtClean="0"/>
              <a:t> </a:t>
            </a:r>
            <a:r>
              <a:rPr lang="en-US" dirty="0" err="1" smtClean="0"/>
              <a:t>bisnis</a:t>
            </a:r>
            <a:r>
              <a:rPr lang="en-US" dirty="0" smtClean="0"/>
              <a:t> </a:t>
            </a:r>
            <a:r>
              <a:rPr lang="en-US" dirty="0" err="1" smtClean="0"/>
              <a:t>anda</a:t>
            </a:r>
            <a:endParaRPr lang="en-US" dirty="0" smtClean="0"/>
          </a:p>
          <a:p>
            <a:pPr marL="870966" lvl="1" indent="-514350">
              <a:buFont typeface="+mj-lt"/>
              <a:buAutoNum type="arabicPeriod"/>
            </a:pPr>
            <a:r>
              <a:rPr lang="en-US" dirty="0" err="1" smtClean="0"/>
              <a:t>Mendanai</a:t>
            </a:r>
            <a:r>
              <a:rPr lang="en-US" dirty="0" smtClean="0"/>
              <a:t> </a:t>
            </a:r>
            <a:r>
              <a:rPr lang="en-US" dirty="0" err="1" smtClean="0"/>
              <a:t>bisnis</a:t>
            </a:r>
            <a:r>
              <a:rPr lang="en-US" dirty="0" smtClean="0"/>
              <a:t> </a:t>
            </a:r>
            <a:r>
              <a:rPr lang="en-US" dirty="0" err="1" smtClean="0"/>
              <a:t>anda</a:t>
            </a:r>
            <a:endParaRPr lang="en-US" dirty="0" smtClean="0"/>
          </a:p>
          <a:p>
            <a:pPr marL="870966" lvl="1" indent="-514350">
              <a:buFont typeface="+mj-lt"/>
              <a:buAutoNum type="arabicPeriod"/>
            </a:pPr>
            <a:r>
              <a:rPr lang="en-US" dirty="0" err="1" smtClean="0"/>
              <a:t>Mengenal</a:t>
            </a:r>
            <a:r>
              <a:rPr lang="en-US" dirty="0" smtClean="0"/>
              <a:t> </a:t>
            </a:r>
            <a:r>
              <a:rPr lang="en-US" dirty="0" err="1" smtClean="0"/>
              <a:t>pelanggan</a:t>
            </a:r>
            <a:r>
              <a:rPr lang="en-US" dirty="0" smtClean="0"/>
              <a:t> </a:t>
            </a:r>
            <a:r>
              <a:rPr lang="en-US" dirty="0" err="1" smtClean="0"/>
              <a:t>anda</a:t>
            </a:r>
            <a:r>
              <a:rPr lang="en-US" dirty="0" smtClean="0"/>
              <a:t> ( </a:t>
            </a:r>
            <a:r>
              <a:rPr lang="en-US" dirty="0" err="1" smtClean="0"/>
              <a:t>pemasaran</a:t>
            </a:r>
            <a:r>
              <a:rPr lang="en-US" dirty="0" smtClean="0"/>
              <a:t>)</a:t>
            </a:r>
          </a:p>
          <a:p>
            <a:pPr marL="870966" lvl="1" indent="-514350">
              <a:buFont typeface="+mj-lt"/>
              <a:buAutoNum type="arabicPeriod"/>
            </a:pPr>
            <a:r>
              <a:rPr lang="en-US" dirty="0" err="1" smtClean="0"/>
              <a:t>Mengelola</a:t>
            </a:r>
            <a:r>
              <a:rPr lang="en-US" dirty="0" smtClean="0"/>
              <a:t> </a:t>
            </a:r>
            <a:r>
              <a:rPr lang="en-US" dirty="0" err="1" smtClean="0"/>
              <a:t>karyawan</a:t>
            </a:r>
            <a:r>
              <a:rPr lang="en-US" dirty="0" smtClean="0"/>
              <a:t> </a:t>
            </a:r>
            <a:r>
              <a:rPr lang="en-US" dirty="0" err="1" smtClean="0"/>
              <a:t>anda</a:t>
            </a:r>
            <a:r>
              <a:rPr lang="en-US" dirty="0" smtClean="0"/>
              <a:t> ( </a:t>
            </a:r>
            <a:r>
              <a:rPr lang="en-US" dirty="0" err="1" smtClean="0"/>
              <a:t>pengembangan</a:t>
            </a:r>
            <a:r>
              <a:rPr lang="en-US" dirty="0" smtClean="0"/>
              <a:t> SDM)</a:t>
            </a:r>
          </a:p>
          <a:p>
            <a:pPr marL="870966" lvl="1" indent="-514350">
              <a:buFont typeface="+mj-lt"/>
              <a:buAutoNum type="arabicPeriod"/>
            </a:pPr>
            <a:r>
              <a:rPr lang="en-US" dirty="0" err="1" smtClean="0"/>
              <a:t>Membuat</a:t>
            </a:r>
            <a:r>
              <a:rPr lang="en-US" dirty="0" smtClean="0"/>
              <a:t> </a:t>
            </a:r>
            <a:r>
              <a:rPr lang="en-US" dirty="0" err="1" smtClean="0"/>
              <a:t>catatan</a:t>
            </a:r>
            <a:r>
              <a:rPr lang="en-US" dirty="0" smtClean="0"/>
              <a:t> (</a:t>
            </a:r>
            <a:r>
              <a:rPr lang="en-US" dirty="0" err="1" smtClean="0"/>
              <a:t>akuntansi</a:t>
            </a:r>
            <a:r>
              <a:rPr lang="en-US" dirty="0" smtClean="0"/>
              <a:t>)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76200"/>
            <a:ext cx="8705088" cy="1295400"/>
          </a:xfrm>
        </p:spPr>
        <p:txBody>
          <a:bodyPr>
            <a:noAutofit/>
          </a:bodyPr>
          <a:lstStyle/>
          <a:p>
            <a:pPr algn="ctr"/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Pertemuan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Ke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 7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MANAJEMEN, KEPEMIMPINAN,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PEMBERDAYAAN KARYAWAN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839200" cy="5257800"/>
          </a:xfrm>
        </p:spPr>
        <p:txBody>
          <a:bodyPr>
            <a:normAutofit lnSpcReduction="10000"/>
          </a:bodyPr>
          <a:lstStyle/>
          <a:p>
            <a:endParaRPr lang="en-US" sz="2800" dirty="0" smtClean="0"/>
          </a:p>
          <a:p>
            <a:r>
              <a:rPr lang="en-US" sz="2800" dirty="0" err="1" smtClean="0"/>
              <a:t>Manajemen</a:t>
            </a:r>
            <a:endParaRPr lang="en-US" sz="2800" dirty="0" smtClean="0"/>
          </a:p>
          <a:p>
            <a:pPr>
              <a:buNone/>
            </a:pPr>
            <a:r>
              <a:rPr lang="en-US" sz="2800" dirty="0" smtClean="0"/>
              <a:t>	Proses yang </a:t>
            </a:r>
            <a:r>
              <a:rPr lang="en-US" sz="2800" dirty="0" err="1" smtClean="0"/>
              <a:t>digunakan</a:t>
            </a:r>
            <a:r>
              <a:rPr lang="en-US" sz="2800" dirty="0" smtClean="0"/>
              <a:t> </a:t>
            </a:r>
            <a:r>
              <a:rPr lang="en-US" sz="2800" dirty="0" err="1" smtClean="0"/>
              <a:t>untuk</a:t>
            </a:r>
            <a:r>
              <a:rPr lang="en-US" sz="2800" dirty="0" smtClean="0"/>
              <a:t> </a:t>
            </a:r>
            <a:r>
              <a:rPr lang="en-US" sz="2800" dirty="0" err="1" smtClean="0"/>
              <a:t>mencapai</a:t>
            </a:r>
            <a:r>
              <a:rPr lang="en-US" sz="2800" dirty="0" smtClean="0"/>
              <a:t> </a:t>
            </a:r>
            <a:r>
              <a:rPr lang="en-US" sz="2800" dirty="0" err="1" smtClean="0"/>
              <a:t>tujuan</a:t>
            </a:r>
            <a:r>
              <a:rPr lang="en-US" sz="2800" dirty="0" smtClean="0"/>
              <a:t> </a:t>
            </a:r>
            <a:r>
              <a:rPr lang="en-US" sz="2800" dirty="0" err="1" smtClean="0"/>
              <a:t>organisasi</a:t>
            </a:r>
            <a:r>
              <a:rPr lang="en-US" sz="2800" dirty="0" smtClean="0"/>
              <a:t> </a:t>
            </a:r>
            <a:r>
              <a:rPr lang="en-US" sz="2800" dirty="0" err="1" smtClean="0"/>
              <a:t>melalui</a:t>
            </a:r>
            <a:r>
              <a:rPr lang="en-US" sz="2800" dirty="0" smtClean="0"/>
              <a:t> </a:t>
            </a:r>
            <a:r>
              <a:rPr lang="en-US" sz="2800" dirty="0" err="1" smtClean="0"/>
              <a:t>perencanaan</a:t>
            </a:r>
            <a:r>
              <a:rPr lang="en-US" sz="2800" dirty="0" smtClean="0"/>
              <a:t>, </a:t>
            </a:r>
            <a:r>
              <a:rPr lang="en-US" sz="2800" dirty="0" err="1" smtClean="0"/>
              <a:t>pengorganisasian</a:t>
            </a:r>
            <a:r>
              <a:rPr lang="en-US" sz="2800" dirty="0" smtClean="0"/>
              <a:t>, </a:t>
            </a:r>
            <a:r>
              <a:rPr lang="en-US" sz="2800" dirty="0" err="1" smtClean="0"/>
              <a:t>kepemimpinan</a:t>
            </a:r>
            <a:r>
              <a:rPr lang="en-US" sz="2800" dirty="0" smtClean="0"/>
              <a:t>,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dirty="0" err="1" smtClean="0"/>
              <a:t>pengendalian</a:t>
            </a:r>
            <a:r>
              <a:rPr lang="en-US" sz="2800" dirty="0" smtClean="0"/>
              <a:t> orang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dirty="0" err="1" smtClean="0"/>
              <a:t>sumber</a:t>
            </a:r>
            <a:r>
              <a:rPr lang="en-US" sz="2800" dirty="0" smtClean="0"/>
              <a:t> </a:t>
            </a:r>
            <a:r>
              <a:rPr lang="en-US" sz="2800" dirty="0" err="1" smtClean="0"/>
              <a:t>daya</a:t>
            </a:r>
            <a:r>
              <a:rPr lang="en-US" sz="2800" dirty="0" smtClean="0"/>
              <a:t> </a:t>
            </a:r>
            <a:r>
              <a:rPr lang="en-US" sz="2800" dirty="0" err="1" smtClean="0"/>
              <a:t>organisasi</a:t>
            </a:r>
            <a:r>
              <a:rPr lang="en-US" sz="2800" dirty="0" smtClean="0"/>
              <a:t> </a:t>
            </a:r>
            <a:r>
              <a:rPr lang="en-US" sz="2800" dirty="0" err="1" smtClean="0"/>
              <a:t>lainnya</a:t>
            </a:r>
            <a:r>
              <a:rPr lang="en-US" sz="2800" dirty="0" smtClean="0"/>
              <a:t>,</a:t>
            </a:r>
          </a:p>
          <a:p>
            <a:pPr>
              <a:buNone/>
            </a:pPr>
            <a:r>
              <a:rPr lang="en-US" sz="2800" dirty="0" err="1" smtClean="0"/>
              <a:t>Fungsi</a:t>
            </a:r>
            <a:r>
              <a:rPr lang="en-US" sz="2800" dirty="0" smtClean="0"/>
              <a:t> </a:t>
            </a:r>
            <a:r>
              <a:rPr lang="en-US" sz="2800" dirty="0" err="1" smtClean="0"/>
              <a:t>Manajemen</a:t>
            </a:r>
            <a:r>
              <a:rPr lang="en-US" sz="2800" dirty="0" smtClean="0"/>
              <a:t> :</a:t>
            </a:r>
          </a:p>
          <a:p>
            <a:pPr marL="596646" indent="-514350">
              <a:buAutoNum type="arabicPeriod"/>
            </a:pPr>
            <a:r>
              <a:rPr lang="en-US" sz="2800" dirty="0" err="1" smtClean="0"/>
              <a:t>Perencanaan</a:t>
            </a:r>
            <a:r>
              <a:rPr lang="en-US" sz="2800" dirty="0" smtClean="0"/>
              <a:t> (Planning): </a:t>
            </a:r>
          </a:p>
          <a:p>
            <a:pPr marL="596646" indent="-514350">
              <a:buAutoNum type="arabicPeriod"/>
            </a:pPr>
            <a:r>
              <a:rPr lang="en-US" sz="2800" dirty="0" err="1" smtClean="0"/>
              <a:t>Pengorganisasian</a:t>
            </a:r>
            <a:r>
              <a:rPr lang="en-US" sz="2800" dirty="0" smtClean="0"/>
              <a:t> (Organizing): </a:t>
            </a:r>
          </a:p>
          <a:p>
            <a:pPr marL="596646" indent="-514350">
              <a:buAutoNum type="arabicPeriod"/>
            </a:pPr>
            <a:r>
              <a:rPr lang="en-US" sz="2800" dirty="0" err="1" smtClean="0"/>
              <a:t>Pengarahan</a:t>
            </a:r>
            <a:r>
              <a:rPr lang="en-US" sz="2800" dirty="0" smtClean="0"/>
              <a:t> (actuating): </a:t>
            </a:r>
          </a:p>
          <a:p>
            <a:pPr marL="596646" indent="-514350">
              <a:buAutoNum type="arabicPeriod"/>
            </a:pPr>
            <a:r>
              <a:rPr lang="en-US" sz="2800" dirty="0" err="1" smtClean="0"/>
              <a:t>Pengendalian</a:t>
            </a:r>
            <a:r>
              <a:rPr lang="en-US" sz="2800" dirty="0" smtClean="0"/>
              <a:t> (Controlling):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28600"/>
            <a:ext cx="8705088" cy="6019800"/>
          </a:xfrm>
        </p:spPr>
        <p:txBody>
          <a:bodyPr/>
          <a:lstStyle/>
          <a:p>
            <a:pPr marL="596646" indent="-514350">
              <a:buAutoNum type="arabicPeriod"/>
            </a:pPr>
            <a:r>
              <a:rPr lang="en-US" dirty="0" err="1" smtClean="0"/>
              <a:t>Perencanaan</a:t>
            </a:r>
            <a:endParaRPr lang="en-US" dirty="0" smtClean="0"/>
          </a:p>
          <a:p>
            <a:pPr marL="596646" indent="-514350">
              <a:buNone/>
            </a:pPr>
            <a:r>
              <a:rPr lang="en-US" dirty="0" smtClean="0"/>
              <a:t>	</a:t>
            </a:r>
            <a:r>
              <a:rPr lang="en-US" dirty="0" err="1" smtClean="0"/>
              <a:t>Fungsi</a:t>
            </a:r>
            <a:r>
              <a:rPr lang="en-US" dirty="0" smtClean="0"/>
              <a:t> </a:t>
            </a:r>
            <a:r>
              <a:rPr lang="en-US" dirty="0" err="1" smtClean="0"/>
              <a:t>manajemen</a:t>
            </a:r>
            <a:r>
              <a:rPr lang="en-US" dirty="0" smtClean="0"/>
              <a:t> yang </a:t>
            </a:r>
            <a:r>
              <a:rPr lang="en-US" dirty="0" err="1" smtClean="0"/>
              <a:t>meliputi</a:t>
            </a:r>
            <a:r>
              <a:rPr lang="en-US" dirty="0" smtClean="0"/>
              <a:t> </a:t>
            </a:r>
            <a:r>
              <a:rPr lang="en-US" dirty="0" err="1" smtClean="0"/>
              <a:t>antisipasi</a:t>
            </a:r>
            <a:r>
              <a:rPr lang="en-US" dirty="0" smtClean="0"/>
              <a:t> </a:t>
            </a:r>
            <a:r>
              <a:rPr lang="en-US" dirty="0" err="1" smtClean="0"/>
              <a:t>terhadap</a:t>
            </a:r>
            <a:r>
              <a:rPr lang="en-US" dirty="0" smtClean="0"/>
              <a:t> </a:t>
            </a:r>
            <a:r>
              <a:rPr lang="en-US" dirty="0" err="1" smtClean="0"/>
              <a:t>tren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penentuan</a:t>
            </a:r>
            <a:r>
              <a:rPr lang="en-US" dirty="0" smtClean="0"/>
              <a:t> </a:t>
            </a:r>
            <a:r>
              <a:rPr lang="en-US" dirty="0" err="1" smtClean="0"/>
              <a:t>strategi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taktik</a:t>
            </a:r>
            <a:r>
              <a:rPr lang="en-US" dirty="0" smtClean="0"/>
              <a:t> </a:t>
            </a:r>
            <a:r>
              <a:rPr lang="en-US" dirty="0" err="1" smtClean="0"/>
              <a:t>terbaik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mencapai</a:t>
            </a:r>
            <a:r>
              <a:rPr lang="en-US" dirty="0" smtClean="0"/>
              <a:t> </a:t>
            </a:r>
            <a:r>
              <a:rPr lang="en-US" dirty="0" err="1" smtClean="0"/>
              <a:t>tujuan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sasaran</a:t>
            </a:r>
            <a:r>
              <a:rPr lang="en-US" dirty="0" smtClean="0"/>
              <a:t> </a:t>
            </a:r>
            <a:r>
              <a:rPr lang="en-US" dirty="0" err="1" smtClean="0"/>
              <a:t>organisasi</a:t>
            </a:r>
            <a:endParaRPr lang="en-US" dirty="0" smtClean="0"/>
          </a:p>
          <a:p>
            <a:pPr marL="596646" indent="-514350">
              <a:buNone/>
            </a:pPr>
            <a:endParaRPr lang="en-US" dirty="0" smtClean="0"/>
          </a:p>
          <a:p>
            <a:pPr marL="596646" indent="-514350">
              <a:buNone/>
            </a:pPr>
            <a:r>
              <a:rPr lang="en-US" dirty="0" err="1" smtClean="0"/>
              <a:t>Fungsi</a:t>
            </a:r>
            <a:r>
              <a:rPr lang="en-US" dirty="0" smtClean="0"/>
              <a:t> </a:t>
            </a:r>
            <a:r>
              <a:rPr lang="en-US" dirty="0" err="1" smtClean="0"/>
              <a:t>perencanaan</a:t>
            </a:r>
            <a:r>
              <a:rPr lang="en-US" dirty="0" smtClean="0"/>
              <a:t> :</a:t>
            </a:r>
          </a:p>
          <a:p>
            <a:pPr marL="596646" indent="-514350">
              <a:buAutoNum type="alphaLcPeriod"/>
            </a:pPr>
            <a:r>
              <a:rPr lang="en-US" dirty="0" err="1" smtClean="0"/>
              <a:t>Visi</a:t>
            </a:r>
            <a:r>
              <a:rPr lang="en-US" dirty="0" smtClean="0"/>
              <a:t> (vision)</a:t>
            </a:r>
          </a:p>
          <a:p>
            <a:pPr marL="596646" indent="-514350">
              <a:buAutoNum type="alphaLcPeriod"/>
            </a:pPr>
            <a:r>
              <a:rPr lang="en-US" dirty="0" err="1" smtClean="0"/>
              <a:t>Misi</a:t>
            </a:r>
            <a:r>
              <a:rPr lang="en-US" dirty="0" smtClean="0"/>
              <a:t> (mission statement)</a:t>
            </a:r>
          </a:p>
          <a:p>
            <a:pPr marL="596646" indent="-514350">
              <a:buAutoNum type="alphaLcPeriod"/>
            </a:pPr>
            <a:r>
              <a:rPr lang="en-US" dirty="0" err="1" smtClean="0"/>
              <a:t>Tujuan</a:t>
            </a:r>
            <a:r>
              <a:rPr lang="en-US" dirty="0" smtClean="0"/>
              <a:t> (goals)</a:t>
            </a:r>
          </a:p>
          <a:p>
            <a:pPr marL="596646" indent="-514350">
              <a:buAutoNum type="alphaLcPeriod"/>
            </a:pPr>
            <a:r>
              <a:rPr lang="en-US" dirty="0" err="1" smtClean="0"/>
              <a:t>Sasaran</a:t>
            </a:r>
            <a:r>
              <a:rPr lang="en-US" dirty="0" smtClean="0"/>
              <a:t> (objective)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2400"/>
            <a:ext cx="8628888" cy="6477000"/>
          </a:xfrm>
        </p:spPr>
        <p:txBody>
          <a:bodyPr>
            <a:normAutofit lnSpcReduction="10000"/>
          </a:bodyPr>
          <a:lstStyle/>
          <a:p>
            <a:r>
              <a:rPr lang="en-US" dirty="0" err="1" smtClean="0"/>
              <a:t>Bentuk-bentuk</a:t>
            </a:r>
            <a:r>
              <a:rPr lang="en-US" dirty="0" smtClean="0"/>
              <a:t> </a:t>
            </a:r>
            <a:r>
              <a:rPr lang="en-US" dirty="0" err="1" smtClean="0"/>
              <a:t>Perencanaan</a:t>
            </a:r>
            <a:endParaRPr lang="en-US" dirty="0" smtClean="0"/>
          </a:p>
          <a:p>
            <a:pPr marL="596646" indent="-514350" algn="just">
              <a:buAutoNum type="alphaLcPeriod"/>
            </a:pPr>
            <a:r>
              <a:rPr lang="en-US" sz="2600" dirty="0" err="1" smtClean="0"/>
              <a:t>Perencanaan</a:t>
            </a:r>
            <a:r>
              <a:rPr lang="en-US" sz="2600" dirty="0" smtClean="0"/>
              <a:t> </a:t>
            </a:r>
            <a:r>
              <a:rPr lang="en-US" sz="2600" dirty="0" err="1" smtClean="0"/>
              <a:t>Strategis</a:t>
            </a:r>
            <a:endParaRPr lang="en-US" sz="2600" dirty="0" smtClean="0"/>
          </a:p>
          <a:p>
            <a:pPr marL="596646" indent="-514350" algn="just">
              <a:buNone/>
            </a:pPr>
            <a:r>
              <a:rPr lang="en-US" sz="2600" dirty="0" smtClean="0"/>
              <a:t>	Proses </a:t>
            </a:r>
            <a:r>
              <a:rPr lang="en-US" sz="2600" dirty="0" err="1" smtClean="0"/>
              <a:t>untuk</a:t>
            </a:r>
            <a:r>
              <a:rPr lang="en-US" sz="2600" dirty="0" smtClean="0"/>
              <a:t> </a:t>
            </a:r>
            <a:r>
              <a:rPr lang="en-US" sz="2600" dirty="0" err="1" smtClean="0"/>
              <a:t>menentukan</a:t>
            </a:r>
            <a:r>
              <a:rPr lang="en-US" sz="2600" dirty="0" smtClean="0"/>
              <a:t> </a:t>
            </a:r>
            <a:r>
              <a:rPr lang="en-US" sz="2600" dirty="0" err="1" smtClean="0"/>
              <a:t>tujuan</a:t>
            </a:r>
            <a:r>
              <a:rPr lang="en-US" sz="2600" dirty="0" smtClean="0"/>
              <a:t> </a:t>
            </a:r>
            <a:r>
              <a:rPr lang="en-US" sz="2600" dirty="0" err="1" smtClean="0"/>
              <a:t>utama</a:t>
            </a:r>
            <a:r>
              <a:rPr lang="en-US" sz="2600" dirty="0" smtClean="0"/>
              <a:t> </a:t>
            </a:r>
            <a:r>
              <a:rPr lang="en-US" sz="2600" dirty="0" err="1" smtClean="0"/>
              <a:t>organisasi</a:t>
            </a:r>
            <a:r>
              <a:rPr lang="en-US" sz="2600" dirty="0" smtClean="0"/>
              <a:t> </a:t>
            </a:r>
            <a:r>
              <a:rPr lang="en-US" sz="2600" dirty="0" err="1" smtClean="0"/>
              <a:t>dari</a:t>
            </a:r>
            <a:r>
              <a:rPr lang="en-US" sz="2600" dirty="0" smtClean="0"/>
              <a:t> </a:t>
            </a:r>
            <a:r>
              <a:rPr lang="en-US" sz="2600" dirty="0" err="1" smtClean="0"/>
              <a:t>kebujakan</a:t>
            </a:r>
            <a:r>
              <a:rPr lang="en-US" sz="2600" dirty="0" smtClean="0"/>
              <a:t> </a:t>
            </a:r>
            <a:r>
              <a:rPr lang="en-US" sz="2600" dirty="0" err="1" smtClean="0"/>
              <a:t>dan</a:t>
            </a:r>
            <a:r>
              <a:rPr lang="en-US" sz="2600" dirty="0" smtClean="0"/>
              <a:t> </a:t>
            </a:r>
            <a:r>
              <a:rPr lang="en-US" sz="2600" dirty="0" err="1" smtClean="0"/>
              <a:t>strategi</a:t>
            </a:r>
            <a:r>
              <a:rPr lang="en-US" sz="2600" dirty="0" smtClean="0"/>
              <a:t> </a:t>
            </a:r>
            <a:r>
              <a:rPr lang="en-US" sz="2600" dirty="0" err="1" smtClean="0"/>
              <a:t>untuk</a:t>
            </a:r>
            <a:r>
              <a:rPr lang="en-US" sz="2600" dirty="0" smtClean="0"/>
              <a:t> </a:t>
            </a:r>
            <a:r>
              <a:rPr lang="en-US" sz="2600" dirty="0" err="1" smtClean="0"/>
              <a:t>mendapatkan</a:t>
            </a:r>
            <a:r>
              <a:rPr lang="en-US" sz="2600" dirty="0" smtClean="0"/>
              <a:t> </a:t>
            </a:r>
            <a:r>
              <a:rPr lang="en-US" sz="2600" dirty="0" err="1" smtClean="0"/>
              <a:t>dan</a:t>
            </a:r>
            <a:r>
              <a:rPr lang="en-US" sz="2600" dirty="0" smtClean="0"/>
              <a:t> </a:t>
            </a:r>
            <a:r>
              <a:rPr lang="en-US" sz="2600" dirty="0" err="1" smtClean="0"/>
              <a:t>menggunakan</a:t>
            </a:r>
            <a:r>
              <a:rPr lang="en-US" sz="2600" dirty="0" smtClean="0"/>
              <a:t> </a:t>
            </a:r>
            <a:r>
              <a:rPr lang="en-US" sz="2600" dirty="0" err="1" smtClean="0"/>
              <a:t>sumber</a:t>
            </a:r>
            <a:r>
              <a:rPr lang="en-US" sz="2600" dirty="0" smtClean="0"/>
              <a:t> </a:t>
            </a:r>
            <a:r>
              <a:rPr lang="en-US" sz="2600" dirty="0" err="1" smtClean="0"/>
              <a:t>daya</a:t>
            </a:r>
            <a:r>
              <a:rPr lang="en-US" sz="2600" dirty="0" smtClean="0"/>
              <a:t> </a:t>
            </a:r>
            <a:r>
              <a:rPr lang="en-US" sz="2600" dirty="0" err="1" smtClean="0"/>
              <a:t>untuk</a:t>
            </a:r>
            <a:r>
              <a:rPr lang="en-US" sz="2600" dirty="0" smtClean="0"/>
              <a:t> </a:t>
            </a:r>
            <a:r>
              <a:rPr lang="en-US" sz="2600" dirty="0" err="1" smtClean="0"/>
              <a:t>mencapai</a:t>
            </a:r>
            <a:r>
              <a:rPr lang="en-US" sz="2600" dirty="0" smtClean="0"/>
              <a:t> </a:t>
            </a:r>
            <a:r>
              <a:rPr lang="en-US" sz="2600" dirty="0" err="1" smtClean="0"/>
              <a:t>tujuan</a:t>
            </a:r>
            <a:r>
              <a:rPr lang="en-US" sz="2600" dirty="0" smtClean="0"/>
              <a:t> </a:t>
            </a:r>
            <a:r>
              <a:rPr lang="en-US" sz="2600" dirty="0" err="1" smtClean="0"/>
              <a:t>itu</a:t>
            </a:r>
            <a:r>
              <a:rPr lang="en-US" sz="2600" dirty="0" smtClean="0"/>
              <a:t>.</a:t>
            </a:r>
          </a:p>
          <a:p>
            <a:pPr marL="596646" indent="-514350" algn="just">
              <a:buFont typeface="+mj-lt"/>
              <a:buAutoNum type="alphaLcPeriod" startAt="2"/>
            </a:pPr>
            <a:r>
              <a:rPr lang="en-US" sz="2400" dirty="0" err="1" smtClean="0"/>
              <a:t>Perencanaan</a:t>
            </a:r>
            <a:r>
              <a:rPr lang="en-US" sz="2400" dirty="0" smtClean="0"/>
              <a:t> </a:t>
            </a:r>
            <a:r>
              <a:rPr lang="en-US" sz="2400" dirty="0" err="1" smtClean="0"/>
              <a:t>Taktis</a:t>
            </a:r>
            <a:endParaRPr lang="en-US" sz="2400" dirty="0" smtClean="0"/>
          </a:p>
          <a:p>
            <a:pPr marL="596646" indent="-514350" algn="just">
              <a:buNone/>
            </a:pPr>
            <a:r>
              <a:rPr lang="en-US" sz="2400" dirty="0" smtClean="0"/>
              <a:t>	proses </a:t>
            </a:r>
            <a:r>
              <a:rPr lang="en-US" sz="2400" dirty="0" err="1" smtClean="0"/>
              <a:t>mengembangkan</a:t>
            </a:r>
            <a:r>
              <a:rPr lang="en-US" sz="2400" dirty="0" smtClean="0"/>
              <a:t> </a:t>
            </a:r>
            <a:r>
              <a:rPr lang="en-US" sz="2400" dirty="0" err="1" smtClean="0"/>
              <a:t>pernyataan</a:t>
            </a:r>
            <a:r>
              <a:rPr lang="en-US" sz="2400" dirty="0" smtClean="0"/>
              <a:t> </a:t>
            </a:r>
            <a:r>
              <a:rPr lang="en-US" sz="2400" dirty="0" err="1" smtClean="0"/>
              <a:t>terperinci</a:t>
            </a:r>
            <a:r>
              <a:rPr lang="en-US" sz="2400" dirty="0" smtClean="0"/>
              <a:t> </a:t>
            </a:r>
            <a:r>
              <a:rPr lang="en-US" sz="2400" dirty="0" err="1" smtClean="0"/>
              <a:t>jangka</a:t>
            </a:r>
            <a:r>
              <a:rPr lang="en-US" sz="2400" dirty="0" smtClean="0"/>
              <a:t> </a:t>
            </a:r>
            <a:r>
              <a:rPr lang="en-US" sz="2400" dirty="0" err="1" smtClean="0"/>
              <a:t>pendek</a:t>
            </a:r>
            <a:r>
              <a:rPr lang="en-US" sz="2400" dirty="0" smtClean="0"/>
              <a:t>  </a:t>
            </a:r>
            <a:r>
              <a:rPr lang="en-US" sz="2400" dirty="0" err="1" smtClean="0"/>
              <a:t>mengenai</a:t>
            </a:r>
            <a:r>
              <a:rPr lang="en-US" sz="2400" dirty="0" smtClean="0"/>
              <a:t> </a:t>
            </a:r>
            <a:r>
              <a:rPr lang="en-US" sz="2400" dirty="0" err="1" smtClean="0"/>
              <a:t>apa</a:t>
            </a:r>
            <a:r>
              <a:rPr lang="en-US" sz="2400" dirty="0" smtClean="0"/>
              <a:t> yang </a:t>
            </a:r>
            <a:r>
              <a:rPr lang="en-US" sz="2400" dirty="0" err="1" smtClean="0"/>
              <a:t>harus</a:t>
            </a:r>
            <a:r>
              <a:rPr lang="en-US" sz="2400" dirty="0" smtClean="0"/>
              <a:t> </a:t>
            </a:r>
            <a:r>
              <a:rPr lang="en-US" sz="2400" dirty="0" err="1" smtClean="0"/>
              <a:t>dilakukan</a:t>
            </a:r>
            <a:r>
              <a:rPr lang="en-US" sz="2400" dirty="0" smtClean="0"/>
              <a:t>, </a:t>
            </a:r>
            <a:r>
              <a:rPr lang="en-US" sz="2400" dirty="0" err="1" smtClean="0"/>
              <a:t>siapa</a:t>
            </a:r>
            <a:r>
              <a:rPr lang="en-US" sz="2400" dirty="0" smtClean="0"/>
              <a:t> yang </a:t>
            </a:r>
            <a:r>
              <a:rPr lang="en-US" sz="2400" dirty="0" err="1" smtClean="0"/>
              <a:t>melakukannya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bagaimana</a:t>
            </a:r>
            <a:r>
              <a:rPr lang="en-US" sz="2400" dirty="0" smtClean="0"/>
              <a:t> </a:t>
            </a:r>
            <a:r>
              <a:rPr lang="en-US" sz="2400" dirty="0" err="1" smtClean="0"/>
              <a:t>cara</a:t>
            </a:r>
            <a:r>
              <a:rPr lang="en-US" sz="2400" dirty="0" smtClean="0"/>
              <a:t> </a:t>
            </a:r>
            <a:r>
              <a:rPr lang="en-US" sz="2400" dirty="0" err="1" smtClean="0"/>
              <a:t>melakukannya</a:t>
            </a:r>
            <a:r>
              <a:rPr lang="en-US" sz="2400" dirty="0" smtClean="0"/>
              <a:t>.</a:t>
            </a:r>
          </a:p>
          <a:p>
            <a:pPr marL="596646" indent="-514350" algn="just">
              <a:buFont typeface="+mj-lt"/>
              <a:buAutoNum type="alphaLcPeriod" startAt="3"/>
            </a:pPr>
            <a:r>
              <a:rPr lang="en-US" sz="2400" dirty="0" err="1" smtClean="0"/>
              <a:t>Perencanaan</a:t>
            </a:r>
            <a:r>
              <a:rPr lang="en-US" sz="2400" dirty="0" smtClean="0"/>
              <a:t> </a:t>
            </a:r>
            <a:r>
              <a:rPr lang="en-US" sz="2400" dirty="0" err="1" smtClean="0"/>
              <a:t>Kontingensi</a:t>
            </a:r>
            <a:endParaRPr lang="en-US" sz="2400" dirty="0" smtClean="0"/>
          </a:p>
          <a:p>
            <a:pPr marL="596646" indent="-514350" algn="just">
              <a:buNone/>
            </a:pPr>
            <a:r>
              <a:rPr lang="en-US" sz="2400" dirty="0" smtClean="0"/>
              <a:t>	proses </a:t>
            </a: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menyiapkan</a:t>
            </a:r>
            <a:r>
              <a:rPr lang="en-US" sz="2400" dirty="0" smtClean="0"/>
              <a:t> </a:t>
            </a:r>
            <a:r>
              <a:rPr lang="en-US" sz="2400" dirty="0" err="1" smtClean="0"/>
              <a:t>rencana</a:t>
            </a:r>
            <a:r>
              <a:rPr lang="en-US" sz="2400" dirty="0" smtClean="0"/>
              <a:t> </a:t>
            </a:r>
            <a:r>
              <a:rPr lang="en-US" sz="2400" dirty="0" err="1" smtClean="0"/>
              <a:t>tindakan</a:t>
            </a:r>
            <a:r>
              <a:rPr lang="en-US" sz="2400" dirty="0" smtClean="0"/>
              <a:t> </a:t>
            </a:r>
            <a:r>
              <a:rPr lang="en-US" sz="2400" dirty="0" err="1" smtClean="0"/>
              <a:t>alternatif</a:t>
            </a:r>
            <a:r>
              <a:rPr lang="en-US" sz="2400" dirty="0" smtClean="0"/>
              <a:t> yang </a:t>
            </a:r>
            <a:r>
              <a:rPr lang="en-US" sz="2400" dirty="0" err="1" smtClean="0"/>
              <a:t>dapat</a:t>
            </a:r>
            <a:r>
              <a:rPr lang="en-US" sz="2400" dirty="0" smtClean="0"/>
              <a:t> </a:t>
            </a:r>
            <a:r>
              <a:rPr lang="en-US" sz="2400" dirty="0" err="1" smtClean="0"/>
              <a:t>digunakan</a:t>
            </a:r>
            <a:r>
              <a:rPr lang="en-US" sz="2400" dirty="0" smtClean="0"/>
              <a:t> </a:t>
            </a:r>
            <a:r>
              <a:rPr lang="en-US" sz="2400" dirty="0" err="1" smtClean="0"/>
              <a:t>jika</a:t>
            </a:r>
            <a:r>
              <a:rPr lang="en-US" sz="2400" dirty="0" smtClean="0"/>
              <a:t> </a:t>
            </a:r>
            <a:r>
              <a:rPr lang="en-US" sz="2400" dirty="0" err="1" smtClean="0"/>
              <a:t>rencana</a:t>
            </a:r>
            <a:r>
              <a:rPr lang="en-US" sz="2400" dirty="0" smtClean="0"/>
              <a:t> </a:t>
            </a:r>
            <a:r>
              <a:rPr lang="en-US" sz="2400" dirty="0" err="1" smtClean="0"/>
              <a:t>utama</a:t>
            </a:r>
            <a:r>
              <a:rPr lang="en-US" sz="2400" dirty="0" smtClean="0"/>
              <a:t> </a:t>
            </a:r>
            <a:r>
              <a:rPr lang="en-US" sz="2400" dirty="0" err="1" smtClean="0"/>
              <a:t>tidak</a:t>
            </a:r>
            <a:r>
              <a:rPr lang="en-US" sz="2400" dirty="0" smtClean="0"/>
              <a:t> </a:t>
            </a:r>
            <a:r>
              <a:rPr lang="en-US" sz="2400" dirty="0" err="1" smtClean="0"/>
              <a:t>mencapai</a:t>
            </a:r>
            <a:r>
              <a:rPr lang="en-US" sz="2400" dirty="0" smtClean="0"/>
              <a:t> </a:t>
            </a:r>
            <a:r>
              <a:rPr lang="en-US" sz="2400" dirty="0" err="1" smtClean="0"/>
              <a:t>sasaran</a:t>
            </a:r>
            <a:r>
              <a:rPr lang="en-US" sz="2400" dirty="0" smtClean="0"/>
              <a:t> </a:t>
            </a:r>
            <a:r>
              <a:rPr lang="en-US" sz="2400" dirty="0" err="1" smtClean="0"/>
              <a:t>organisasi</a:t>
            </a:r>
            <a:r>
              <a:rPr lang="en-US" sz="2400" dirty="0" smtClean="0"/>
              <a:t>.</a:t>
            </a:r>
          </a:p>
          <a:p>
            <a:pPr marL="596646" indent="-514350" algn="just">
              <a:buFont typeface="+mj-lt"/>
              <a:buAutoNum type="alphaLcPeriod" startAt="4"/>
            </a:pPr>
            <a:r>
              <a:rPr lang="en-US" sz="2600" dirty="0" err="1" smtClean="0"/>
              <a:t>Perencanaan</a:t>
            </a:r>
            <a:r>
              <a:rPr lang="en-US" sz="2600" dirty="0" smtClean="0"/>
              <a:t> </a:t>
            </a:r>
            <a:r>
              <a:rPr lang="en-US" sz="2600" dirty="0" err="1" smtClean="0"/>
              <a:t>Operasional</a:t>
            </a:r>
            <a:endParaRPr lang="en-US" sz="2600" dirty="0" smtClean="0"/>
          </a:p>
          <a:p>
            <a:pPr marL="596646" indent="-514350" algn="just">
              <a:buNone/>
            </a:pPr>
            <a:r>
              <a:rPr lang="en-US" sz="2600" dirty="0" smtClean="0"/>
              <a:t>	proses </a:t>
            </a:r>
            <a:r>
              <a:rPr lang="en-US" sz="2600" dirty="0" err="1" smtClean="0"/>
              <a:t>untuk</a:t>
            </a:r>
            <a:r>
              <a:rPr lang="en-US" sz="2600" dirty="0" smtClean="0"/>
              <a:t> </a:t>
            </a:r>
            <a:r>
              <a:rPr lang="en-US" sz="2600" dirty="0" err="1" smtClean="0"/>
              <a:t>menetapkan</a:t>
            </a:r>
            <a:r>
              <a:rPr lang="en-US" sz="2600" dirty="0" smtClean="0"/>
              <a:t>  </a:t>
            </a:r>
            <a:r>
              <a:rPr lang="en-US" sz="2600" dirty="0" err="1" smtClean="0"/>
              <a:t>standar</a:t>
            </a:r>
            <a:r>
              <a:rPr lang="en-US" sz="2600" dirty="0" smtClean="0"/>
              <a:t> </a:t>
            </a:r>
            <a:r>
              <a:rPr lang="en-US" sz="2600" dirty="0" err="1" smtClean="0"/>
              <a:t>dan</a:t>
            </a:r>
            <a:r>
              <a:rPr lang="en-US" sz="2600" dirty="0" smtClean="0"/>
              <a:t> </a:t>
            </a:r>
            <a:r>
              <a:rPr lang="en-US" sz="2600" dirty="0" err="1" smtClean="0"/>
              <a:t>jadwal</a:t>
            </a:r>
            <a:r>
              <a:rPr lang="en-US" sz="2600" dirty="0" smtClean="0"/>
              <a:t> </a:t>
            </a:r>
            <a:r>
              <a:rPr lang="en-US" sz="2600" dirty="0" err="1" smtClean="0"/>
              <a:t>kerja</a:t>
            </a:r>
            <a:r>
              <a:rPr lang="en-US" sz="2600" dirty="0" smtClean="0"/>
              <a:t> yang </a:t>
            </a:r>
            <a:r>
              <a:rPr lang="en-US" sz="2600" dirty="0" err="1" smtClean="0"/>
              <a:t>diperlukan</a:t>
            </a:r>
            <a:r>
              <a:rPr lang="en-US" sz="2600" dirty="0" smtClean="0"/>
              <a:t>  </a:t>
            </a:r>
            <a:r>
              <a:rPr lang="en-US" sz="2600" dirty="0" err="1" smtClean="0"/>
              <a:t>untuk</a:t>
            </a:r>
            <a:r>
              <a:rPr lang="en-US" sz="2600" dirty="0" smtClean="0"/>
              <a:t> </a:t>
            </a:r>
            <a:r>
              <a:rPr lang="en-US" sz="2600" dirty="0" err="1" smtClean="0"/>
              <a:t>menerapkan</a:t>
            </a:r>
            <a:r>
              <a:rPr lang="en-US" sz="2600" dirty="0" smtClean="0"/>
              <a:t> </a:t>
            </a:r>
            <a:r>
              <a:rPr lang="en-US" sz="2600" dirty="0" err="1" smtClean="0"/>
              <a:t>sasaran</a:t>
            </a:r>
            <a:r>
              <a:rPr lang="en-US" sz="2600" dirty="0" smtClean="0"/>
              <a:t> </a:t>
            </a:r>
            <a:r>
              <a:rPr lang="en-US" sz="2600" dirty="0" err="1" smtClean="0"/>
              <a:t>taktis</a:t>
            </a:r>
            <a:r>
              <a:rPr lang="en-US" sz="2600" dirty="0" smtClean="0"/>
              <a:t> </a:t>
            </a:r>
            <a:r>
              <a:rPr lang="en-US" sz="2600" dirty="0" err="1" smtClean="0"/>
              <a:t>perusahaan</a:t>
            </a:r>
            <a:r>
              <a:rPr lang="en-US" sz="2600" dirty="0" smtClean="0"/>
              <a:t>.</a:t>
            </a:r>
            <a:endParaRPr lang="en-US" sz="2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52400"/>
            <a:ext cx="8705088" cy="6096000"/>
          </a:xfrm>
        </p:spPr>
        <p:txBody>
          <a:bodyPr>
            <a:normAutofit lnSpcReduction="10000"/>
          </a:bodyPr>
          <a:lstStyle/>
          <a:p>
            <a:pPr marL="596646" indent="-514350">
              <a:buFont typeface="+mj-lt"/>
              <a:buAutoNum type="arabicPeriod" startAt="2"/>
            </a:pPr>
            <a:r>
              <a:rPr lang="en-US" dirty="0" err="1" smtClean="0"/>
              <a:t>Pengorganisasian</a:t>
            </a:r>
            <a:endParaRPr lang="en-US" dirty="0" smtClean="0"/>
          </a:p>
          <a:p>
            <a:pPr marL="596646" indent="-514350" algn="just">
              <a:buNone/>
            </a:pPr>
            <a:r>
              <a:rPr lang="en-US" dirty="0" smtClean="0"/>
              <a:t>	</a:t>
            </a:r>
            <a:r>
              <a:rPr lang="en-US" sz="2400" dirty="0" err="1" smtClean="0"/>
              <a:t>Pungsi</a:t>
            </a:r>
            <a:r>
              <a:rPr lang="en-US" sz="2400" dirty="0" smtClean="0"/>
              <a:t> </a:t>
            </a:r>
            <a:r>
              <a:rPr lang="en-US" sz="2400" dirty="0" err="1" smtClean="0"/>
              <a:t>manajemen</a:t>
            </a:r>
            <a:r>
              <a:rPr lang="en-US" sz="2400" dirty="0" smtClean="0"/>
              <a:t> yang </a:t>
            </a:r>
            <a:r>
              <a:rPr lang="en-US" sz="2400" dirty="0" err="1" smtClean="0"/>
              <a:t>meliputi</a:t>
            </a:r>
            <a:r>
              <a:rPr lang="en-US" sz="2400" dirty="0" smtClean="0"/>
              <a:t> </a:t>
            </a:r>
            <a:r>
              <a:rPr lang="en-US" sz="2400" dirty="0" err="1" smtClean="0"/>
              <a:t>perancangan</a:t>
            </a:r>
            <a:r>
              <a:rPr lang="en-US" sz="2400" dirty="0" smtClean="0"/>
              <a:t>  </a:t>
            </a:r>
            <a:r>
              <a:rPr lang="en-US" sz="2400" dirty="0" err="1" smtClean="0"/>
              <a:t>struktur</a:t>
            </a:r>
            <a:r>
              <a:rPr lang="en-US" sz="2400" dirty="0" smtClean="0"/>
              <a:t> </a:t>
            </a:r>
            <a:r>
              <a:rPr lang="en-US" sz="2400" dirty="0" err="1" smtClean="0"/>
              <a:t>organisasi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menciptakan</a:t>
            </a:r>
            <a:r>
              <a:rPr lang="en-US" sz="2400" dirty="0" smtClean="0"/>
              <a:t> </a:t>
            </a:r>
            <a:r>
              <a:rPr lang="en-US" sz="2400" dirty="0" err="1" smtClean="0"/>
              <a:t>kondisi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sistem</a:t>
            </a:r>
            <a:r>
              <a:rPr lang="en-US" sz="2400" dirty="0" smtClean="0"/>
              <a:t> </a:t>
            </a:r>
            <a:r>
              <a:rPr lang="en-US" sz="2400" dirty="0" err="1" smtClean="0"/>
              <a:t>dimana</a:t>
            </a:r>
            <a:r>
              <a:rPr lang="en-US" sz="2400" dirty="0" smtClean="0"/>
              <a:t> </a:t>
            </a:r>
            <a:r>
              <a:rPr lang="en-US" sz="2400" dirty="0" err="1" smtClean="0"/>
              <a:t>setiap</a:t>
            </a:r>
            <a:r>
              <a:rPr lang="en-US" sz="2400" dirty="0" smtClean="0"/>
              <a:t> orang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setiap</a:t>
            </a:r>
            <a:r>
              <a:rPr lang="en-US" sz="2400" dirty="0" smtClean="0"/>
              <a:t> </a:t>
            </a:r>
            <a:r>
              <a:rPr lang="en-US" sz="2400" dirty="0" err="1" smtClean="0"/>
              <a:t>hal</a:t>
            </a:r>
            <a:r>
              <a:rPr lang="en-US" sz="2400" dirty="0" smtClean="0"/>
              <a:t> </a:t>
            </a:r>
            <a:r>
              <a:rPr lang="en-US" sz="2400" dirty="0" err="1" smtClean="0"/>
              <a:t>bekerja</a:t>
            </a:r>
            <a:r>
              <a:rPr lang="en-US" sz="2400" dirty="0" smtClean="0"/>
              <a:t> </a:t>
            </a:r>
            <a:r>
              <a:rPr lang="en-US" sz="2400" dirty="0" err="1" smtClean="0"/>
              <a:t>bersama</a:t>
            </a:r>
            <a:r>
              <a:rPr lang="en-US" sz="2400" dirty="0" smtClean="0"/>
              <a:t> </a:t>
            </a: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mencapai</a:t>
            </a:r>
            <a:r>
              <a:rPr lang="en-US" sz="2400" dirty="0" smtClean="0"/>
              <a:t> </a:t>
            </a:r>
            <a:r>
              <a:rPr lang="en-US" sz="2400" dirty="0" err="1" smtClean="0"/>
              <a:t>tujuan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sasaran</a:t>
            </a:r>
            <a:r>
              <a:rPr lang="en-US" sz="2400" dirty="0" smtClean="0"/>
              <a:t> </a:t>
            </a:r>
            <a:r>
              <a:rPr lang="en-US" sz="2400" dirty="0" err="1" smtClean="0"/>
              <a:t>organisasi</a:t>
            </a:r>
            <a:endParaRPr lang="en-US" sz="2400" dirty="0" smtClean="0"/>
          </a:p>
          <a:p>
            <a:pPr marL="596646" indent="-514350">
              <a:buNone/>
            </a:pPr>
            <a:r>
              <a:rPr lang="en-US" sz="2400" dirty="0" err="1" smtClean="0"/>
              <a:t>Tingkatan-tingkatan</a:t>
            </a:r>
            <a:r>
              <a:rPr lang="en-US" sz="2400" dirty="0" smtClean="0"/>
              <a:t> </a:t>
            </a:r>
            <a:r>
              <a:rPr lang="en-US" sz="2400" dirty="0" err="1" smtClean="0"/>
              <a:t>manajemen</a:t>
            </a:r>
            <a:r>
              <a:rPr lang="en-US" sz="2400" dirty="0" smtClean="0"/>
              <a:t> :</a:t>
            </a:r>
          </a:p>
          <a:p>
            <a:pPr marL="596646" indent="-514350">
              <a:buAutoNum type="arabicPeriod"/>
            </a:pPr>
            <a:r>
              <a:rPr lang="en-US" sz="2400" dirty="0" err="1" smtClean="0"/>
              <a:t>Manajemen</a:t>
            </a:r>
            <a:r>
              <a:rPr lang="en-US" sz="2400" dirty="0" smtClean="0"/>
              <a:t> </a:t>
            </a:r>
            <a:r>
              <a:rPr lang="en-US" sz="2400" dirty="0" err="1" smtClean="0"/>
              <a:t>Puncak</a:t>
            </a:r>
            <a:r>
              <a:rPr lang="en-US" sz="2400" dirty="0" smtClean="0"/>
              <a:t> (Top management), </a:t>
            </a:r>
            <a:r>
              <a:rPr lang="en-US" sz="2400" dirty="0" err="1" smtClean="0"/>
              <a:t>manajemen</a:t>
            </a:r>
            <a:r>
              <a:rPr lang="en-US" sz="2400" dirty="0" smtClean="0"/>
              <a:t> </a:t>
            </a:r>
            <a:r>
              <a:rPr lang="en-US" sz="2400" dirty="0" err="1" smtClean="0"/>
              <a:t>tingkat</a:t>
            </a:r>
            <a:r>
              <a:rPr lang="en-US" sz="2400" dirty="0" smtClean="0"/>
              <a:t> </a:t>
            </a:r>
            <a:r>
              <a:rPr lang="en-US" sz="2400" dirty="0" err="1" smtClean="0"/>
              <a:t>tertinggi</a:t>
            </a:r>
            <a:r>
              <a:rPr lang="en-US" sz="2400" dirty="0" smtClean="0"/>
              <a:t> </a:t>
            </a:r>
            <a:r>
              <a:rPr lang="en-US" sz="2400" dirty="0" err="1" smtClean="0"/>
              <a:t>terdiri</a:t>
            </a:r>
            <a:r>
              <a:rPr lang="en-US" sz="2400" dirty="0" smtClean="0"/>
              <a:t> </a:t>
            </a:r>
            <a:r>
              <a:rPr lang="en-US" sz="2400" dirty="0" err="1" smtClean="0"/>
              <a:t>atas</a:t>
            </a:r>
            <a:r>
              <a:rPr lang="en-US" sz="2400" dirty="0" smtClean="0"/>
              <a:t> </a:t>
            </a:r>
            <a:r>
              <a:rPr lang="en-US" sz="2400" dirty="0" err="1" smtClean="0"/>
              <a:t>presiden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eksekutif</a:t>
            </a:r>
            <a:r>
              <a:rPr lang="en-US" sz="2400" dirty="0" smtClean="0"/>
              <a:t> </a:t>
            </a:r>
            <a:r>
              <a:rPr lang="en-US" sz="2400" dirty="0" err="1" smtClean="0"/>
              <a:t>perusahaan</a:t>
            </a:r>
            <a:r>
              <a:rPr lang="en-US" sz="2400" dirty="0" smtClean="0"/>
              <a:t> </a:t>
            </a:r>
            <a:r>
              <a:rPr lang="en-US" sz="2400" dirty="0" err="1" smtClean="0"/>
              <a:t>penting</a:t>
            </a:r>
            <a:r>
              <a:rPr lang="en-US" sz="2400" dirty="0" smtClean="0"/>
              <a:t> </a:t>
            </a:r>
            <a:r>
              <a:rPr lang="en-US" sz="2400" dirty="0" err="1" smtClean="0"/>
              <a:t>lainnya</a:t>
            </a:r>
            <a:r>
              <a:rPr lang="en-US" sz="2400" dirty="0"/>
              <a:t> </a:t>
            </a:r>
            <a:r>
              <a:rPr lang="en-US" sz="2400" dirty="0" smtClean="0"/>
              <a:t>yang </a:t>
            </a:r>
            <a:r>
              <a:rPr lang="en-US" sz="2400" dirty="0" err="1" smtClean="0"/>
              <a:t>mengembangkan</a:t>
            </a:r>
            <a:r>
              <a:rPr lang="en-US" sz="2400" dirty="0" smtClean="0"/>
              <a:t> </a:t>
            </a:r>
            <a:r>
              <a:rPr lang="en-US" sz="2400" dirty="0" err="1" smtClean="0"/>
              <a:t>rencana</a:t>
            </a:r>
            <a:r>
              <a:rPr lang="en-US" sz="2400" dirty="0" smtClean="0"/>
              <a:t> </a:t>
            </a:r>
            <a:r>
              <a:rPr lang="en-US" sz="2400" dirty="0" err="1" smtClean="0"/>
              <a:t>strategis</a:t>
            </a:r>
            <a:r>
              <a:rPr lang="en-US" sz="2400" dirty="0" smtClean="0"/>
              <a:t>.</a:t>
            </a:r>
          </a:p>
          <a:p>
            <a:pPr marL="596646" indent="-514350">
              <a:buAutoNum type="arabicPeriod"/>
            </a:pPr>
            <a:r>
              <a:rPr lang="en-US" sz="2400" dirty="0" err="1" smtClean="0"/>
              <a:t>Manajemen</a:t>
            </a:r>
            <a:r>
              <a:rPr lang="en-US" sz="2400" dirty="0" smtClean="0"/>
              <a:t> </a:t>
            </a:r>
            <a:r>
              <a:rPr lang="en-US" sz="2400" dirty="0" err="1" smtClean="0"/>
              <a:t>Menengah</a:t>
            </a:r>
            <a:r>
              <a:rPr lang="en-US" sz="2400" dirty="0" smtClean="0"/>
              <a:t> (Middle management)</a:t>
            </a:r>
            <a:r>
              <a:rPr lang="en-US" sz="2400" dirty="0" err="1" smtClean="0"/>
              <a:t>meliputi</a:t>
            </a:r>
            <a:r>
              <a:rPr lang="en-US" sz="2400" dirty="0" smtClean="0"/>
              <a:t> general manager, </a:t>
            </a:r>
            <a:r>
              <a:rPr lang="en-US" sz="2400" dirty="0" err="1" smtClean="0"/>
              <a:t>manajer</a:t>
            </a:r>
            <a:r>
              <a:rPr lang="en-US" sz="2400" dirty="0" smtClean="0"/>
              <a:t> </a:t>
            </a:r>
            <a:r>
              <a:rPr lang="en-US" sz="2400" dirty="0" err="1" smtClean="0"/>
              <a:t>devisi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manejer</a:t>
            </a:r>
            <a:r>
              <a:rPr lang="en-US" sz="2400" dirty="0" smtClean="0"/>
              <a:t> </a:t>
            </a:r>
            <a:r>
              <a:rPr lang="en-US" sz="2400" dirty="0" err="1" smtClean="0"/>
              <a:t>cabang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pabrik</a:t>
            </a:r>
            <a:r>
              <a:rPr lang="en-US" sz="2400" dirty="0" smtClean="0"/>
              <a:t>.</a:t>
            </a:r>
          </a:p>
          <a:p>
            <a:pPr marL="596646" indent="-514350">
              <a:buAutoNum type="arabicPeriod"/>
            </a:pPr>
            <a:r>
              <a:rPr lang="en-US" sz="2400" dirty="0" err="1" smtClean="0"/>
              <a:t>Manajemen</a:t>
            </a:r>
            <a:r>
              <a:rPr lang="en-US" sz="2400" dirty="0" smtClean="0"/>
              <a:t> </a:t>
            </a:r>
            <a:r>
              <a:rPr lang="en-US" sz="2400" dirty="0" err="1" smtClean="0"/>
              <a:t>Penyelia</a:t>
            </a:r>
            <a:r>
              <a:rPr lang="en-US" sz="2400" dirty="0" smtClean="0"/>
              <a:t> (Supervisory management)orang-orang yang </a:t>
            </a:r>
            <a:r>
              <a:rPr lang="en-US" sz="2400" dirty="0" err="1" smtClean="0"/>
              <a:t>langsung</a:t>
            </a:r>
            <a:r>
              <a:rPr lang="en-US" sz="2400" dirty="0" smtClean="0"/>
              <a:t> </a:t>
            </a:r>
            <a:r>
              <a:rPr lang="en-US" sz="2400" dirty="0" err="1" smtClean="0"/>
              <a:t>bertanggung</a:t>
            </a:r>
            <a:r>
              <a:rPr lang="en-US" sz="2400" dirty="0" smtClean="0"/>
              <a:t> </a:t>
            </a:r>
            <a:r>
              <a:rPr lang="en-US" sz="2400" dirty="0" err="1" smtClean="0"/>
              <a:t>jawab</a:t>
            </a:r>
            <a:r>
              <a:rPr lang="en-US" sz="2400" dirty="0" smtClean="0"/>
              <a:t> </a:t>
            </a: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mengawasi</a:t>
            </a:r>
            <a:r>
              <a:rPr lang="en-US" sz="2400" dirty="0" smtClean="0"/>
              <a:t> </a:t>
            </a:r>
            <a:r>
              <a:rPr lang="en-US" sz="2400" dirty="0" err="1" smtClean="0"/>
              <a:t>pekerja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mengevaluasi</a:t>
            </a:r>
            <a:r>
              <a:rPr lang="en-US" sz="2400" dirty="0" smtClean="0"/>
              <a:t> </a:t>
            </a:r>
            <a:r>
              <a:rPr lang="en-US" sz="2400" dirty="0" err="1" smtClean="0"/>
              <a:t>kinerja</a:t>
            </a:r>
            <a:r>
              <a:rPr lang="en-US" sz="2400" dirty="0" smtClean="0"/>
              <a:t> </a:t>
            </a:r>
            <a:r>
              <a:rPr lang="en-US" sz="2400" dirty="0" err="1" smtClean="0"/>
              <a:t>harian</a:t>
            </a:r>
            <a:r>
              <a:rPr lang="en-US" sz="2400" dirty="0" smtClean="0"/>
              <a:t> </a:t>
            </a:r>
            <a:r>
              <a:rPr lang="en-US" sz="2400" dirty="0" err="1" smtClean="0"/>
              <a:t>mereka</a:t>
            </a:r>
            <a:r>
              <a:rPr lang="en-US" sz="2400" dirty="0" smtClean="0"/>
              <a:t>. (</a:t>
            </a:r>
            <a:r>
              <a:rPr lang="en-US" sz="2400" dirty="0" err="1" smtClean="0"/>
              <a:t>mereka</a:t>
            </a:r>
            <a:r>
              <a:rPr lang="en-US" sz="2400" dirty="0" smtClean="0"/>
              <a:t> </a:t>
            </a:r>
            <a:r>
              <a:rPr lang="en-US" sz="2400" dirty="0" err="1" smtClean="0"/>
              <a:t>ini</a:t>
            </a:r>
            <a:r>
              <a:rPr lang="en-US" sz="2400" dirty="0" smtClean="0"/>
              <a:t> </a:t>
            </a:r>
            <a:r>
              <a:rPr lang="en-US" sz="2400" dirty="0" err="1" smtClean="0"/>
              <a:t>tingkat</a:t>
            </a:r>
            <a:r>
              <a:rPr lang="en-US" sz="2400" dirty="0" smtClean="0"/>
              <a:t> </a:t>
            </a:r>
            <a:r>
              <a:rPr lang="en-US" sz="2400" dirty="0" err="1" smtClean="0"/>
              <a:t>pertama</a:t>
            </a:r>
            <a:r>
              <a:rPr lang="en-US" sz="2400" dirty="0" smtClean="0"/>
              <a:t> </a:t>
            </a:r>
            <a:r>
              <a:rPr lang="en-US" sz="2400" dirty="0" err="1" smtClean="0"/>
              <a:t>diatas</a:t>
            </a:r>
            <a:r>
              <a:rPr lang="en-US" sz="2400" dirty="0" smtClean="0"/>
              <a:t> </a:t>
            </a:r>
            <a:r>
              <a:rPr lang="en-US" sz="2400" dirty="0" err="1" smtClean="0"/>
              <a:t>pekerja</a:t>
            </a:r>
            <a:r>
              <a:rPr lang="en-US" sz="2400" dirty="0" smtClean="0"/>
              <a:t>).</a:t>
            </a:r>
          </a:p>
          <a:p>
            <a:pPr marL="596646" indent="-514350">
              <a:buNone/>
            </a:pP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228600"/>
            <a:ext cx="8628888" cy="6400800"/>
          </a:xfrm>
        </p:spPr>
        <p:txBody>
          <a:bodyPr>
            <a:normAutofit fontScale="85000" lnSpcReduction="10000"/>
          </a:bodyPr>
          <a:lstStyle/>
          <a:p>
            <a:r>
              <a:rPr lang="en-US" dirty="0" err="1" smtClean="0"/>
              <a:t>Tiga</a:t>
            </a:r>
            <a:r>
              <a:rPr lang="en-US" dirty="0" smtClean="0"/>
              <a:t> </a:t>
            </a:r>
            <a:r>
              <a:rPr lang="en-US" dirty="0" err="1" smtClean="0"/>
              <a:t>kategori</a:t>
            </a:r>
            <a:r>
              <a:rPr lang="en-US" dirty="0" smtClean="0"/>
              <a:t> </a:t>
            </a:r>
            <a:r>
              <a:rPr lang="en-US" dirty="0" err="1" smtClean="0"/>
              <a:t>keterampilan</a:t>
            </a:r>
            <a:r>
              <a:rPr lang="en-US" dirty="0" smtClean="0"/>
              <a:t> </a:t>
            </a:r>
            <a:r>
              <a:rPr lang="en-US" dirty="0" err="1" smtClean="0"/>
              <a:t>manajer</a:t>
            </a:r>
            <a:r>
              <a:rPr lang="en-US" dirty="0" smtClean="0"/>
              <a:t> :</a:t>
            </a:r>
          </a:p>
          <a:p>
            <a:pPr marL="1117854" lvl="2" indent="-514350">
              <a:buFont typeface="+mj-lt"/>
              <a:buAutoNum type="arabicPeriod"/>
            </a:pPr>
            <a:r>
              <a:rPr lang="en-US" sz="2800" dirty="0" err="1" smtClean="0"/>
              <a:t>Keterampilan</a:t>
            </a:r>
            <a:r>
              <a:rPr lang="en-US" sz="2800" dirty="0" smtClean="0"/>
              <a:t> </a:t>
            </a:r>
            <a:r>
              <a:rPr lang="en-US" sz="2800" dirty="0" err="1" smtClean="0"/>
              <a:t>teknis</a:t>
            </a:r>
            <a:r>
              <a:rPr lang="en-US" sz="2800" dirty="0" smtClean="0"/>
              <a:t> (</a:t>
            </a:r>
            <a:r>
              <a:rPr lang="en-US" sz="2800" i="1" dirty="0" smtClean="0"/>
              <a:t>technical skills</a:t>
            </a:r>
            <a:r>
              <a:rPr lang="en-US" sz="2800" dirty="0" smtClean="0"/>
              <a:t>) : </a:t>
            </a:r>
            <a:r>
              <a:rPr lang="en-US" sz="2800" dirty="0" err="1" smtClean="0"/>
              <a:t>kemampuan</a:t>
            </a:r>
            <a:r>
              <a:rPr lang="en-US" sz="2800" dirty="0" smtClean="0"/>
              <a:t> </a:t>
            </a:r>
            <a:r>
              <a:rPr lang="en-US" sz="2800" dirty="0" err="1" smtClean="0"/>
              <a:t>untuk</a:t>
            </a:r>
            <a:r>
              <a:rPr lang="en-US" sz="2800" dirty="0" smtClean="0"/>
              <a:t> </a:t>
            </a:r>
            <a:r>
              <a:rPr lang="en-US" sz="2800" dirty="0" err="1" smtClean="0"/>
              <a:t>melaksanakan</a:t>
            </a:r>
            <a:r>
              <a:rPr lang="en-US" sz="2800" dirty="0" smtClean="0"/>
              <a:t> </a:t>
            </a:r>
            <a:r>
              <a:rPr lang="en-US" sz="2800" dirty="0" err="1" smtClean="0"/>
              <a:t>tugas</a:t>
            </a:r>
            <a:r>
              <a:rPr lang="en-US" sz="2800" dirty="0" smtClean="0"/>
              <a:t> </a:t>
            </a:r>
            <a:r>
              <a:rPr lang="en-US" sz="2800" dirty="0" err="1" smtClean="0"/>
              <a:t>dalam</a:t>
            </a:r>
            <a:r>
              <a:rPr lang="en-US" sz="2800" dirty="0" smtClean="0"/>
              <a:t> </a:t>
            </a:r>
            <a:r>
              <a:rPr lang="en-US" sz="2800" dirty="0" err="1" smtClean="0"/>
              <a:t>disiplin</a:t>
            </a:r>
            <a:r>
              <a:rPr lang="en-US" sz="2800" dirty="0" smtClean="0"/>
              <a:t> </a:t>
            </a:r>
            <a:r>
              <a:rPr lang="en-US" sz="2800" dirty="0" err="1" smtClean="0"/>
              <a:t>tertentu</a:t>
            </a:r>
            <a:r>
              <a:rPr lang="en-US" sz="2800" dirty="0" smtClean="0"/>
              <a:t>. </a:t>
            </a:r>
          </a:p>
          <a:p>
            <a:pPr marL="1117854" lvl="2" indent="-514350">
              <a:buFont typeface="+mj-lt"/>
              <a:buAutoNum type="arabicPeriod"/>
            </a:pPr>
            <a:r>
              <a:rPr lang="en-US" sz="2800" dirty="0" err="1" smtClean="0"/>
              <a:t>Keterampilan</a:t>
            </a:r>
            <a:r>
              <a:rPr lang="en-US" sz="2800" dirty="0" smtClean="0"/>
              <a:t> </a:t>
            </a:r>
            <a:r>
              <a:rPr lang="en-US" sz="2800" dirty="0" err="1" smtClean="0"/>
              <a:t>hubungan</a:t>
            </a:r>
            <a:r>
              <a:rPr lang="en-US" sz="2800" dirty="0" smtClean="0"/>
              <a:t> </a:t>
            </a:r>
            <a:r>
              <a:rPr lang="en-US" sz="2800" dirty="0" err="1" smtClean="0"/>
              <a:t>manusia</a:t>
            </a:r>
            <a:r>
              <a:rPr lang="en-US" sz="2800" dirty="0" smtClean="0"/>
              <a:t> (</a:t>
            </a:r>
            <a:r>
              <a:rPr lang="en-US" sz="2800" i="1" dirty="0" smtClean="0"/>
              <a:t>human relations skills</a:t>
            </a:r>
            <a:r>
              <a:rPr lang="en-US" sz="2800" dirty="0" smtClean="0"/>
              <a:t>) </a:t>
            </a:r>
            <a:r>
              <a:rPr lang="en-US" sz="2800" dirty="0" err="1" smtClean="0"/>
              <a:t>keterampilan</a:t>
            </a:r>
            <a:r>
              <a:rPr lang="en-US" sz="2800" dirty="0" smtClean="0"/>
              <a:t> yang </a:t>
            </a:r>
            <a:r>
              <a:rPr lang="en-US" sz="2800" dirty="0" err="1" smtClean="0"/>
              <a:t>melibatkan</a:t>
            </a:r>
            <a:r>
              <a:rPr lang="en-US" sz="2800" dirty="0" smtClean="0"/>
              <a:t> </a:t>
            </a:r>
            <a:r>
              <a:rPr lang="en-US" sz="2800" dirty="0" err="1" smtClean="0"/>
              <a:t>komunikasi</a:t>
            </a:r>
            <a:r>
              <a:rPr lang="en-US" sz="2800" dirty="0" smtClean="0"/>
              <a:t> </a:t>
            </a:r>
            <a:r>
              <a:rPr lang="en-US" sz="2800" dirty="0" err="1" smtClean="0"/>
              <a:t>dinama</a:t>
            </a:r>
            <a:r>
              <a:rPr lang="en-US" sz="2800" dirty="0" smtClean="0"/>
              <a:t> </a:t>
            </a:r>
            <a:r>
              <a:rPr lang="en-US" sz="2800" dirty="0" err="1" smtClean="0"/>
              <a:t>memungkinkan</a:t>
            </a:r>
            <a:r>
              <a:rPr lang="en-US" sz="2800" dirty="0" smtClean="0"/>
              <a:t> </a:t>
            </a:r>
            <a:r>
              <a:rPr lang="en-US" sz="2800" dirty="0" err="1" smtClean="0"/>
              <a:t>manajer</a:t>
            </a:r>
            <a:r>
              <a:rPr lang="en-US" sz="2800" dirty="0" smtClean="0"/>
              <a:t> </a:t>
            </a:r>
            <a:r>
              <a:rPr lang="en-US" sz="2800" dirty="0" err="1" smtClean="0"/>
              <a:t>untuk</a:t>
            </a:r>
            <a:r>
              <a:rPr lang="en-US" sz="2800" dirty="0" smtClean="0"/>
              <a:t> </a:t>
            </a:r>
            <a:r>
              <a:rPr lang="en-US" sz="2800" dirty="0" err="1" smtClean="0"/>
              <a:t>bekerja</a:t>
            </a:r>
            <a:r>
              <a:rPr lang="en-US" sz="2800" dirty="0" smtClean="0"/>
              <a:t> </a:t>
            </a:r>
            <a:r>
              <a:rPr lang="en-US" sz="2800" dirty="0" err="1" smtClean="0"/>
              <a:t>melalui</a:t>
            </a:r>
            <a:r>
              <a:rPr lang="en-US" sz="2800" dirty="0" smtClean="0"/>
              <a:t> 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dirty="0" err="1" smtClean="0"/>
              <a:t>bersama</a:t>
            </a:r>
            <a:r>
              <a:rPr lang="en-US" sz="2800" dirty="0" smtClean="0"/>
              <a:t> orang-orang.</a:t>
            </a:r>
          </a:p>
          <a:p>
            <a:pPr marL="1117854" lvl="2" indent="-514350">
              <a:buFont typeface="+mj-lt"/>
              <a:buAutoNum type="arabicPeriod"/>
            </a:pPr>
            <a:r>
              <a:rPr lang="en-US" sz="2800" dirty="0" err="1" smtClean="0"/>
              <a:t>Keterampilan</a:t>
            </a:r>
            <a:r>
              <a:rPr lang="en-US" sz="2800" dirty="0" smtClean="0"/>
              <a:t> </a:t>
            </a:r>
            <a:r>
              <a:rPr lang="en-US" sz="2800" dirty="0" err="1" smtClean="0"/>
              <a:t>konseptual</a:t>
            </a:r>
            <a:r>
              <a:rPr lang="en-US" sz="2800" dirty="0" smtClean="0"/>
              <a:t> (</a:t>
            </a:r>
            <a:r>
              <a:rPr lang="en-US" sz="2800" i="1" dirty="0" err="1" smtClean="0"/>
              <a:t>conseptual</a:t>
            </a:r>
            <a:r>
              <a:rPr lang="en-US" sz="2800" i="1" dirty="0" smtClean="0"/>
              <a:t> skills</a:t>
            </a:r>
            <a:r>
              <a:rPr lang="en-US" sz="2800" dirty="0" smtClean="0"/>
              <a:t>): </a:t>
            </a:r>
            <a:r>
              <a:rPr lang="en-US" sz="2800" dirty="0" err="1" smtClean="0"/>
              <a:t>keterampilan</a:t>
            </a:r>
            <a:r>
              <a:rPr lang="en-US" sz="2800" dirty="0" smtClean="0"/>
              <a:t> </a:t>
            </a:r>
            <a:r>
              <a:rPr lang="en-US" sz="2800" dirty="0" err="1" smtClean="0"/>
              <a:t>melibatkan</a:t>
            </a:r>
            <a:r>
              <a:rPr lang="en-US" sz="2800" dirty="0" smtClean="0"/>
              <a:t> </a:t>
            </a:r>
            <a:r>
              <a:rPr lang="en-US" sz="2800" dirty="0" err="1" smtClean="0"/>
              <a:t>kemampuan</a:t>
            </a:r>
            <a:r>
              <a:rPr lang="en-US" sz="2800" dirty="0" smtClean="0"/>
              <a:t> </a:t>
            </a:r>
            <a:r>
              <a:rPr lang="en-US" sz="2800" dirty="0" err="1" smtClean="0"/>
              <a:t>untuk</a:t>
            </a:r>
            <a:r>
              <a:rPr lang="en-US" sz="2800" dirty="0" smtClean="0"/>
              <a:t> </a:t>
            </a:r>
            <a:r>
              <a:rPr lang="en-US" sz="2800" dirty="0" err="1" smtClean="0"/>
              <a:t>menggambarkan</a:t>
            </a:r>
            <a:r>
              <a:rPr lang="en-US" sz="2800" dirty="0" smtClean="0"/>
              <a:t> </a:t>
            </a:r>
            <a:r>
              <a:rPr lang="en-US" sz="2800" dirty="0" err="1" smtClean="0"/>
              <a:t>organisasi</a:t>
            </a:r>
            <a:r>
              <a:rPr lang="en-US" sz="2800" dirty="0" smtClean="0"/>
              <a:t>  </a:t>
            </a:r>
            <a:r>
              <a:rPr lang="en-US" sz="2800" dirty="0" err="1" smtClean="0"/>
              <a:t>sebagai</a:t>
            </a:r>
            <a:r>
              <a:rPr lang="en-US" sz="2800" dirty="0" smtClean="0"/>
              <a:t> </a:t>
            </a:r>
            <a:r>
              <a:rPr lang="en-US" sz="2800" dirty="0" err="1" smtClean="0"/>
              <a:t>satu</a:t>
            </a:r>
            <a:r>
              <a:rPr lang="en-US" sz="2800" dirty="0" smtClean="0"/>
              <a:t> </a:t>
            </a:r>
            <a:r>
              <a:rPr lang="en-US" sz="2800" dirty="0" err="1" smtClean="0"/>
              <a:t>keseluruhan</a:t>
            </a:r>
            <a:r>
              <a:rPr lang="en-US" sz="2800" dirty="0" smtClean="0"/>
              <a:t> 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dirty="0" err="1" smtClean="0"/>
              <a:t>hubungan</a:t>
            </a:r>
            <a:r>
              <a:rPr lang="en-US" sz="2800" dirty="0" smtClean="0"/>
              <a:t> </a:t>
            </a:r>
            <a:r>
              <a:rPr lang="en-US" sz="2800" dirty="0" err="1" smtClean="0"/>
              <a:t>antar</a:t>
            </a:r>
            <a:r>
              <a:rPr lang="en-US" sz="2800" dirty="0" smtClean="0"/>
              <a:t> </a:t>
            </a:r>
            <a:r>
              <a:rPr lang="en-US" sz="2800" dirty="0" err="1" smtClean="0"/>
              <a:t>bebrapa</a:t>
            </a:r>
            <a:r>
              <a:rPr lang="en-US" sz="2800" dirty="0" smtClean="0"/>
              <a:t> </a:t>
            </a:r>
            <a:r>
              <a:rPr lang="en-US" sz="2800" dirty="0" err="1" smtClean="0"/>
              <a:t>bagian</a:t>
            </a:r>
            <a:r>
              <a:rPr lang="en-US" sz="2800" dirty="0" smtClean="0"/>
              <a:t>.</a:t>
            </a:r>
          </a:p>
          <a:p>
            <a:pPr marL="82296" indent="0">
              <a:buNone/>
            </a:pPr>
            <a:endParaRPr lang="en-US" dirty="0" smtClean="0"/>
          </a:p>
          <a:p>
            <a:pPr marL="596646" indent="-514350" algn="just">
              <a:buFont typeface="+mj-lt"/>
              <a:buAutoNum type="arabicPeriod" startAt="3"/>
            </a:pPr>
            <a:r>
              <a:rPr lang="en-US" sz="2800" dirty="0" err="1" smtClean="0"/>
              <a:t>Kepemimpinan</a:t>
            </a:r>
            <a:r>
              <a:rPr lang="en-US" sz="2800" dirty="0" smtClean="0"/>
              <a:t> </a:t>
            </a:r>
          </a:p>
          <a:p>
            <a:pPr marL="596646" indent="-514350" algn="just">
              <a:buNone/>
            </a:pPr>
            <a:r>
              <a:rPr lang="en-US" sz="2800" dirty="0" smtClean="0"/>
              <a:t>	</a:t>
            </a:r>
            <a:r>
              <a:rPr lang="en-US" sz="2800" dirty="0" err="1" smtClean="0"/>
              <a:t>menciptakan</a:t>
            </a:r>
            <a:r>
              <a:rPr lang="en-US" sz="2800" dirty="0" smtClean="0"/>
              <a:t> </a:t>
            </a:r>
            <a:r>
              <a:rPr lang="en-US" sz="2800" dirty="0" err="1" smtClean="0"/>
              <a:t>visi</a:t>
            </a:r>
            <a:r>
              <a:rPr lang="en-US" sz="2800" dirty="0" smtClean="0"/>
              <a:t> </a:t>
            </a:r>
            <a:r>
              <a:rPr lang="en-US" sz="2800" dirty="0" err="1" smtClean="0"/>
              <a:t>untuk</a:t>
            </a:r>
            <a:r>
              <a:rPr lang="en-US" sz="2800" dirty="0" smtClean="0"/>
              <a:t> </a:t>
            </a:r>
            <a:r>
              <a:rPr lang="en-US" sz="2800" dirty="0" err="1" smtClean="0"/>
              <a:t>organisasi</a:t>
            </a:r>
            <a:r>
              <a:rPr lang="en-US" sz="2800" dirty="0" smtClean="0"/>
              <a:t>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dirty="0" err="1" smtClean="0"/>
              <a:t>mengkomunikasikan</a:t>
            </a:r>
            <a:r>
              <a:rPr lang="en-US" sz="2800" dirty="0" smtClean="0"/>
              <a:t>, </a:t>
            </a:r>
            <a:r>
              <a:rPr lang="en-US" sz="2800" dirty="0" err="1" smtClean="0"/>
              <a:t>membimbing</a:t>
            </a:r>
            <a:r>
              <a:rPr lang="en-US" sz="2800" dirty="0" smtClean="0"/>
              <a:t>, </a:t>
            </a:r>
            <a:r>
              <a:rPr lang="en-US" sz="2800" dirty="0" err="1" smtClean="0"/>
              <a:t>melatih</a:t>
            </a:r>
            <a:r>
              <a:rPr lang="en-US" sz="2800" dirty="0" smtClean="0"/>
              <a:t>,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dirty="0" err="1" smtClean="0"/>
              <a:t>memotivasi</a:t>
            </a:r>
            <a:r>
              <a:rPr lang="en-US" sz="2800" dirty="0" smtClean="0"/>
              <a:t> </a:t>
            </a:r>
            <a:r>
              <a:rPr lang="en-US" sz="2800" dirty="0" err="1" smtClean="0"/>
              <a:t>orang</a:t>
            </a:r>
            <a:r>
              <a:rPr lang="en-US" sz="2800" dirty="0" smtClean="0"/>
              <a:t> lain </a:t>
            </a:r>
            <a:r>
              <a:rPr lang="en-US" sz="2800" dirty="0" err="1" smtClean="0"/>
              <a:t>untuk</a:t>
            </a:r>
            <a:r>
              <a:rPr lang="en-US" sz="2800" dirty="0" smtClean="0"/>
              <a:t> </a:t>
            </a:r>
            <a:r>
              <a:rPr lang="en-US" sz="2800" dirty="0" err="1" smtClean="0"/>
              <a:t>bekerja</a:t>
            </a:r>
            <a:r>
              <a:rPr lang="en-US" sz="2800" dirty="0" smtClean="0"/>
              <a:t> </a:t>
            </a:r>
            <a:r>
              <a:rPr lang="en-US" sz="2800" dirty="0" err="1" smtClean="0"/>
              <a:t>secara</a:t>
            </a:r>
            <a:r>
              <a:rPr lang="en-US" sz="2800" dirty="0" smtClean="0"/>
              <a:t> </a:t>
            </a:r>
            <a:r>
              <a:rPr lang="en-US" sz="2800" dirty="0" err="1" smtClean="0"/>
              <a:t>efektif</a:t>
            </a:r>
            <a:r>
              <a:rPr lang="en-US" sz="2800" dirty="0" smtClean="0"/>
              <a:t> </a:t>
            </a:r>
            <a:r>
              <a:rPr lang="en-US" sz="2800" dirty="0" err="1" smtClean="0"/>
              <a:t>untuk</a:t>
            </a:r>
            <a:r>
              <a:rPr lang="en-US" sz="2800" dirty="0" smtClean="0"/>
              <a:t> </a:t>
            </a:r>
            <a:r>
              <a:rPr lang="en-US" sz="2800" dirty="0" err="1" smtClean="0"/>
              <a:t>mencapai</a:t>
            </a:r>
            <a:r>
              <a:rPr lang="en-US" sz="2800" dirty="0" smtClean="0"/>
              <a:t> </a:t>
            </a:r>
            <a:r>
              <a:rPr lang="en-US" sz="2800" dirty="0" err="1" smtClean="0"/>
              <a:t>tujuan</a:t>
            </a:r>
            <a:r>
              <a:rPr lang="en-US" sz="2800" dirty="0" smtClean="0"/>
              <a:t>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dirty="0" err="1" smtClean="0"/>
              <a:t>organisasi</a:t>
            </a:r>
            <a:r>
              <a:rPr lang="en-US" sz="2800" dirty="0" smtClean="0"/>
              <a:t> </a:t>
            </a:r>
          </a:p>
          <a:p>
            <a:pPr algn="just">
              <a:buNone/>
            </a:pPr>
            <a:r>
              <a:rPr lang="en-US" sz="2800" dirty="0" smtClean="0"/>
              <a:t>	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152400"/>
            <a:ext cx="749808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Pertemuan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Ke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 2</a:t>
            </a:r>
            <a:br>
              <a:rPr lang="en-US" sz="32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MENGELOLA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DALAM LINGKUNGAN BISNIS DINAMIS :</a:t>
            </a:r>
            <a:br>
              <a:rPr lang="en-US" sz="2000" dirty="0">
                <a:latin typeface="Times New Roman" pitchFamily="18" charset="0"/>
                <a:cs typeface="Times New Roman" pitchFamily="18" charset="0"/>
              </a:rPr>
            </a:b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Mengambil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Resiko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Menghasilkan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Laba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752600"/>
            <a:ext cx="7498080" cy="4876800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itchFamily="2" charset="2"/>
              <a:buChar char="q"/>
            </a:pPr>
            <a:r>
              <a:rPr lang="en-US" dirty="0" err="1"/>
              <a:t>Bisnis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Kewirausahaan</a:t>
            </a:r>
            <a:r>
              <a:rPr lang="en-US" dirty="0"/>
              <a:t> : </a:t>
            </a:r>
            <a:r>
              <a:rPr lang="en-US" dirty="0" err="1"/>
              <a:t>Pendapatan</a:t>
            </a:r>
            <a:r>
              <a:rPr lang="en-US" dirty="0"/>
              <a:t>, </a:t>
            </a:r>
          </a:p>
          <a:p>
            <a:pPr marL="82296" indent="0">
              <a:buNone/>
            </a:pPr>
            <a:r>
              <a:rPr lang="en-US" dirty="0" smtClean="0"/>
              <a:t>   </a:t>
            </a:r>
            <a:r>
              <a:rPr lang="en-US" dirty="0" err="1" smtClean="0"/>
              <a:t>Laba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Kerugian</a:t>
            </a:r>
            <a:endParaRPr lang="en-US" dirty="0"/>
          </a:p>
          <a:p>
            <a:r>
              <a:rPr lang="en-US" b="1" dirty="0" err="1"/>
              <a:t>Bisnis</a:t>
            </a:r>
            <a:endParaRPr lang="en-US" b="1" dirty="0"/>
          </a:p>
          <a:p>
            <a:pPr marL="82296" indent="0">
              <a:buNone/>
            </a:pPr>
            <a:r>
              <a:rPr lang="en-US" dirty="0" err="1"/>
              <a:t>Seluruh</a:t>
            </a:r>
            <a:r>
              <a:rPr lang="en-US" dirty="0"/>
              <a:t> </a:t>
            </a:r>
            <a:r>
              <a:rPr lang="en-US" dirty="0" err="1"/>
              <a:t>Aktivitas</a:t>
            </a:r>
            <a:r>
              <a:rPr lang="en-US" dirty="0"/>
              <a:t> yang </a:t>
            </a:r>
            <a:r>
              <a:rPr lang="en-US" dirty="0" err="1"/>
              <a:t>berusaha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menyediakan</a:t>
            </a:r>
            <a:r>
              <a:rPr lang="en-US" dirty="0"/>
              <a:t> </a:t>
            </a:r>
            <a:r>
              <a:rPr lang="en-US" dirty="0" err="1"/>
              <a:t>barang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jasa</a:t>
            </a:r>
            <a:r>
              <a:rPr lang="en-US" dirty="0"/>
              <a:t> </a:t>
            </a:r>
            <a:r>
              <a:rPr lang="en-US" dirty="0" err="1"/>
              <a:t>kepada</a:t>
            </a:r>
            <a:r>
              <a:rPr lang="en-US" dirty="0"/>
              <a:t> </a:t>
            </a:r>
            <a:r>
              <a:rPr lang="en-US" dirty="0" err="1"/>
              <a:t>pihak</a:t>
            </a:r>
            <a:r>
              <a:rPr lang="en-US" dirty="0"/>
              <a:t> lain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mengoperasikannya</a:t>
            </a:r>
            <a:r>
              <a:rPr lang="en-US" dirty="0"/>
              <a:t> </a:t>
            </a:r>
            <a:r>
              <a:rPr lang="en-US" dirty="0" err="1"/>
              <a:t>guna</a:t>
            </a:r>
            <a:r>
              <a:rPr lang="en-US" dirty="0"/>
              <a:t> </a:t>
            </a:r>
            <a:r>
              <a:rPr lang="en-US" dirty="0" err="1"/>
              <a:t>mendapatkan</a:t>
            </a:r>
            <a:r>
              <a:rPr lang="en-US" dirty="0"/>
              <a:t> </a:t>
            </a:r>
            <a:r>
              <a:rPr lang="en-US" dirty="0" err="1"/>
              <a:t>keuntungan</a:t>
            </a:r>
            <a:r>
              <a:rPr lang="en-US" dirty="0"/>
              <a:t>.</a:t>
            </a:r>
          </a:p>
          <a:p>
            <a:r>
              <a:rPr lang="en-US" b="1" dirty="0" err="1"/>
              <a:t>Laba</a:t>
            </a:r>
            <a:endParaRPr lang="en-US" b="1" dirty="0"/>
          </a:p>
          <a:p>
            <a:pPr marL="82296" indent="0">
              <a:buNone/>
            </a:pPr>
            <a:r>
              <a:rPr lang="en-US" dirty="0" err="1" smtClean="0"/>
              <a:t>Jumlah</a:t>
            </a:r>
            <a:r>
              <a:rPr lang="en-US" dirty="0" smtClean="0"/>
              <a:t> </a:t>
            </a:r>
            <a:r>
              <a:rPr lang="en-US" dirty="0" err="1"/>
              <a:t>uang</a:t>
            </a:r>
            <a:r>
              <a:rPr lang="en-US" dirty="0"/>
              <a:t> yang </a:t>
            </a:r>
            <a:r>
              <a:rPr lang="en-US" dirty="0" err="1"/>
              <a:t>diperoleh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sebuah</a:t>
            </a:r>
            <a:r>
              <a:rPr lang="en-US" dirty="0"/>
              <a:t> </a:t>
            </a:r>
            <a:r>
              <a:rPr lang="en-US" dirty="0" err="1"/>
              <a:t>bisnis</a:t>
            </a:r>
            <a:r>
              <a:rPr lang="en-US" dirty="0"/>
              <a:t> </a:t>
            </a:r>
            <a:r>
              <a:rPr lang="en-US" dirty="0" err="1"/>
              <a:t>setelah</a:t>
            </a:r>
            <a:r>
              <a:rPr lang="en-US" dirty="0"/>
              <a:t> </a:t>
            </a:r>
            <a:r>
              <a:rPr lang="en-US" dirty="0" err="1"/>
              <a:t>dikeluarkan</a:t>
            </a:r>
            <a:r>
              <a:rPr lang="en-US" dirty="0"/>
              <a:t> </a:t>
            </a:r>
            <a:r>
              <a:rPr lang="en-US" dirty="0" err="1"/>
              <a:t>biaya</a:t>
            </a:r>
            <a:r>
              <a:rPr lang="en-US" dirty="0"/>
              <a:t> </a:t>
            </a:r>
            <a:r>
              <a:rPr lang="en-US" dirty="0" err="1"/>
              <a:t>operasional</a:t>
            </a:r>
            <a:r>
              <a:rPr lang="en-US" dirty="0"/>
              <a:t> </a:t>
            </a:r>
            <a:r>
              <a:rPr lang="en-US" dirty="0" err="1"/>
              <a:t>berupa</a:t>
            </a:r>
            <a:r>
              <a:rPr lang="en-US" dirty="0"/>
              <a:t> </a:t>
            </a:r>
            <a:r>
              <a:rPr lang="en-US" dirty="0" err="1"/>
              <a:t>gaji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biaya-biaya</a:t>
            </a:r>
            <a:r>
              <a:rPr lang="en-US" dirty="0"/>
              <a:t> </a:t>
            </a:r>
            <a:r>
              <a:rPr lang="en-US" dirty="0" err="1"/>
              <a:t>lainnya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948065600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52400"/>
            <a:ext cx="8705088" cy="6400800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Gaya </a:t>
            </a:r>
            <a:r>
              <a:rPr lang="en-US" dirty="0" err="1" smtClean="0"/>
              <a:t>kepemimpinan</a:t>
            </a:r>
            <a:r>
              <a:rPr lang="en-US" dirty="0" smtClean="0"/>
              <a:t> :</a:t>
            </a:r>
          </a:p>
          <a:p>
            <a:pPr algn="just">
              <a:buNone/>
            </a:pPr>
            <a:r>
              <a:rPr lang="en-US" dirty="0" smtClean="0"/>
              <a:t>	a. </a:t>
            </a:r>
            <a:r>
              <a:rPr lang="en-US" sz="2600" dirty="0" err="1" smtClean="0"/>
              <a:t>Kepemimpinan</a:t>
            </a:r>
            <a:r>
              <a:rPr lang="en-US" sz="2600" dirty="0" smtClean="0"/>
              <a:t> </a:t>
            </a:r>
            <a:r>
              <a:rPr lang="en-US" sz="2600" dirty="0" err="1" smtClean="0"/>
              <a:t>Otokratis</a:t>
            </a:r>
            <a:r>
              <a:rPr lang="en-US" sz="2600" dirty="0" smtClean="0"/>
              <a:t> : </a:t>
            </a:r>
            <a:r>
              <a:rPr lang="en-US" sz="2600" dirty="0" err="1" smtClean="0"/>
              <a:t>gaya</a:t>
            </a:r>
            <a:r>
              <a:rPr lang="en-US" sz="2600" dirty="0" smtClean="0"/>
              <a:t> </a:t>
            </a:r>
            <a:r>
              <a:rPr lang="en-US" sz="2600" dirty="0" err="1" smtClean="0"/>
              <a:t>kepemimpinan</a:t>
            </a:r>
            <a:r>
              <a:rPr lang="en-US" sz="2600" dirty="0" smtClean="0"/>
              <a:t> yang </a:t>
            </a:r>
            <a:r>
              <a:rPr lang="en-US" sz="2600" dirty="0" err="1" smtClean="0"/>
              <a:t>melibatkan</a:t>
            </a:r>
            <a:r>
              <a:rPr lang="en-US" sz="2600" dirty="0" smtClean="0"/>
              <a:t> </a:t>
            </a:r>
            <a:r>
              <a:rPr lang="en-US" sz="2600" dirty="0" err="1" smtClean="0"/>
              <a:t>pengambilan</a:t>
            </a:r>
            <a:r>
              <a:rPr lang="en-US" sz="2600" dirty="0" smtClean="0"/>
              <a:t> </a:t>
            </a:r>
            <a:r>
              <a:rPr lang="en-US" sz="2600" dirty="0" err="1" smtClean="0"/>
              <a:t>keputusan</a:t>
            </a:r>
            <a:r>
              <a:rPr lang="en-US" sz="2600" dirty="0" smtClean="0"/>
              <a:t> </a:t>
            </a:r>
            <a:r>
              <a:rPr lang="en-US" sz="2600" dirty="0" err="1" smtClean="0"/>
              <a:t>manjerial</a:t>
            </a:r>
            <a:r>
              <a:rPr lang="en-US" sz="2600" dirty="0" smtClean="0"/>
              <a:t> </a:t>
            </a:r>
            <a:r>
              <a:rPr lang="en-US" sz="2600" dirty="0" err="1" smtClean="0"/>
              <a:t>tanpa</a:t>
            </a:r>
            <a:r>
              <a:rPr lang="en-US" sz="2600" dirty="0" smtClean="0"/>
              <a:t> </a:t>
            </a:r>
            <a:r>
              <a:rPr lang="en-US" sz="2600" dirty="0" err="1" smtClean="0"/>
              <a:t>berkonsultasi</a:t>
            </a:r>
            <a:r>
              <a:rPr lang="en-US" sz="2600" dirty="0" smtClean="0"/>
              <a:t> </a:t>
            </a:r>
            <a:r>
              <a:rPr lang="en-US" sz="2600" dirty="0" err="1" smtClean="0"/>
              <a:t>dengan</a:t>
            </a:r>
            <a:r>
              <a:rPr lang="en-US" sz="2600" dirty="0" smtClean="0"/>
              <a:t> orang lain.</a:t>
            </a:r>
          </a:p>
          <a:p>
            <a:pPr algn="just">
              <a:buNone/>
            </a:pPr>
            <a:r>
              <a:rPr lang="en-US" sz="2600" dirty="0" smtClean="0"/>
              <a:t>	b. </a:t>
            </a:r>
            <a:r>
              <a:rPr lang="en-US" sz="2600" dirty="0" err="1" smtClean="0"/>
              <a:t>Kepemimpinan</a:t>
            </a:r>
            <a:r>
              <a:rPr lang="en-US" sz="2600" dirty="0" smtClean="0"/>
              <a:t> </a:t>
            </a:r>
            <a:r>
              <a:rPr lang="en-US" sz="2600" dirty="0" err="1" smtClean="0"/>
              <a:t>partisipatif</a:t>
            </a:r>
            <a:r>
              <a:rPr lang="en-US" sz="2600" dirty="0" smtClean="0"/>
              <a:t> : </a:t>
            </a:r>
            <a:r>
              <a:rPr lang="en-US" sz="2600" dirty="0" err="1" smtClean="0"/>
              <a:t>gaya</a:t>
            </a:r>
            <a:r>
              <a:rPr lang="en-US" sz="2600" dirty="0" smtClean="0"/>
              <a:t> </a:t>
            </a:r>
            <a:r>
              <a:rPr lang="en-US" sz="2600" dirty="0" err="1" smtClean="0"/>
              <a:t>kepemimpinan</a:t>
            </a:r>
            <a:r>
              <a:rPr lang="en-US" sz="2600" dirty="0" smtClean="0"/>
              <a:t>  yang </a:t>
            </a:r>
            <a:r>
              <a:rPr lang="en-US" sz="2600" dirty="0" err="1" smtClean="0"/>
              <a:t>terdiri</a:t>
            </a:r>
            <a:r>
              <a:rPr lang="en-US" sz="2600" dirty="0" smtClean="0"/>
              <a:t> </a:t>
            </a:r>
            <a:r>
              <a:rPr lang="en-US" sz="2600" dirty="0" err="1" smtClean="0"/>
              <a:t>atas</a:t>
            </a:r>
            <a:r>
              <a:rPr lang="en-US" sz="2600" dirty="0" smtClean="0"/>
              <a:t> </a:t>
            </a:r>
            <a:r>
              <a:rPr lang="en-US" sz="2600" dirty="0" err="1" smtClean="0"/>
              <a:t>menejer</a:t>
            </a:r>
            <a:r>
              <a:rPr lang="en-US" sz="2600" dirty="0" smtClean="0"/>
              <a:t>  </a:t>
            </a:r>
            <a:r>
              <a:rPr lang="en-US" sz="2600" dirty="0" err="1" smtClean="0"/>
              <a:t>dan</a:t>
            </a:r>
            <a:r>
              <a:rPr lang="en-US" sz="2600" dirty="0" smtClean="0"/>
              <a:t> </a:t>
            </a:r>
            <a:r>
              <a:rPr lang="en-US" sz="2600" dirty="0" err="1" smtClean="0"/>
              <a:t>karyawan</a:t>
            </a:r>
            <a:r>
              <a:rPr lang="en-US" sz="2600" dirty="0" smtClean="0"/>
              <a:t> yang  </a:t>
            </a:r>
            <a:r>
              <a:rPr lang="en-US" sz="2600" dirty="0" err="1" smtClean="0"/>
              <a:t>bekerja</a:t>
            </a:r>
            <a:r>
              <a:rPr lang="en-US" sz="2600" dirty="0" smtClean="0"/>
              <a:t> </a:t>
            </a:r>
            <a:r>
              <a:rPr lang="en-US" sz="2600" dirty="0" err="1" smtClean="0"/>
              <a:t>bersama</a:t>
            </a:r>
            <a:r>
              <a:rPr lang="en-US" sz="2600" dirty="0" smtClean="0"/>
              <a:t>  </a:t>
            </a:r>
            <a:r>
              <a:rPr lang="en-US" sz="2600" dirty="0" err="1" smtClean="0"/>
              <a:t>untuk</a:t>
            </a:r>
            <a:r>
              <a:rPr lang="en-US" sz="2600" dirty="0" smtClean="0"/>
              <a:t> </a:t>
            </a:r>
            <a:r>
              <a:rPr lang="en-US" sz="2600" dirty="0" err="1" smtClean="0"/>
              <a:t>mengambil</a:t>
            </a:r>
            <a:r>
              <a:rPr lang="en-US" sz="2600" dirty="0" smtClean="0"/>
              <a:t> </a:t>
            </a:r>
            <a:r>
              <a:rPr lang="en-US" sz="2600" dirty="0" err="1" smtClean="0"/>
              <a:t>keputusan</a:t>
            </a:r>
            <a:r>
              <a:rPr lang="en-US" sz="2600" dirty="0" smtClean="0"/>
              <a:t> </a:t>
            </a:r>
          </a:p>
          <a:p>
            <a:pPr algn="just">
              <a:buNone/>
            </a:pPr>
            <a:r>
              <a:rPr lang="en-US" dirty="0" smtClean="0"/>
              <a:t>	c. </a:t>
            </a:r>
            <a:r>
              <a:rPr lang="en-US" sz="2800" dirty="0" err="1" smtClean="0"/>
              <a:t>Kepemimpinan</a:t>
            </a:r>
            <a:r>
              <a:rPr lang="en-US" sz="2800" dirty="0" smtClean="0"/>
              <a:t> free-rein : </a:t>
            </a:r>
            <a:r>
              <a:rPr lang="en-US" sz="2800" dirty="0" err="1" smtClean="0"/>
              <a:t>gaya</a:t>
            </a:r>
            <a:r>
              <a:rPr lang="en-US" sz="2800" dirty="0" smtClean="0"/>
              <a:t> </a:t>
            </a:r>
            <a:r>
              <a:rPr lang="en-US" sz="2800" dirty="0" err="1" smtClean="0"/>
              <a:t>kepemimpinan</a:t>
            </a:r>
            <a:r>
              <a:rPr lang="en-US" sz="2800" dirty="0" smtClean="0"/>
              <a:t>  yang </a:t>
            </a:r>
            <a:r>
              <a:rPr lang="en-US" sz="2800" dirty="0" err="1" smtClean="0"/>
              <a:t>melibatkan</a:t>
            </a:r>
            <a:r>
              <a:rPr lang="en-US" sz="2800" dirty="0" smtClean="0"/>
              <a:t> </a:t>
            </a:r>
            <a:r>
              <a:rPr lang="en-US" sz="2800" dirty="0" err="1" smtClean="0"/>
              <a:t>menejer</a:t>
            </a:r>
            <a:r>
              <a:rPr lang="en-US" sz="2800" dirty="0" smtClean="0"/>
              <a:t>  yang </a:t>
            </a:r>
            <a:r>
              <a:rPr lang="en-US" sz="2800" dirty="0" err="1" smtClean="0"/>
              <a:t>menetapkan</a:t>
            </a:r>
            <a:r>
              <a:rPr lang="en-US" sz="2800" dirty="0" smtClean="0"/>
              <a:t> </a:t>
            </a:r>
            <a:r>
              <a:rPr lang="en-US" sz="2800" dirty="0" err="1" smtClean="0"/>
              <a:t>sasaran</a:t>
            </a:r>
            <a:r>
              <a:rPr lang="en-US" sz="2800" dirty="0" smtClean="0"/>
              <a:t> –</a:t>
            </a:r>
            <a:r>
              <a:rPr lang="en-US" sz="2800" dirty="0" err="1" smtClean="0"/>
              <a:t>sasaran</a:t>
            </a:r>
            <a:r>
              <a:rPr lang="en-US" sz="2800" dirty="0" smtClean="0"/>
              <a:t> 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dirty="0" err="1" smtClean="0"/>
              <a:t>karyawan</a:t>
            </a:r>
            <a:r>
              <a:rPr lang="en-US" sz="2800" dirty="0" smtClean="0"/>
              <a:t> </a:t>
            </a:r>
            <a:r>
              <a:rPr lang="en-US" sz="2800" dirty="0" err="1" smtClean="0"/>
              <a:t>relatif</a:t>
            </a:r>
            <a:r>
              <a:rPr lang="en-US" sz="2800" dirty="0" smtClean="0"/>
              <a:t> </a:t>
            </a:r>
            <a:r>
              <a:rPr lang="en-US" sz="2800" dirty="0" err="1" smtClean="0"/>
              <a:t>mempunyai</a:t>
            </a:r>
            <a:r>
              <a:rPr lang="en-US" sz="2800" dirty="0" smtClean="0"/>
              <a:t> </a:t>
            </a:r>
            <a:r>
              <a:rPr lang="en-US" sz="2800" dirty="0" err="1" smtClean="0"/>
              <a:t>kebebasan</a:t>
            </a:r>
            <a:r>
              <a:rPr lang="en-US" sz="2800" dirty="0" smtClean="0"/>
              <a:t>  </a:t>
            </a:r>
            <a:r>
              <a:rPr lang="en-US" sz="2800" dirty="0" err="1" smtClean="0"/>
              <a:t>untuk</a:t>
            </a:r>
            <a:r>
              <a:rPr lang="en-US" sz="2800" dirty="0" smtClean="0"/>
              <a:t> </a:t>
            </a:r>
            <a:r>
              <a:rPr lang="en-US" sz="2800" dirty="0" err="1" smtClean="0"/>
              <a:t>melakukan</a:t>
            </a:r>
            <a:r>
              <a:rPr lang="en-US" sz="2800" dirty="0" smtClean="0"/>
              <a:t>  </a:t>
            </a:r>
            <a:r>
              <a:rPr lang="en-US" sz="2800" dirty="0" err="1" smtClean="0"/>
              <a:t>apapun</a:t>
            </a:r>
            <a:r>
              <a:rPr lang="en-US" sz="2800" dirty="0" smtClean="0"/>
              <a:t>  yang </a:t>
            </a:r>
            <a:r>
              <a:rPr lang="en-US" sz="2800" dirty="0" err="1" smtClean="0"/>
              <a:t>diperlukan</a:t>
            </a:r>
            <a:r>
              <a:rPr lang="en-US" sz="2800" dirty="0" smtClean="0"/>
              <a:t>  </a:t>
            </a:r>
            <a:r>
              <a:rPr lang="en-US" sz="2800" dirty="0" err="1" smtClean="0"/>
              <a:t>untuk</a:t>
            </a:r>
            <a:r>
              <a:rPr lang="en-US" sz="2800" dirty="0" smtClean="0"/>
              <a:t> </a:t>
            </a:r>
            <a:r>
              <a:rPr lang="en-US" sz="2800" dirty="0" err="1" smtClean="0"/>
              <a:t>mencapai</a:t>
            </a:r>
            <a:r>
              <a:rPr lang="en-US" sz="2800" dirty="0" smtClean="0"/>
              <a:t>  </a:t>
            </a:r>
            <a:r>
              <a:rPr lang="en-US" sz="2800" dirty="0" err="1" smtClean="0"/>
              <a:t>sasaran</a:t>
            </a:r>
            <a:r>
              <a:rPr lang="en-US" sz="2800" dirty="0" err="1"/>
              <a:t>-</a:t>
            </a:r>
            <a:r>
              <a:rPr lang="en-US" sz="2800" dirty="0" err="1" smtClean="0"/>
              <a:t>sasaran</a:t>
            </a:r>
            <a:r>
              <a:rPr lang="en-US" sz="2800" dirty="0" smtClean="0"/>
              <a:t> </a:t>
            </a:r>
            <a:r>
              <a:rPr lang="en-US" sz="2800" dirty="0" err="1" smtClean="0"/>
              <a:t>tersebut</a:t>
            </a:r>
            <a:r>
              <a:rPr lang="en-US" sz="2800" dirty="0" smtClean="0"/>
              <a:t>.</a:t>
            </a:r>
          </a:p>
          <a:p>
            <a:pPr>
              <a:buNone/>
            </a:pPr>
            <a:endParaRPr lang="en-US" dirty="0" smtClean="0"/>
          </a:p>
          <a:p>
            <a:pPr marL="596646" indent="-514350" algn="just">
              <a:buFont typeface="+mj-lt"/>
              <a:buAutoNum type="arabicPeriod" startAt="4"/>
            </a:pPr>
            <a:r>
              <a:rPr lang="en-US" sz="2800" dirty="0" err="1" smtClean="0"/>
              <a:t>Pengendalian</a:t>
            </a:r>
            <a:endParaRPr lang="en-US" sz="2800" dirty="0" smtClean="0"/>
          </a:p>
          <a:p>
            <a:pPr marL="596646" indent="-514350" algn="just">
              <a:buNone/>
            </a:pPr>
            <a:r>
              <a:rPr lang="en-US" sz="2800" dirty="0" smtClean="0"/>
              <a:t>	</a:t>
            </a:r>
            <a:r>
              <a:rPr lang="en-US" sz="2800" dirty="0" err="1" smtClean="0"/>
              <a:t>Penetapan</a:t>
            </a:r>
            <a:r>
              <a:rPr lang="en-US" sz="2800" dirty="0" smtClean="0"/>
              <a:t> </a:t>
            </a:r>
            <a:r>
              <a:rPr lang="en-US" sz="2800" dirty="0" err="1" smtClean="0"/>
              <a:t>standar</a:t>
            </a:r>
            <a:r>
              <a:rPr lang="en-US" sz="2800" dirty="0" smtClean="0"/>
              <a:t> yang </a:t>
            </a:r>
            <a:r>
              <a:rPr lang="en-US" sz="2800" dirty="0" err="1" smtClean="0"/>
              <a:t>jelas</a:t>
            </a:r>
            <a:r>
              <a:rPr lang="en-US" sz="2800" dirty="0" smtClean="0"/>
              <a:t> </a:t>
            </a:r>
            <a:r>
              <a:rPr lang="en-US" sz="2800" dirty="0" err="1" smtClean="0"/>
              <a:t>untuk</a:t>
            </a:r>
            <a:r>
              <a:rPr lang="en-US" sz="2800" dirty="0" smtClean="0"/>
              <a:t> </a:t>
            </a:r>
            <a:r>
              <a:rPr lang="en-US" sz="2800" dirty="0" err="1" smtClean="0"/>
              <a:t>menentukan</a:t>
            </a:r>
            <a:r>
              <a:rPr lang="en-US" sz="2800" dirty="0" smtClean="0"/>
              <a:t> </a:t>
            </a:r>
            <a:r>
              <a:rPr lang="en-US" sz="2800" dirty="0" err="1" smtClean="0"/>
              <a:t>apakah</a:t>
            </a:r>
            <a:r>
              <a:rPr lang="en-US" sz="2800" dirty="0" smtClean="0"/>
              <a:t> </a:t>
            </a:r>
            <a:r>
              <a:rPr lang="en-US" sz="2800" dirty="0" err="1" smtClean="0"/>
              <a:t>sebuah</a:t>
            </a:r>
            <a:r>
              <a:rPr lang="en-US" sz="2800" dirty="0" smtClean="0"/>
              <a:t> </a:t>
            </a:r>
            <a:r>
              <a:rPr lang="en-US" sz="2800" dirty="0" err="1" smtClean="0"/>
              <a:t>organisasi</a:t>
            </a:r>
            <a:r>
              <a:rPr lang="en-US" sz="2800" dirty="0" smtClean="0"/>
              <a:t> </a:t>
            </a:r>
            <a:r>
              <a:rPr lang="en-US" sz="2800" dirty="0" err="1" smtClean="0"/>
              <a:t>mengalami</a:t>
            </a:r>
            <a:r>
              <a:rPr lang="en-US" sz="2800" dirty="0" smtClean="0"/>
              <a:t> </a:t>
            </a:r>
            <a:r>
              <a:rPr lang="en-US" sz="2800" dirty="0" err="1" smtClean="0"/>
              <a:t>kemajuan</a:t>
            </a:r>
            <a:r>
              <a:rPr lang="en-US" sz="2800" dirty="0" smtClean="0"/>
              <a:t> </a:t>
            </a:r>
            <a:r>
              <a:rPr lang="en-US" sz="2800" dirty="0" err="1" smtClean="0"/>
              <a:t>terhadap</a:t>
            </a:r>
            <a:r>
              <a:rPr lang="en-US" sz="2800" dirty="0" smtClean="0"/>
              <a:t> </a:t>
            </a:r>
            <a:r>
              <a:rPr lang="en-US" sz="2800" dirty="0" err="1" smtClean="0"/>
              <a:t>tujuan</a:t>
            </a:r>
            <a:r>
              <a:rPr lang="en-US" sz="2800" dirty="0" smtClean="0"/>
              <a:t>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dirty="0" err="1" smtClean="0"/>
              <a:t>sasarannya</a:t>
            </a:r>
            <a:r>
              <a:rPr lang="en-US" sz="2800" dirty="0" smtClean="0"/>
              <a:t>, </a:t>
            </a:r>
            <a:r>
              <a:rPr lang="en-US" sz="2800" dirty="0" err="1" smtClean="0"/>
              <a:t>memberi</a:t>
            </a:r>
            <a:r>
              <a:rPr lang="en-US" sz="2800" dirty="0" smtClean="0"/>
              <a:t> </a:t>
            </a:r>
            <a:r>
              <a:rPr lang="en-US" sz="2800" dirty="0" err="1" smtClean="0"/>
              <a:t>ganjaran</a:t>
            </a:r>
            <a:r>
              <a:rPr lang="en-US" sz="2800" dirty="0" smtClean="0"/>
              <a:t> </a:t>
            </a:r>
            <a:r>
              <a:rPr lang="en-US" sz="2800" dirty="0" err="1" smtClean="0"/>
              <a:t>kepada</a:t>
            </a:r>
            <a:r>
              <a:rPr lang="en-US" sz="2800" dirty="0" smtClean="0"/>
              <a:t> </a:t>
            </a:r>
            <a:r>
              <a:rPr lang="en-US" sz="2800" dirty="0" err="1" smtClean="0"/>
              <a:t>orang-orang</a:t>
            </a:r>
            <a:r>
              <a:rPr lang="en-US" sz="2800" dirty="0" smtClean="0"/>
              <a:t> </a:t>
            </a:r>
            <a:r>
              <a:rPr lang="en-US" sz="2800" dirty="0" err="1" smtClean="0"/>
              <a:t>untuk</a:t>
            </a:r>
            <a:r>
              <a:rPr lang="en-US" sz="2800" dirty="0" smtClean="0"/>
              <a:t> </a:t>
            </a:r>
            <a:r>
              <a:rPr lang="en-US" sz="2800" dirty="0" err="1" smtClean="0"/>
              <a:t>melakukan</a:t>
            </a:r>
            <a:r>
              <a:rPr lang="en-US" sz="2800" dirty="0" smtClean="0"/>
              <a:t> </a:t>
            </a:r>
            <a:r>
              <a:rPr lang="en-US" sz="2800" dirty="0" err="1" smtClean="0"/>
              <a:t>pekerjaan</a:t>
            </a:r>
            <a:r>
              <a:rPr lang="en-US" sz="2800" dirty="0" smtClean="0"/>
              <a:t> yang </a:t>
            </a:r>
            <a:r>
              <a:rPr lang="en-US" sz="2800" dirty="0" err="1" smtClean="0"/>
              <a:t>baik</a:t>
            </a:r>
            <a:r>
              <a:rPr lang="en-US" sz="2800" dirty="0" smtClean="0"/>
              <a:t>,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dirty="0" err="1" smtClean="0"/>
              <a:t>mengambil</a:t>
            </a:r>
            <a:r>
              <a:rPr lang="en-US" sz="2800" dirty="0" smtClean="0"/>
              <a:t> </a:t>
            </a:r>
            <a:r>
              <a:rPr lang="en-US" sz="2800" dirty="0" err="1" smtClean="0"/>
              <a:t>tindakan</a:t>
            </a:r>
            <a:r>
              <a:rPr lang="en-US" sz="2800" dirty="0" smtClean="0"/>
              <a:t> </a:t>
            </a:r>
            <a:r>
              <a:rPr lang="en-US" sz="2800" dirty="0" err="1" smtClean="0"/>
              <a:t>korektif</a:t>
            </a:r>
            <a:r>
              <a:rPr lang="en-US" sz="2800" dirty="0" smtClean="0"/>
              <a:t> </a:t>
            </a:r>
            <a:r>
              <a:rPr lang="en-US" sz="2800" dirty="0" err="1" smtClean="0"/>
              <a:t>jika</a:t>
            </a:r>
            <a:r>
              <a:rPr lang="en-US" sz="2800" dirty="0" smtClean="0"/>
              <a:t> </a:t>
            </a:r>
            <a:r>
              <a:rPr lang="en-US" sz="2800" dirty="0" err="1" smtClean="0"/>
              <a:t>tidak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28600"/>
            <a:ext cx="8705088" cy="6019800"/>
          </a:xfrm>
        </p:spPr>
        <p:txBody>
          <a:bodyPr/>
          <a:lstStyle/>
          <a:p>
            <a:r>
              <a:rPr lang="en-US" dirty="0" err="1" smtClean="0"/>
              <a:t>Pengendalian</a:t>
            </a:r>
            <a:r>
              <a:rPr lang="en-US" dirty="0" smtClean="0"/>
              <a:t> </a:t>
            </a:r>
            <a:r>
              <a:rPr lang="en-US" dirty="0" err="1" smtClean="0"/>
              <a:t>terdiri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lima </a:t>
            </a:r>
            <a:r>
              <a:rPr lang="en-US" dirty="0" err="1" smtClean="0"/>
              <a:t>langkah</a:t>
            </a:r>
            <a:r>
              <a:rPr lang="en-US" dirty="0" smtClean="0"/>
              <a:t> :</a:t>
            </a:r>
          </a:p>
          <a:p>
            <a:pPr marL="870966" lvl="1" indent="-514350">
              <a:buFont typeface="+mj-lt"/>
              <a:buAutoNum type="arabicPeriod"/>
            </a:pPr>
            <a:r>
              <a:rPr lang="en-US" dirty="0" err="1" smtClean="0"/>
              <a:t>Menetapkan</a:t>
            </a:r>
            <a:r>
              <a:rPr lang="en-US" dirty="0" smtClean="0"/>
              <a:t> </a:t>
            </a:r>
            <a:r>
              <a:rPr lang="en-US" dirty="0" err="1" smtClean="0"/>
              <a:t>standar</a:t>
            </a:r>
            <a:r>
              <a:rPr lang="en-US" dirty="0" smtClean="0"/>
              <a:t> </a:t>
            </a:r>
            <a:r>
              <a:rPr lang="en-US" dirty="0" err="1" smtClean="0"/>
              <a:t>kinerja</a:t>
            </a:r>
            <a:r>
              <a:rPr lang="en-US" dirty="0" smtClean="0"/>
              <a:t> yang </a:t>
            </a:r>
            <a:r>
              <a:rPr lang="en-US" dirty="0" err="1" smtClean="0"/>
              <a:t>jelas</a:t>
            </a:r>
            <a:endParaRPr lang="en-US" dirty="0" smtClean="0"/>
          </a:p>
          <a:p>
            <a:pPr marL="870966" lvl="1" indent="-514350">
              <a:buFont typeface="+mj-lt"/>
              <a:buAutoNum type="arabicPeriod"/>
            </a:pPr>
            <a:r>
              <a:rPr lang="en-US" dirty="0" err="1" smtClean="0"/>
              <a:t>Memantau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merekam</a:t>
            </a:r>
            <a:r>
              <a:rPr lang="en-US" dirty="0" smtClean="0"/>
              <a:t> </a:t>
            </a:r>
            <a:r>
              <a:rPr lang="en-US" dirty="0" err="1" smtClean="0"/>
              <a:t>kinerja</a:t>
            </a:r>
            <a:r>
              <a:rPr lang="en-US" dirty="0" smtClean="0"/>
              <a:t> </a:t>
            </a:r>
            <a:r>
              <a:rPr lang="en-US" dirty="0" err="1" smtClean="0"/>
              <a:t>aktual</a:t>
            </a:r>
            <a:r>
              <a:rPr lang="en-US" dirty="0" smtClean="0"/>
              <a:t> (</a:t>
            </a:r>
            <a:r>
              <a:rPr lang="en-US" dirty="0" err="1" smtClean="0"/>
              <a:t>hasil</a:t>
            </a:r>
            <a:r>
              <a:rPr lang="en-US" dirty="0" smtClean="0"/>
              <a:t>)</a:t>
            </a:r>
          </a:p>
          <a:p>
            <a:pPr marL="870966" lvl="1" indent="-514350">
              <a:buFont typeface="+mj-lt"/>
              <a:buAutoNum type="arabicPeriod"/>
            </a:pPr>
            <a:r>
              <a:rPr lang="en-US" dirty="0" err="1" smtClean="0"/>
              <a:t>Membandingkan</a:t>
            </a:r>
            <a:r>
              <a:rPr lang="en-US" dirty="0" smtClean="0"/>
              <a:t> </a:t>
            </a:r>
            <a:r>
              <a:rPr lang="en-US" dirty="0" err="1" smtClean="0"/>
              <a:t>hasil</a:t>
            </a:r>
            <a:r>
              <a:rPr lang="en-US" dirty="0" smtClean="0"/>
              <a:t> </a:t>
            </a:r>
            <a:r>
              <a:rPr lang="en-US" dirty="0" err="1" smtClean="0"/>
              <a:t>terhadap</a:t>
            </a:r>
            <a:r>
              <a:rPr lang="en-US" dirty="0" smtClean="0"/>
              <a:t> </a:t>
            </a:r>
            <a:r>
              <a:rPr lang="en-US" dirty="0" err="1" smtClean="0"/>
              <a:t>rencana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standar</a:t>
            </a:r>
            <a:endParaRPr lang="en-US" dirty="0" smtClean="0"/>
          </a:p>
          <a:p>
            <a:pPr marL="870966" lvl="1" indent="-514350">
              <a:buFont typeface="+mj-lt"/>
              <a:buAutoNum type="arabicPeriod"/>
            </a:pPr>
            <a:r>
              <a:rPr lang="en-US" dirty="0" err="1" smtClean="0"/>
              <a:t>Mengkomunikasikan</a:t>
            </a:r>
            <a:r>
              <a:rPr lang="en-US" dirty="0" smtClean="0"/>
              <a:t> </a:t>
            </a:r>
            <a:r>
              <a:rPr lang="en-US" dirty="0" err="1" smtClean="0"/>
              <a:t>hasil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penyimpangan</a:t>
            </a:r>
            <a:r>
              <a:rPr lang="en-US" dirty="0" smtClean="0"/>
              <a:t> </a:t>
            </a:r>
            <a:r>
              <a:rPr lang="en-US" dirty="0" err="1" smtClean="0"/>
              <a:t>kepada</a:t>
            </a:r>
            <a:r>
              <a:rPr lang="en-US" dirty="0" smtClean="0"/>
              <a:t> </a:t>
            </a:r>
            <a:r>
              <a:rPr lang="en-US" dirty="0" err="1" smtClean="0"/>
              <a:t>karyawan</a:t>
            </a:r>
            <a:r>
              <a:rPr lang="en-US" dirty="0" smtClean="0"/>
              <a:t> yang </a:t>
            </a:r>
            <a:r>
              <a:rPr lang="en-US" dirty="0" err="1" smtClean="0"/>
              <a:t>terlibat</a:t>
            </a:r>
            <a:endParaRPr lang="en-US" dirty="0" smtClean="0"/>
          </a:p>
          <a:p>
            <a:pPr marL="870966" lvl="1" indent="-514350">
              <a:buFont typeface="+mj-lt"/>
              <a:buAutoNum type="arabicPeriod"/>
            </a:pPr>
            <a:r>
              <a:rPr lang="en-US" dirty="0" err="1" smtClean="0"/>
              <a:t>Mengambil</a:t>
            </a:r>
            <a:r>
              <a:rPr lang="en-US" dirty="0" smtClean="0"/>
              <a:t> </a:t>
            </a:r>
            <a:r>
              <a:rPr lang="en-US" dirty="0" err="1" smtClean="0"/>
              <a:t>tindakan</a:t>
            </a:r>
            <a:r>
              <a:rPr lang="en-US" dirty="0" smtClean="0"/>
              <a:t> yang </a:t>
            </a:r>
            <a:r>
              <a:rPr lang="en-US" dirty="0" err="1" smtClean="0"/>
              <a:t>korektif</a:t>
            </a:r>
            <a:r>
              <a:rPr lang="en-US" dirty="0" smtClean="0"/>
              <a:t> </a:t>
            </a:r>
            <a:r>
              <a:rPr lang="en-US" dirty="0" err="1" smtClean="0"/>
              <a:t>ketika</a:t>
            </a:r>
            <a:r>
              <a:rPr lang="en-US" dirty="0" smtClean="0"/>
              <a:t> </a:t>
            </a:r>
            <a:r>
              <a:rPr lang="en-US" dirty="0" err="1" smtClean="0"/>
              <a:t>dibutuhkan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memberikan</a:t>
            </a:r>
            <a:r>
              <a:rPr lang="en-US" dirty="0" smtClean="0"/>
              <a:t> </a:t>
            </a:r>
            <a:r>
              <a:rPr lang="en-US" dirty="0" err="1" smtClean="0"/>
              <a:t>umpan</a:t>
            </a:r>
            <a:r>
              <a:rPr lang="en-US" dirty="0" smtClean="0"/>
              <a:t> </a:t>
            </a:r>
            <a:r>
              <a:rPr lang="en-US" dirty="0" err="1" smtClean="0"/>
              <a:t>balik</a:t>
            </a:r>
            <a:r>
              <a:rPr lang="en-US" dirty="0" smtClean="0"/>
              <a:t> </a:t>
            </a:r>
            <a:r>
              <a:rPr lang="en-US" dirty="0" err="1" smtClean="0"/>
              <a:t>positif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kerja</a:t>
            </a:r>
            <a:r>
              <a:rPr lang="en-US" dirty="0" smtClean="0"/>
              <a:t> yang </a:t>
            </a:r>
            <a:r>
              <a:rPr lang="en-US" dirty="0" err="1" smtClean="0"/>
              <a:t>dilaksanakan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baik</a:t>
            </a:r>
            <a:r>
              <a:rPr lang="en-US" dirty="0" smtClean="0"/>
              <a:t> 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304800"/>
            <a:ext cx="7714488" cy="6324600"/>
          </a:xfrm>
        </p:spPr>
        <p:txBody>
          <a:bodyPr/>
          <a:lstStyle/>
          <a:p>
            <a:pPr marL="82296" indent="0" algn="ctr">
              <a:buNone/>
            </a:pP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Pertemuan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Ke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8</a:t>
            </a:r>
          </a:p>
          <a:p>
            <a:pPr marL="82296" indent="0">
              <a:buNone/>
            </a:pPr>
            <a:endParaRPr lang="en-US" dirty="0" smtClean="0"/>
          </a:p>
          <a:p>
            <a:pPr marL="82296" indent="0">
              <a:buNone/>
            </a:pPr>
            <a:endParaRPr lang="en-US" dirty="0"/>
          </a:p>
          <a:p>
            <a:pPr marL="82296" indent="0">
              <a:buNone/>
            </a:pPr>
            <a:endParaRPr lang="en-US" dirty="0"/>
          </a:p>
          <a:p>
            <a:pPr marL="82296" indent="0" algn="ctr">
              <a:buNone/>
            </a:pP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Ujian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Tengah Semester</a:t>
            </a:r>
            <a:endParaRPr lang="en-US" i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21218284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52400"/>
            <a:ext cx="8705088" cy="8382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100" dirty="0" err="1" smtClean="0">
                <a:latin typeface="Times New Roman" pitchFamily="18" charset="0"/>
                <a:cs typeface="Times New Roman" pitchFamily="18" charset="0"/>
              </a:rPr>
              <a:t>Pertemuan</a:t>
            </a:r>
            <a:r>
              <a:rPr lang="en-US" sz="3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dirty="0" err="1" smtClean="0">
                <a:latin typeface="Times New Roman" pitchFamily="18" charset="0"/>
                <a:cs typeface="Times New Roman" pitchFamily="18" charset="0"/>
              </a:rPr>
              <a:t>Ke</a:t>
            </a:r>
            <a:r>
              <a:rPr lang="en-US" sz="3100" dirty="0" smtClean="0">
                <a:latin typeface="Times New Roman" pitchFamily="18" charset="0"/>
                <a:cs typeface="Times New Roman" pitchFamily="18" charset="0"/>
              </a:rPr>
              <a:t>  9</a:t>
            </a:r>
            <a:br>
              <a:rPr lang="en-US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800" dirty="0" smtClean="0"/>
              <a:t>MEMPRODUKSI BARANG DAN JASA KELAS DUNIA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628888" cy="5638800"/>
          </a:xfrm>
        </p:spPr>
        <p:txBody>
          <a:bodyPr>
            <a:normAutofit fontScale="62500" lnSpcReduction="20000"/>
          </a:bodyPr>
          <a:lstStyle/>
          <a:p>
            <a:r>
              <a:rPr lang="en-US" dirty="0" err="1" smtClean="0"/>
              <a:t>Produksi</a:t>
            </a:r>
            <a:endParaRPr lang="en-US" dirty="0" smtClean="0"/>
          </a:p>
          <a:p>
            <a:pPr algn="just">
              <a:buNone/>
            </a:pPr>
            <a:r>
              <a:rPr lang="en-US" dirty="0" smtClean="0"/>
              <a:t>	</a:t>
            </a:r>
            <a:r>
              <a:rPr lang="en-US" sz="2800" dirty="0" err="1" smtClean="0"/>
              <a:t>Pembuatan</a:t>
            </a:r>
            <a:r>
              <a:rPr lang="en-US" sz="2800" dirty="0" smtClean="0"/>
              <a:t> </a:t>
            </a:r>
            <a:r>
              <a:rPr lang="en-US" sz="2800" dirty="0" err="1" smtClean="0"/>
              <a:t>barang</a:t>
            </a:r>
            <a:r>
              <a:rPr lang="en-US" sz="2800" dirty="0" smtClean="0"/>
              <a:t>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dirty="0" err="1" smtClean="0"/>
              <a:t>jasa</a:t>
            </a:r>
            <a:r>
              <a:rPr lang="en-US" sz="2800" dirty="0" smtClean="0"/>
              <a:t> </a:t>
            </a:r>
            <a:r>
              <a:rPr lang="en-US" sz="2800" dirty="0" err="1" smtClean="0"/>
              <a:t>dengan</a:t>
            </a:r>
            <a:r>
              <a:rPr lang="en-US" sz="2800" dirty="0" smtClean="0"/>
              <a:t> </a:t>
            </a:r>
            <a:r>
              <a:rPr lang="en-US" sz="2800" dirty="0" err="1" smtClean="0"/>
              <a:t>menggunakan</a:t>
            </a:r>
            <a:r>
              <a:rPr lang="en-US" sz="2800" dirty="0" smtClean="0"/>
              <a:t> </a:t>
            </a:r>
            <a:r>
              <a:rPr lang="en-US" sz="2800" dirty="0" err="1" smtClean="0"/>
              <a:t>faktor-faktor</a:t>
            </a:r>
            <a:r>
              <a:rPr lang="en-US" sz="2800" dirty="0" smtClean="0"/>
              <a:t> </a:t>
            </a:r>
            <a:r>
              <a:rPr lang="en-US" sz="2800" dirty="0" err="1" smtClean="0"/>
              <a:t>produksi</a:t>
            </a:r>
            <a:r>
              <a:rPr lang="en-US" sz="2800" dirty="0" smtClean="0"/>
              <a:t>.</a:t>
            </a:r>
          </a:p>
          <a:p>
            <a:pPr algn="just">
              <a:buNone/>
            </a:pPr>
            <a:r>
              <a:rPr lang="en-US" sz="2800" dirty="0" err="1" smtClean="0"/>
              <a:t>Faktor</a:t>
            </a:r>
            <a:r>
              <a:rPr lang="en-US" sz="2800" dirty="0" smtClean="0"/>
              <a:t> </a:t>
            </a:r>
            <a:r>
              <a:rPr lang="en-US" sz="2800" dirty="0" err="1" smtClean="0"/>
              <a:t>produksi</a:t>
            </a:r>
            <a:r>
              <a:rPr lang="en-US" sz="2800" dirty="0" smtClean="0"/>
              <a:t> :</a:t>
            </a:r>
          </a:p>
          <a:p>
            <a:pPr algn="just">
              <a:buNone/>
            </a:pPr>
            <a:r>
              <a:rPr lang="en-US" sz="2800" dirty="0" smtClean="0"/>
              <a:t>	- Tanah (</a:t>
            </a:r>
            <a:r>
              <a:rPr lang="en-US" sz="2800" dirty="0" err="1" smtClean="0"/>
              <a:t>alam</a:t>
            </a:r>
            <a:r>
              <a:rPr lang="en-US" sz="2800" dirty="0" smtClean="0"/>
              <a:t>):</a:t>
            </a:r>
            <a:r>
              <a:rPr lang="nb-NO" sz="2800" dirty="0"/>
              <a:t>semua kekayaan yang terdapat di alam semesta yang dapat digunakan dalam proses produksi</a:t>
            </a:r>
            <a:r>
              <a:rPr lang="nb-NO" sz="2800" dirty="0" smtClean="0"/>
              <a:t>.</a:t>
            </a:r>
            <a:r>
              <a:rPr lang="en-US" sz="2800" dirty="0"/>
              <a:t> </a:t>
            </a:r>
            <a:r>
              <a:rPr lang="en-US" sz="2800" dirty="0" err="1"/>
              <a:t>terdiri</a:t>
            </a:r>
            <a:r>
              <a:rPr lang="en-US" sz="2800" dirty="0"/>
              <a:t> </a:t>
            </a:r>
            <a:r>
              <a:rPr lang="en-US" sz="2800" dirty="0" err="1"/>
              <a:t>atas</a:t>
            </a:r>
            <a:r>
              <a:rPr lang="en-US" sz="2800" dirty="0"/>
              <a:t> </a:t>
            </a:r>
            <a:r>
              <a:rPr lang="en-US" sz="2800" dirty="0" err="1"/>
              <a:t>tanah</a:t>
            </a:r>
            <a:r>
              <a:rPr lang="en-US" sz="2800" dirty="0"/>
              <a:t>, air, </a:t>
            </a:r>
            <a:r>
              <a:rPr lang="en-US" sz="2800" dirty="0" err="1"/>
              <a:t>sinar</a:t>
            </a:r>
            <a:r>
              <a:rPr lang="en-US" sz="2800" dirty="0"/>
              <a:t> </a:t>
            </a:r>
            <a:r>
              <a:rPr lang="en-US" sz="2800" dirty="0" err="1"/>
              <a:t>matahari</a:t>
            </a:r>
            <a:r>
              <a:rPr lang="en-US" sz="2800" dirty="0"/>
              <a:t>, </a:t>
            </a:r>
            <a:r>
              <a:rPr lang="en-US" sz="2800" dirty="0" err="1"/>
              <a:t>udara</a:t>
            </a:r>
            <a:r>
              <a:rPr lang="en-US" sz="2800" dirty="0"/>
              <a:t>,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barang</a:t>
            </a:r>
            <a:r>
              <a:rPr lang="en-US" sz="2800" dirty="0"/>
              <a:t> </a:t>
            </a:r>
            <a:r>
              <a:rPr lang="en-US" sz="2800" dirty="0" err="1"/>
              <a:t>tambang</a:t>
            </a:r>
            <a:r>
              <a:rPr lang="en-US" sz="2800" dirty="0"/>
              <a:t>.</a:t>
            </a:r>
            <a:endParaRPr lang="en-US" sz="2800" dirty="0" smtClean="0"/>
          </a:p>
          <a:p>
            <a:pPr algn="just">
              <a:buNone/>
            </a:pPr>
            <a:r>
              <a:rPr lang="en-US" dirty="0" smtClean="0"/>
              <a:t>	- </a:t>
            </a:r>
            <a:r>
              <a:rPr lang="en-US" sz="3100" dirty="0" err="1" smtClean="0">
                <a:latin typeface="Calibri" pitchFamily="34" charset="0"/>
                <a:cs typeface="Calibri" pitchFamily="34" charset="0"/>
              </a:rPr>
              <a:t>Tenaga</a:t>
            </a:r>
            <a:r>
              <a:rPr lang="en-US" sz="31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100" dirty="0" err="1" smtClean="0">
                <a:latin typeface="Calibri" pitchFamily="34" charset="0"/>
                <a:cs typeface="Calibri" pitchFamily="34" charset="0"/>
              </a:rPr>
              <a:t>Kerja</a:t>
            </a:r>
            <a:r>
              <a:rPr lang="en-US" sz="3100" dirty="0" smtClean="0">
                <a:latin typeface="Calibri" pitchFamily="34" charset="0"/>
                <a:cs typeface="Calibri" pitchFamily="34" charset="0"/>
              </a:rPr>
              <a:t>: </a:t>
            </a:r>
            <a:r>
              <a:rPr lang="en-US" sz="3100" dirty="0" err="1">
                <a:latin typeface="Calibri" pitchFamily="34" charset="0"/>
                <a:cs typeface="Calibri" pitchFamily="34" charset="0"/>
              </a:rPr>
              <a:t>sesuatu</a:t>
            </a:r>
            <a:r>
              <a:rPr lang="en-US" sz="3100" dirty="0">
                <a:latin typeface="Calibri" pitchFamily="34" charset="0"/>
                <a:cs typeface="Calibri" pitchFamily="34" charset="0"/>
              </a:rPr>
              <a:t> yang </a:t>
            </a:r>
            <a:r>
              <a:rPr lang="en-US" sz="3100" dirty="0" err="1">
                <a:latin typeface="Calibri" pitchFamily="34" charset="0"/>
                <a:cs typeface="Calibri" pitchFamily="34" charset="0"/>
              </a:rPr>
              <a:t>mengelola</a:t>
            </a:r>
            <a:r>
              <a:rPr lang="en-US" sz="3100" dirty="0">
                <a:latin typeface="Calibri" pitchFamily="34" charset="0"/>
                <a:cs typeface="Calibri" pitchFamily="34" charset="0"/>
              </a:rPr>
              <a:t> </a:t>
            </a:r>
            <a:r>
              <a:rPr lang="en-US" sz="3100" dirty="0" err="1">
                <a:latin typeface="Calibri" pitchFamily="34" charset="0"/>
                <a:cs typeface="Calibri" pitchFamily="34" charset="0"/>
              </a:rPr>
              <a:t>sumber</a:t>
            </a:r>
            <a:r>
              <a:rPr lang="en-US" sz="3100" dirty="0">
                <a:latin typeface="Calibri" pitchFamily="34" charset="0"/>
                <a:cs typeface="Calibri" pitchFamily="34" charset="0"/>
              </a:rPr>
              <a:t> </a:t>
            </a:r>
            <a:r>
              <a:rPr lang="en-US" sz="3100" dirty="0" err="1">
                <a:latin typeface="Calibri" pitchFamily="34" charset="0"/>
                <a:cs typeface="Calibri" pitchFamily="34" charset="0"/>
              </a:rPr>
              <a:t>daya</a:t>
            </a:r>
            <a:r>
              <a:rPr lang="en-US" sz="3100" dirty="0">
                <a:latin typeface="Calibri" pitchFamily="34" charset="0"/>
                <a:cs typeface="Calibri" pitchFamily="34" charset="0"/>
              </a:rPr>
              <a:t> </a:t>
            </a:r>
            <a:r>
              <a:rPr lang="en-US" sz="3100" dirty="0" err="1">
                <a:latin typeface="Calibri" pitchFamily="34" charset="0"/>
                <a:cs typeface="Calibri" pitchFamily="34" charset="0"/>
              </a:rPr>
              <a:t>alam</a:t>
            </a:r>
            <a:r>
              <a:rPr lang="en-US" sz="3100" dirty="0">
                <a:latin typeface="Calibri" pitchFamily="34" charset="0"/>
                <a:cs typeface="Calibri" pitchFamily="34" charset="0"/>
              </a:rPr>
              <a:t> </a:t>
            </a:r>
            <a:r>
              <a:rPr lang="en-US" sz="3100" dirty="0" err="1">
                <a:latin typeface="Calibri" pitchFamily="34" charset="0"/>
                <a:cs typeface="Calibri" pitchFamily="34" charset="0"/>
              </a:rPr>
              <a:t>tersebut</a:t>
            </a:r>
            <a:r>
              <a:rPr lang="en-US" sz="3100" dirty="0">
                <a:latin typeface="Calibri" pitchFamily="34" charset="0"/>
                <a:cs typeface="Calibri" pitchFamily="34" charset="0"/>
              </a:rPr>
              <a:t> </a:t>
            </a:r>
            <a:r>
              <a:rPr lang="en-US" sz="3100" dirty="0" err="1">
                <a:latin typeface="Calibri" pitchFamily="34" charset="0"/>
                <a:cs typeface="Calibri" pitchFamily="34" charset="0"/>
              </a:rPr>
              <a:t>dengan</a:t>
            </a:r>
            <a:r>
              <a:rPr lang="en-US" sz="3100" dirty="0">
                <a:latin typeface="Calibri" pitchFamily="34" charset="0"/>
                <a:cs typeface="Calibri" pitchFamily="34" charset="0"/>
              </a:rPr>
              <a:t> </a:t>
            </a:r>
            <a:r>
              <a:rPr lang="en-US" sz="3100" dirty="0" err="1">
                <a:latin typeface="Calibri" pitchFamily="34" charset="0"/>
                <a:cs typeface="Calibri" pitchFamily="34" charset="0"/>
              </a:rPr>
              <a:t>menggunakan</a:t>
            </a:r>
            <a:r>
              <a:rPr lang="en-US" sz="3100" dirty="0">
                <a:latin typeface="Calibri" pitchFamily="34" charset="0"/>
                <a:cs typeface="Calibri" pitchFamily="34" charset="0"/>
              </a:rPr>
              <a:t> </a:t>
            </a:r>
            <a:r>
              <a:rPr lang="en-US" sz="3100" dirty="0" err="1">
                <a:latin typeface="Calibri" pitchFamily="34" charset="0"/>
                <a:cs typeface="Calibri" pitchFamily="34" charset="0"/>
              </a:rPr>
              <a:t>tenaga</a:t>
            </a:r>
            <a:r>
              <a:rPr lang="en-US" sz="3100" dirty="0">
                <a:latin typeface="Calibri" pitchFamily="34" charset="0"/>
                <a:cs typeface="Calibri" pitchFamily="34" charset="0"/>
              </a:rPr>
              <a:t> </a:t>
            </a:r>
            <a:r>
              <a:rPr lang="en-US" sz="3100" dirty="0" err="1">
                <a:latin typeface="Calibri" pitchFamily="34" charset="0"/>
                <a:cs typeface="Calibri" pitchFamily="34" charset="0"/>
              </a:rPr>
              <a:t>dari</a:t>
            </a:r>
            <a:r>
              <a:rPr lang="en-US" sz="3100" dirty="0">
                <a:latin typeface="Calibri" pitchFamily="34" charset="0"/>
                <a:cs typeface="Calibri" pitchFamily="34" charset="0"/>
              </a:rPr>
              <a:t> </a:t>
            </a:r>
            <a:r>
              <a:rPr lang="en-US" sz="3100" dirty="0" err="1">
                <a:latin typeface="Calibri" pitchFamily="34" charset="0"/>
                <a:cs typeface="Calibri" pitchFamily="34" charset="0"/>
              </a:rPr>
              <a:t>manusia</a:t>
            </a:r>
            <a:r>
              <a:rPr lang="en-US" sz="3100" dirty="0">
                <a:latin typeface="Calibri" pitchFamily="34" charset="0"/>
                <a:cs typeface="Calibri" pitchFamily="34" charset="0"/>
              </a:rPr>
              <a:t> </a:t>
            </a:r>
            <a:r>
              <a:rPr lang="en-US" sz="3100" dirty="0" err="1">
                <a:latin typeface="Calibri" pitchFamily="34" charset="0"/>
                <a:cs typeface="Calibri" pitchFamily="34" charset="0"/>
              </a:rPr>
              <a:t>atau</a:t>
            </a:r>
            <a:r>
              <a:rPr lang="en-US" sz="3100" dirty="0">
                <a:latin typeface="Calibri" pitchFamily="34" charset="0"/>
                <a:cs typeface="Calibri" pitchFamily="34" charset="0"/>
              </a:rPr>
              <a:t> </a:t>
            </a:r>
            <a:r>
              <a:rPr lang="en-US" sz="3100" dirty="0" err="1">
                <a:latin typeface="Calibri" pitchFamily="34" charset="0"/>
                <a:cs typeface="Calibri" pitchFamily="34" charset="0"/>
              </a:rPr>
              <a:t>biasa</a:t>
            </a:r>
            <a:r>
              <a:rPr lang="en-US" sz="3100" dirty="0">
                <a:latin typeface="Calibri" pitchFamily="34" charset="0"/>
                <a:cs typeface="Calibri" pitchFamily="34" charset="0"/>
              </a:rPr>
              <a:t> </a:t>
            </a:r>
            <a:r>
              <a:rPr lang="en-US" sz="3100" dirty="0" err="1">
                <a:latin typeface="Calibri" pitchFamily="34" charset="0"/>
                <a:cs typeface="Calibri" pitchFamily="34" charset="0"/>
              </a:rPr>
              <a:t>disebut</a:t>
            </a:r>
            <a:r>
              <a:rPr lang="en-US" sz="3100" dirty="0">
                <a:latin typeface="Calibri" pitchFamily="34" charset="0"/>
                <a:cs typeface="Calibri" pitchFamily="34" charset="0"/>
              </a:rPr>
              <a:t> </a:t>
            </a:r>
            <a:r>
              <a:rPr lang="en-US" sz="3100" dirty="0" err="1">
                <a:latin typeface="Calibri" pitchFamily="34" charset="0"/>
                <a:cs typeface="Calibri" pitchFamily="34" charset="0"/>
              </a:rPr>
              <a:t>dengan</a:t>
            </a:r>
            <a:r>
              <a:rPr lang="en-US" sz="3100" dirty="0">
                <a:latin typeface="Calibri" pitchFamily="34" charset="0"/>
                <a:cs typeface="Calibri" pitchFamily="34" charset="0"/>
              </a:rPr>
              <a:t> </a:t>
            </a:r>
            <a:r>
              <a:rPr lang="en-US" sz="3100" dirty="0" err="1">
                <a:latin typeface="Calibri" pitchFamily="34" charset="0"/>
                <a:cs typeface="Calibri" pitchFamily="34" charset="0"/>
              </a:rPr>
              <a:t>sumber</a:t>
            </a:r>
            <a:r>
              <a:rPr lang="en-US" sz="3100" dirty="0">
                <a:latin typeface="Calibri" pitchFamily="34" charset="0"/>
                <a:cs typeface="Calibri" pitchFamily="34" charset="0"/>
              </a:rPr>
              <a:t> </a:t>
            </a:r>
            <a:r>
              <a:rPr lang="en-US" sz="3100" dirty="0" err="1">
                <a:latin typeface="Calibri" pitchFamily="34" charset="0"/>
                <a:cs typeface="Calibri" pitchFamily="34" charset="0"/>
              </a:rPr>
              <a:t>daya</a:t>
            </a:r>
            <a:r>
              <a:rPr lang="en-US" sz="3100" dirty="0">
                <a:latin typeface="Calibri" pitchFamily="34" charset="0"/>
                <a:cs typeface="Calibri" pitchFamily="34" charset="0"/>
              </a:rPr>
              <a:t> </a:t>
            </a:r>
            <a:r>
              <a:rPr lang="en-US" sz="3100" dirty="0" err="1">
                <a:latin typeface="Calibri" pitchFamily="34" charset="0"/>
                <a:cs typeface="Calibri" pitchFamily="34" charset="0"/>
              </a:rPr>
              <a:t>manusia</a:t>
            </a:r>
            <a:endParaRPr lang="en-US" sz="3100" dirty="0" smtClean="0">
              <a:latin typeface="Calibri" pitchFamily="34" charset="0"/>
              <a:cs typeface="Calibri" pitchFamily="34" charset="0"/>
            </a:endParaRPr>
          </a:p>
          <a:p>
            <a:pPr algn="just">
              <a:buNone/>
            </a:pPr>
            <a:r>
              <a:rPr lang="en-US" dirty="0" smtClean="0"/>
              <a:t>	- </a:t>
            </a:r>
            <a:r>
              <a:rPr lang="en-US" sz="2800" dirty="0" smtClean="0">
                <a:latin typeface="Calibri" pitchFamily="34" charset="0"/>
                <a:cs typeface="Calibri" pitchFamily="34" charset="0"/>
              </a:rPr>
              <a:t>Modal :</a:t>
            </a:r>
            <a:r>
              <a:rPr lang="en-US" sz="2800" dirty="0" err="1">
                <a:latin typeface="Calibri" pitchFamily="34" charset="0"/>
                <a:cs typeface="Calibri" pitchFamily="34" charset="0"/>
              </a:rPr>
              <a:t>Dengan</a:t>
            </a:r>
            <a:r>
              <a:rPr lang="en-US" sz="2800" dirty="0">
                <a:latin typeface="Calibri" pitchFamily="34" charset="0"/>
                <a:cs typeface="Calibri" pitchFamily="34" charset="0"/>
              </a:rPr>
              <a:t> modal yang </a:t>
            </a:r>
            <a:r>
              <a:rPr lang="en-US" sz="2800" dirty="0" err="1">
                <a:latin typeface="Calibri" pitchFamily="34" charset="0"/>
                <a:cs typeface="Calibri" pitchFamily="34" charset="0"/>
              </a:rPr>
              <a:t>memadai</a:t>
            </a:r>
            <a:r>
              <a:rPr lang="en-US" sz="2800" dirty="0">
                <a:latin typeface="Calibri" pitchFamily="34" charset="0"/>
                <a:cs typeface="Calibri" pitchFamily="34" charset="0"/>
              </a:rPr>
              <a:t> </a:t>
            </a:r>
            <a:r>
              <a:rPr lang="en-US" sz="2800" dirty="0" err="1">
                <a:latin typeface="Calibri" pitchFamily="34" charset="0"/>
                <a:cs typeface="Calibri" pitchFamily="34" charset="0"/>
              </a:rPr>
              <a:t>akan</a:t>
            </a:r>
            <a:r>
              <a:rPr lang="en-US" sz="2800" dirty="0">
                <a:latin typeface="Calibri" pitchFamily="34" charset="0"/>
                <a:cs typeface="Calibri" pitchFamily="34" charset="0"/>
              </a:rPr>
              <a:t> </a:t>
            </a:r>
            <a:r>
              <a:rPr lang="en-US" sz="2800" dirty="0" err="1">
                <a:latin typeface="Calibri" pitchFamily="34" charset="0"/>
                <a:cs typeface="Calibri" pitchFamily="34" charset="0"/>
              </a:rPr>
              <a:t>terjadinya</a:t>
            </a:r>
            <a:r>
              <a:rPr lang="en-US" sz="2800" dirty="0">
                <a:latin typeface="Calibri" pitchFamily="34" charset="0"/>
                <a:cs typeface="Calibri" pitchFamily="34" charset="0"/>
              </a:rPr>
              <a:t> </a:t>
            </a:r>
            <a:r>
              <a:rPr lang="en-US" sz="2800" dirty="0" err="1">
                <a:latin typeface="Calibri" pitchFamily="34" charset="0"/>
                <a:cs typeface="Calibri" pitchFamily="34" charset="0"/>
              </a:rPr>
              <a:t>kelancaran</a:t>
            </a:r>
            <a:r>
              <a:rPr lang="en-US" sz="2800" dirty="0">
                <a:latin typeface="Calibri" pitchFamily="34" charset="0"/>
                <a:cs typeface="Calibri" pitchFamily="34" charset="0"/>
              </a:rPr>
              <a:t> </a:t>
            </a:r>
            <a:r>
              <a:rPr lang="en-US" sz="2800" dirty="0" err="1">
                <a:latin typeface="Calibri" pitchFamily="34" charset="0"/>
                <a:cs typeface="Calibri" pitchFamily="34" charset="0"/>
              </a:rPr>
              <a:t>dalam</a:t>
            </a:r>
            <a:r>
              <a:rPr lang="en-US" sz="2800" dirty="0">
                <a:latin typeface="Calibri" pitchFamily="34" charset="0"/>
                <a:cs typeface="Calibri" pitchFamily="34" charset="0"/>
              </a:rPr>
              <a:t> </a:t>
            </a:r>
            <a:r>
              <a:rPr lang="en-US" sz="2800" dirty="0" err="1">
                <a:latin typeface="Calibri" pitchFamily="34" charset="0"/>
                <a:cs typeface="Calibri" pitchFamily="34" charset="0"/>
              </a:rPr>
              <a:t>menjalankan</a:t>
            </a:r>
            <a:r>
              <a:rPr lang="en-US" sz="2800" dirty="0">
                <a:latin typeface="Calibri" pitchFamily="34" charset="0"/>
                <a:cs typeface="Calibri" pitchFamily="34" charset="0"/>
              </a:rPr>
              <a:t> </a:t>
            </a:r>
            <a:r>
              <a:rPr lang="en-US" sz="2800" dirty="0" err="1">
                <a:latin typeface="Calibri" pitchFamily="34" charset="0"/>
                <a:cs typeface="Calibri" pitchFamily="34" charset="0"/>
              </a:rPr>
              <a:t>kegiatan</a:t>
            </a:r>
            <a:r>
              <a:rPr lang="en-US" sz="2800" dirty="0">
                <a:latin typeface="Calibri" pitchFamily="34" charset="0"/>
                <a:cs typeface="Calibri" pitchFamily="34" charset="0"/>
              </a:rPr>
              <a:t> </a:t>
            </a:r>
            <a:r>
              <a:rPr lang="en-US" sz="2800" dirty="0" err="1">
                <a:latin typeface="Calibri" pitchFamily="34" charset="0"/>
                <a:cs typeface="Calibri" pitchFamily="34" charset="0"/>
              </a:rPr>
              <a:t>ekonomi</a:t>
            </a:r>
            <a:r>
              <a:rPr lang="en-US" sz="2800" dirty="0">
                <a:latin typeface="Calibri" pitchFamily="34" charset="0"/>
                <a:cs typeface="Calibri" pitchFamily="34" charset="0"/>
              </a:rPr>
              <a:t>. </a:t>
            </a:r>
            <a:r>
              <a:rPr lang="en-US" sz="2800" dirty="0" err="1">
                <a:latin typeface="Calibri" pitchFamily="34" charset="0"/>
                <a:cs typeface="Calibri" pitchFamily="34" charset="0"/>
              </a:rPr>
              <a:t>Tanpa</a:t>
            </a:r>
            <a:r>
              <a:rPr lang="en-US" sz="2800" dirty="0">
                <a:latin typeface="Calibri" pitchFamily="34" charset="0"/>
                <a:cs typeface="Calibri" pitchFamily="34" charset="0"/>
              </a:rPr>
              <a:t> </a:t>
            </a:r>
            <a:r>
              <a:rPr lang="en-US" sz="2800" dirty="0" err="1">
                <a:latin typeface="Calibri" pitchFamily="34" charset="0"/>
                <a:cs typeface="Calibri" pitchFamily="34" charset="0"/>
              </a:rPr>
              <a:t>adanya</a:t>
            </a:r>
            <a:r>
              <a:rPr lang="en-US" sz="2800" dirty="0">
                <a:latin typeface="Calibri" pitchFamily="34" charset="0"/>
                <a:cs typeface="Calibri" pitchFamily="34" charset="0"/>
              </a:rPr>
              <a:t> modal yang </a:t>
            </a:r>
            <a:r>
              <a:rPr lang="en-US" sz="2800" dirty="0" err="1">
                <a:latin typeface="Calibri" pitchFamily="34" charset="0"/>
                <a:cs typeface="Calibri" pitchFamily="34" charset="0"/>
              </a:rPr>
              <a:t>cukup</a:t>
            </a:r>
            <a:r>
              <a:rPr lang="en-US" sz="2800" dirty="0">
                <a:latin typeface="Calibri" pitchFamily="34" charset="0"/>
                <a:cs typeface="Calibri" pitchFamily="34" charset="0"/>
              </a:rPr>
              <a:t>, </a:t>
            </a:r>
            <a:r>
              <a:rPr lang="en-US" sz="2800" dirty="0" err="1">
                <a:latin typeface="Calibri" pitchFamily="34" charset="0"/>
                <a:cs typeface="Calibri" pitchFamily="34" charset="0"/>
              </a:rPr>
              <a:t>tentu</a:t>
            </a:r>
            <a:r>
              <a:rPr lang="en-US" sz="2800" dirty="0">
                <a:latin typeface="Calibri" pitchFamily="34" charset="0"/>
                <a:cs typeface="Calibri" pitchFamily="34" charset="0"/>
              </a:rPr>
              <a:t> </a:t>
            </a:r>
            <a:r>
              <a:rPr lang="en-US" sz="2800" dirty="0" err="1">
                <a:latin typeface="Calibri" pitchFamily="34" charset="0"/>
                <a:cs typeface="Calibri" pitchFamily="34" charset="0"/>
              </a:rPr>
              <a:t>akan</a:t>
            </a:r>
            <a:r>
              <a:rPr lang="en-US" sz="2800" dirty="0">
                <a:latin typeface="Calibri" pitchFamily="34" charset="0"/>
                <a:cs typeface="Calibri" pitchFamily="34" charset="0"/>
              </a:rPr>
              <a:t> </a:t>
            </a:r>
            <a:r>
              <a:rPr lang="en-US" sz="2800" dirty="0" err="1">
                <a:latin typeface="Calibri" pitchFamily="34" charset="0"/>
                <a:cs typeface="Calibri" pitchFamily="34" charset="0"/>
              </a:rPr>
              <a:t>menghambat</a:t>
            </a:r>
            <a:r>
              <a:rPr lang="en-US" sz="2800" dirty="0">
                <a:latin typeface="Calibri" pitchFamily="34" charset="0"/>
                <a:cs typeface="Calibri" pitchFamily="34" charset="0"/>
              </a:rPr>
              <a:t> proses </a:t>
            </a:r>
            <a:r>
              <a:rPr lang="en-US" sz="2800" dirty="0" err="1">
                <a:latin typeface="Calibri" pitchFamily="34" charset="0"/>
                <a:cs typeface="Calibri" pitchFamily="34" charset="0"/>
              </a:rPr>
              <a:t>pengadaan</a:t>
            </a:r>
            <a:r>
              <a:rPr lang="en-US" sz="2800" dirty="0">
                <a:latin typeface="Calibri" pitchFamily="34" charset="0"/>
                <a:cs typeface="Calibri" pitchFamily="34" charset="0"/>
              </a:rPr>
              <a:t> </a:t>
            </a:r>
            <a:r>
              <a:rPr lang="en-US" sz="2800" dirty="0" err="1">
                <a:latin typeface="Calibri" pitchFamily="34" charset="0"/>
                <a:cs typeface="Calibri" pitchFamily="34" charset="0"/>
              </a:rPr>
              <a:t>barang</a:t>
            </a:r>
            <a:r>
              <a:rPr lang="en-US" sz="2800" dirty="0">
                <a:latin typeface="Calibri" pitchFamily="34" charset="0"/>
                <a:cs typeface="Calibri" pitchFamily="34" charset="0"/>
              </a:rPr>
              <a:t> </a:t>
            </a:r>
            <a:r>
              <a:rPr lang="en-US" sz="2800" dirty="0" err="1">
                <a:latin typeface="Calibri" pitchFamily="34" charset="0"/>
                <a:cs typeface="Calibri" pitchFamily="34" charset="0"/>
              </a:rPr>
              <a:t>dan</a:t>
            </a:r>
            <a:r>
              <a:rPr lang="en-US" sz="2800" dirty="0">
                <a:latin typeface="Calibri" pitchFamily="34" charset="0"/>
                <a:cs typeface="Calibri" pitchFamily="34" charset="0"/>
              </a:rPr>
              <a:t> </a:t>
            </a:r>
            <a:r>
              <a:rPr lang="en-US" sz="2800" dirty="0" err="1">
                <a:latin typeface="Calibri" pitchFamily="34" charset="0"/>
                <a:cs typeface="Calibri" pitchFamily="34" charset="0"/>
              </a:rPr>
              <a:t>jasa</a:t>
            </a:r>
            <a:r>
              <a:rPr lang="en-US" sz="2800" dirty="0" smtClean="0">
                <a:latin typeface="Calibri" pitchFamily="34" charset="0"/>
                <a:cs typeface="Calibri" pitchFamily="34" charset="0"/>
              </a:rPr>
              <a:t> </a:t>
            </a:r>
          </a:p>
          <a:p>
            <a:pPr algn="just">
              <a:buNone/>
            </a:pPr>
            <a:r>
              <a:rPr lang="en-US" dirty="0" smtClean="0"/>
              <a:t>	- </a:t>
            </a:r>
            <a:r>
              <a:rPr lang="en-US" dirty="0" err="1" smtClean="0"/>
              <a:t>Kewirausahaan</a:t>
            </a:r>
            <a:r>
              <a:rPr lang="en-US" dirty="0" smtClean="0"/>
              <a:t>: Agar </a:t>
            </a:r>
            <a:r>
              <a:rPr lang="en-US" dirty="0"/>
              <a:t>proses yang </a:t>
            </a:r>
            <a:r>
              <a:rPr lang="en-US" dirty="0" err="1"/>
              <a:t>dijalankan</a:t>
            </a:r>
            <a:r>
              <a:rPr lang="en-US" dirty="0"/>
              <a:t> </a:t>
            </a:r>
            <a:r>
              <a:rPr lang="en-US" dirty="0" err="1"/>
              <a:t>berjalan</a:t>
            </a:r>
            <a:r>
              <a:rPr lang="en-US" dirty="0"/>
              <a:t> </a:t>
            </a:r>
            <a:r>
              <a:rPr lang="en-US" dirty="0" err="1"/>
              <a:t>lancar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ada</a:t>
            </a:r>
            <a:r>
              <a:rPr lang="en-US" dirty="0"/>
              <a:t> </a:t>
            </a:r>
            <a:r>
              <a:rPr lang="en-US" dirty="0" err="1"/>
              <a:t>hambatan</a:t>
            </a:r>
            <a:r>
              <a:rPr lang="en-US" dirty="0"/>
              <a:t> </a:t>
            </a:r>
            <a:r>
              <a:rPr lang="en-US" dirty="0" err="1"/>
              <a:t>serta</a:t>
            </a:r>
            <a:r>
              <a:rPr lang="en-US" dirty="0"/>
              <a:t> </a:t>
            </a:r>
            <a:r>
              <a:rPr lang="en-US" dirty="0" err="1"/>
              <a:t>terkendali</a:t>
            </a:r>
            <a:r>
              <a:rPr lang="en-US" dirty="0"/>
              <a:t>, </a:t>
            </a:r>
            <a:r>
              <a:rPr lang="en-US" dirty="0" err="1"/>
              <a:t>pasti</a:t>
            </a:r>
            <a:r>
              <a:rPr lang="en-US" dirty="0"/>
              <a:t> </a:t>
            </a:r>
            <a:r>
              <a:rPr lang="en-US" dirty="0" err="1"/>
              <a:t>membutuhkan</a:t>
            </a:r>
            <a:r>
              <a:rPr lang="en-US" dirty="0"/>
              <a:t> </a:t>
            </a:r>
            <a:r>
              <a:rPr lang="en-US" dirty="0" err="1"/>
              <a:t>seorang</a:t>
            </a:r>
            <a:r>
              <a:rPr lang="en-US" dirty="0"/>
              <a:t> </a:t>
            </a:r>
            <a:r>
              <a:rPr lang="en-US" dirty="0" err="1"/>
              <a:t>pengusaha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tenaga</a:t>
            </a:r>
            <a:r>
              <a:rPr lang="en-US" dirty="0"/>
              <a:t> </a:t>
            </a:r>
            <a:r>
              <a:rPr lang="en-US" dirty="0" err="1"/>
              <a:t>ahli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proses yang </a:t>
            </a:r>
            <a:r>
              <a:rPr lang="en-US" dirty="0" err="1"/>
              <a:t>sedang</a:t>
            </a:r>
            <a:r>
              <a:rPr lang="en-US" dirty="0"/>
              <a:t> </a:t>
            </a:r>
            <a:r>
              <a:rPr lang="en-US" dirty="0" err="1"/>
              <a:t>dijalani</a:t>
            </a:r>
            <a:r>
              <a:rPr lang="en-US" dirty="0"/>
              <a:t>. </a:t>
            </a:r>
            <a:r>
              <a:rPr lang="en-US" dirty="0" err="1"/>
              <a:t>Adapun</a:t>
            </a:r>
            <a:r>
              <a:rPr lang="en-US" dirty="0"/>
              <a:t> </a:t>
            </a:r>
            <a:r>
              <a:rPr lang="en-US" dirty="0" err="1"/>
              <a:t>hal</a:t>
            </a:r>
            <a:r>
              <a:rPr lang="en-US" dirty="0"/>
              <a:t> </a:t>
            </a:r>
            <a:r>
              <a:rPr lang="en-US" dirty="0" err="1"/>
              <a:t>pokok</a:t>
            </a:r>
            <a:r>
              <a:rPr lang="en-US" dirty="0"/>
              <a:t> yang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dimiliki</a:t>
            </a:r>
            <a:r>
              <a:rPr lang="en-US" dirty="0"/>
              <a:t> </a:t>
            </a:r>
            <a:r>
              <a:rPr lang="en-US" dirty="0" err="1"/>
              <a:t>seorang</a:t>
            </a:r>
            <a:r>
              <a:rPr lang="en-US" dirty="0"/>
              <a:t> </a:t>
            </a:r>
            <a:r>
              <a:rPr lang="en-US" dirty="0" err="1"/>
              <a:t>pengusaha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melakukan</a:t>
            </a:r>
            <a:r>
              <a:rPr lang="en-US" dirty="0"/>
              <a:t> proses </a:t>
            </a:r>
            <a:r>
              <a:rPr lang="en-US" dirty="0" err="1"/>
              <a:t>produksi</a:t>
            </a:r>
            <a:r>
              <a:rPr lang="en-US" dirty="0"/>
              <a:t> </a:t>
            </a:r>
            <a:r>
              <a:rPr lang="en-US" dirty="0" err="1"/>
              <a:t>barang</a:t>
            </a:r>
            <a:r>
              <a:rPr lang="en-US" dirty="0"/>
              <a:t> </a:t>
            </a:r>
            <a:r>
              <a:rPr lang="en-US" dirty="0" err="1"/>
              <a:t>ataupun</a:t>
            </a:r>
            <a:r>
              <a:rPr lang="en-US" dirty="0"/>
              <a:t> </a:t>
            </a:r>
            <a:r>
              <a:rPr lang="en-US" dirty="0" err="1"/>
              <a:t>jasa</a:t>
            </a:r>
            <a:r>
              <a:rPr lang="en-US" dirty="0"/>
              <a:t> </a:t>
            </a:r>
            <a:r>
              <a:rPr lang="en-US" dirty="0" err="1" smtClean="0"/>
              <a:t>ialah</a:t>
            </a:r>
            <a:r>
              <a:rPr lang="en-US" dirty="0" smtClean="0"/>
              <a:t> : POAC</a:t>
            </a:r>
          </a:p>
          <a:p>
            <a:pPr algn="just">
              <a:buNone/>
            </a:pPr>
            <a:r>
              <a:rPr lang="en-US" dirty="0" smtClean="0"/>
              <a:t>	- </a:t>
            </a:r>
            <a:r>
              <a:rPr lang="en-US" sz="3100" dirty="0" err="1" smtClean="0">
                <a:latin typeface="Calibri" pitchFamily="34" charset="0"/>
                <a:cs typeface="Calibri" pitchFamily="34" charset="0"/>
              </a:rPr>
              <a:t>Peng</a:t>
            </a:r>
            <a:r>
              <a:rPr lang="id-ID" sz="3100" dirty="0" smtClean="0">
                <a:latin typeface="Calibri" pitchFamily="34" charset="0"/>
                <a:cs typeface="Calibri" pitchFamily="34" charset="0"/>
              </a:rPr>
              <a:t>e</a:t>
            </a:r>
            <a:r>
              <a:rPr lang="en-US" sz="3100" dirty="0" smtClean="0">
                <a:latin typeface="Calibri" pitchFamily="34" charset="0"/>
                <a:cs typeface="Calibri" pitchFamily="34" charset="0"/>
              </a:rPr>
              <a:t>t</a:t>
            </a:r>
            <a:r>
              <a:rPr lang="id-ID" sz="3100" dirty="0" smtClean="0">
                <a:latin typeface="Calibri" pitchFamily="34" charset="0"/>
                <a:cs typeface="Calibri" pitchFamily="34" charset="0"/>
              </a:rPr>
              <a:t>ahu</a:t>
            </a:r>
            <a:r>
              <a:rPr lang="en-US" sz="3100" dirty="0" smtClean="0">
                <a:latin typeface="Calibri" pitchFamily="34" charset="0"/>
                <a:cs typeface="Calibri" pitchFamily="34" charset="0"/>
              </a:rPr>
              <a:t>an/</a:t>
            </a:r>
            <a:r>
              <a:rPr lang="en-US" sz="3100" dirty="0" err="1" smtClean="0">
                <a:latin typeface="Calibri" pitchFamily="34" charset="0"/>
                <a:cs typeface="Calibri" pitchFamily="34" charset="0"/>
              </a:rPr>
              <a:t>keahlian</a:t>
            </a:r>
            <a:r>
              <a:rPr lang="en-US" sz="31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100" dirty="0" err="1">
                <a:latin typeface="Calibri" pitchFamily="34" charset="0"/>
                <a:cs typeface="Calibri" pitchFamily="34" charset="0"/>
              </a:rPr>
              <a:t>atau</a:t>
            </a:r>
            <a:r>
              <a:rPr lang="en-US" sz="3100" dirty="0">
                <a:latin typeface="Calibri" pitchFamily="34" charset="0"/>
                <a:cs typeface="Calibri" pitchFamily="34" charset="0"/>
              </a:rPr>
              <a:t> </a:t>
            </a:r>
            <a:r>
              <a:rPr lang="en-US" sz="3100" dirty="0" err="1">
                <a:latin typeface="Calibri" pitchFamily="34" charset="0"/>
                <a:cs typeface="Calibri" pitchFamily="34" charset="0"/>
              </a:rPr>
              <a:t>keterampilan</a:t>
            </a:r>
            <a:r>
              <a:rPr lang="en-US" sz="3100" dirty="0">
                <a:latin typeface="Calibri" pitchFamily="34" charset="0"/>
                <a:cs typeface="Calibri" pitchFamily="34" charset="0"/>
              </a:rPr>
              <a:t> yang </a:t>
            </a:r>
            <a:r>
              <a:rPr lang="en-US" sz="3100" dirty="0" err="1">
                <a:latin typeface="Calibri" pitchFamily="34" charset="0"/>
                <a:cs typeface="Calibri" pitchFamily="34" charset="0"/>
              </a:rPr>
              <a:t>digunakan</a:t>
            </a:r>
            <a:r>
              <a:rPr lang="en-US" sz="3100" dirty="0">
                <a:latin typeface="Calibri" pitchFamily="34" charset="0"/>
                <a:cs typeface="Calibri" pitchFamily="34" charset="0"/>
              </a:rPr>
              <a:t> </a:t>
            </a:r>
            <a:r>
              <a:rPr lang="en-US" sz="3100" dirty="0" err="1">
                <a:latin typeface="Calibri" pitchFamily="34" charset="0"/>
                <a:cs typeface="Calibri" pitchFamily="34" charset="0"/>
              </a:rPr>
              <a:t>seseorang</a:t>
            </a:r>
            <a:r>
              <a:rPr lang="en-US" sz="3100" dirty="0">
                <a:latin typeface="Calibri" pitchFamily="34" charset="0"/>
                <a:cs typeface="Calibri" pitchFamily="34" charset="0"/>
              </a:rPr>
              <a:t> </a:t>
            </a:r>
            <a:r>
              <a:rPr lang="en-US" sz="3100" dirty="0" err="1">
                <a:latin typeface="Calibri" pitchFamily="34" charset="0"/>
                <a:cs typeface="Calibri" pitchFamily="34" charset="0"/>
              </a:rPr>
              <a:t>dalam</a:t>
            </a:r>
            <a:r>
              <a:rPr lang="en-US" sz="3100" dirty="0">
                <a:latin typeface="Calibri" pitchFamily="34" charset="0"/>
                <a:cs typeface="Calibri" pitchFamily="34" charset="0"/>
              </a:rPr>
              <a:t> </a:t>
            </a:r>
            <a:r>
              <a:rPr lang="en-US" sz="3100" dirty="0" err="1">
                <a:latin typeface="Calibri" pitchFamily="34" charset="0"/>
                <a:cs typeface="Calibri" pitchFamily="34" charset="0"/>
              </a:rPr>
              <a:t>mengkoordinasikan</a:t>
            </a:r>
            <a:r>
              <a:rPr lang="en-US" sz="3100" dirty="0">
                <a:latin typeface="Calibri" pitchFamily="34" charset="0"/>
                <a:cs typeface="Calibri" pitchFamily="34" charset="0"/>
              </a:rPr>
              <a:t> </a:t>
            </a:r>
            <a:r>
              <a:rPr lang="en-US" sz="3100" dirty="0" err="1">
                <a:latin typeface="Calibri" pitchFamily="34" charset="0"/>
                <a:cs typeface="Calibri" pitchFamily="34" charset="0"/>
              </a:rPr>
              <a:t>dan</a:t>
            </a:r>
            <a:r>
              <a:rPr lang="en-US" sz="3100" dirty="0">
                <a:latin typeface="Calibri" pitchFamily="34" charset="0"/>
                <a:cs typeface="Calibri" pitchFamily="34" charset="0"/>
              </a:rPr>
              <a:t> </a:t>
            </a:r>
            <a:r>
              <a:rPr lang="en-US" sz="3100" dirty="0" err="1">
                <a:latin typeface="Calibri" pitchFamily="34" charset="0"/>
                <a:cs typeface="Calibri" pitchFamily="34" charset="0"/>
              </a:rPr>
              <a:t>mengelola</a:t>
            </a:r>
            <a:r>
              <a:rPr lang="en-US" sz="3100" dirty="0">
                <a:latin typeface="Calibri" pitchFamily="34" charset="0"/>
                <a:cs typeface="Calibri" pitchFamily="34" charset="0"/>
              </a:rPr>
              <a:t> </a:t>
            </a:r>
            <a:r>
              <a:rPr lang="en-US" sz="3100" dirty="0" err="1">
                <a:latin typeface="Calibri" pitchFamily="34" charset="0"/>
                <a:cs typeface="Calibri" pitchFamily="34" charset="0"/>
              </a:rPr>
              <a:t>faktor</a:t>
            </a:r>
            <a:r>
              <a:rPr lang="en-US" sz="3100" dirty="0">
                <a:latin typeface="Calibri" pitchFamily="34" charset="0"/>
                <a:cs typeface="Calibri" pitchFamily="34" charset="0"/>
              </a:rPr>
              <a:t> </a:t>
            </a:r>
            <a:r>
              <a:rPr lang="en-US" sz="3100" dirty="0" err="1">
                <a:latin typeface="Calibri" pitchFamily="34" charset="0"/>
                <a:cs typeface="Calibri" pitchFamily="34" charset="0"/>
              </a:rPr>
              <a:t>produksi</a:t>
            </a:r>
            <a:r>
              <a:rPr lang="en-US" sz="3100" dirty="0">
                <a:latin typeface="Calibri" pitchFamily="34" charset="0"/>
                <a:cs typeface="Calibri" pitchFamily="34" charset="0"/>
              </a:rPr>
              <a:t> </a:t>
            </a:r>
            <a:r>
              <a:rPr lang="en-US" sz="3100" dirty="0" err="1">
                <a:latin typeface="Calibri" pitchFamily="34" charset="0"/>
                <a:cs typeface="Calibri" pitchFamily="34" charset="0"/>
              </a:rPr>
              <a:t>untuk</a:t>
            </a:r>
            <a:r>
              <a:rPr lang="en-US" sz="3100" dirty="0">
                <a:latin typeface="Calibri" pitchFamily="34" charset="0"/>
                <a:cs typeface="Calibri" pitchFamily="34" charset="0"/>
              </a:rPr>
              <a:t> </a:t>
            </a:r>
            <a:r>
              <a:rPr lang="en-US" sz="3100" dirty="0" err="1">
                <a:latin typeface="Calibri" pitchFamily="34" charset="0"/>
                <a:cs typeface="Calibri" pitchFamily="34" charset="0"/>
              </a:rPr>
              <a:t>menghasilkan</a:t>
            </a:r>
            <a:r>
              <a:rPr lang="en-US" sz="3100" dirty="0">
                <a:latin typeface="Calibri" pitchFamily="34" charset="0"/>
                <a:cs typeface="Calibri" pitchFamily="34" charset="0"/>
              </a:rPr>
              <a:t> </a:t>
            </a:r>
            <a:r>
              <a:rPr lang="en-US" sz="3100" dirty="0" err="1">
                <a:latin typeface="Calibri" pitchFamily="34" charset="0"/>
                <a:cs typeface="Calibri" pitchFamily="34" charset="0"/>
              </a:rPr>
              <a:t>barang</a:t>
            </a:r>
            <a:r>
              <a:rPr lang="en-US" sz="3100" dirty="0">
                <a:latin typeface="Calibri" pitchFamily="34" charset="0"/>
                <a:cs typeface="Calibri" pitchFamily="34" charset="0"/>
              </a:rPr>
              <a:t> </a:t>
            </a:r>
            <a:r>
              <a:rPr lang="en-US" sz="3100" dirty="0" err="1">
                <a:latin typeface="Calibri" pitchFamily="34" charset="0"/>
                <a:cs typeface="Calibri" pitchFamily="34" charset="0"/>
              </a:rPr>
              <a:t>dan</a:t>
            </a:r>
            <a:r>
              <a:rPr lang="en-US" sz="3100" dirty="0">
                <a:latin typeface="Calibri" pitchFamily="34" charset="0"/>
                <a:cs typeface="Calibri" pitchFamily="34" charset="0"/>
              </a:rPr>
              <a:t> </a:t>
            </a:r>
            <a:r>
              <a:rPr lang="en-US" sz="3100" dirty="0" err="1">
                <a:latin typeface="Calibri" pitchFamily="34" charset="0"/>
                <a:cs typeface="Calibri" pitchFamily="34" charset="0"/>
              </a:rPr>
              <a:t>jasa</a:t>
            </a:r>
            <a:r>
              <a:rPr lang="en-US" sz="3100" dirty="0">
                <a:latin typeface="Calibri" pitchFamily="34" charset="0"/>
                <a:cs typeface="Calibri" pitchFamily="34" charset="0"/>
              </a:rPr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457200"/>
            <a:ext cx="8628888" cy="5791200"/>
          </a:xfrm>
        </p:spPr>
        <p:txBody>
          <a:bodyPr/>
          <a:lstStyle/>
          <a:p>
            <a:r>
              <a:rPr lang="en-US" dirty="0" err="1" smtClean="0"/>
              <a:t>Manajemen</a:t>
            </a:r>
            <a:r>
              <a:rPr lang="en-US" dirty="0" smtClean="0"/>
              <a:t> </a:t>
            </a:r>
            <a:r>
              <a:rPr lang="en-US" dirty="0" err="1" smtClean="0"/>
              <a:t>Produksi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aktivitas</a:t>
            </a:r>
            <a:r>
              <a:rPr lang="en-US" dirty="0" smtClean="0"/>
              <a:t> yang </a:t>
            </a:r>
            <a:r>
              <a:rPr lang="en-US" dirty="0" err="1" smtClean="0"/>
              <a:t>dilakukan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</a:t>
            </a:r>
            <a:r>
              <a:rPr lang="en-US" dirty="0" err="1" smtClean="0"/>
              <a:t>manajer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membantu</a:t>
            </a:r>
            <a:r>
              <a:rPr lang="en-US" dirty="0" smtClean="0"/>
              <a:t> </a:t>
            </a:r>
            <a:r>
              <a:rPr lang="en-US" dirty="0" err="1" smtClean="0"/>
              <a:t>perusahaan</a:t>
            </a:r>
            <a:r>
              <a:rPr lang="en-US" dirty="0" smtClean="0"/>
              <a:t> </a:t>
            </a:r>
            <a:r>
              <a:rPr lang="en-US" dirty="0" err="1" smtClean="0"/>
              <a:t>membuat</a:t>
            </a:r>
            <a:r>
              <a:rPr lang="en-US" dirty="0" smtClean="0"/>
              <a:t> </a:t>
            </a:r>
            <a:r>
              <a:rPr lang="en-US" dirty="0" err="1" smtClean="0"/>
              <a:t>barang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jasa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r>
              <a:rPr lang="en-US" dirty="0" err="1" smtClean="0"/>
              <a:t>Manajemen</a:t>
            </a:r>
            <a:r>
              <a:rPr lang="en-US" dirty="0" smtClean="0"/>
              <a:t> </a:t>
            </a:r>
            <a:r>
              <a:rPr lang="en-US" dirty="0" err="1" smtClean="0"/>
              <a:t>Operasi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Area </a:t>
            </a:r>
            <a:r>
              <a:rPr lang="en-US" dirty="0" err="1" smtClean="0"/>
              <a:t>khusus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manajemen</a:t>
            </a:r>
            <a:r>
              <a:rPr lang="en-US" dirty="0" smtClean="0"/>
              <a:t> yang </a:t>
            </a:r>
            <a:r>
              <a:rPr lang="en-US" dirty="0" err="1" smtClean="0"/>
              <a:t>mengubah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mentransformasi</a:t>
            </a:r>
            <a:r>
              <a:rPr lang="en-US" dirty="0" smtClean="0"/>
              <a:t> (</a:t>
            </a:r>
            <a:r>
              <a:rPr lang="en-US" dirty="0" err="1" smtClean="0"/>
              <a:t>termasuk</a:t>
            </a:r>
            <a:r>
              <a:rPr lang="en-US" dirty="0" smtClean="0"/>
              <a:t> SDM)   </a:t>
            </a:r>
            <a:r>
              <a:rPr lang="en-US" dirty="0" err="1" smtClean="0"/>
              <a:t>menjadi</a:t>
            </a:r>
            <a:r>
              <a:rPr lang="en-US" dirty="0" smtClean="0"/>
              <a:t> </a:t>
            </a:r>
            <a:r>
              <a:rPr lang="en-US" dirty="0" err="1" smtClean="0"/>
              <a:t>barang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jasa</a:t>
            </a: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228600"/>
            <a:ext cx="8628888" cy="6019800"/>
          </a:xfrm>
        </p:spPr>
        <p:txBody>
          <a:bodyPr>
            <a:normAutofit lnSpcReduction="10000"/>
          </a:bodyPr>
          <a:lstStyle/>
          <a:p>
            <a:r>
              <a:rPr lang="en-US" dirty="0" err="1" smtClean="0"/>
              <a:t>Proses</a:t>
            </a:r>
            <a:r>
              <a:rPr lang="en-US" dirty="0" smtClean="0"/>
              <a:t> </a:t>
            </a:r>
            <a:r>
              <a:rPr lang="en-US" dirty="0" err="1" smtClean="0"/>
              <a:t>Produksi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Dua</a:t>
            </a:r>
            <a:r>
              <a:rPr lang="en-US" dirty="0" smtClean="0"/>
              <a:t> </a:t>
            </a:r>
            <a:r>
              <a:rPr lang="en-US" dirty="0" err="1" smtClean="0"/>
              <a:t>istilah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produksi</a:t>
            </a:r>
            <a:r>
              <a:rPr lang="en-US" dirty="0" smtClean="0"/>
              <a:t> :</a:t>
            </a:r>
          </a:p>
          <a:p>
            <a:pPr algn="just">
              <a:buNone/>
            </a:pPr>
            <a:r>
              <a:rPr lang="en-US" dirty="0" smtClean="0"/>
              <a:t>	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1. </a:t>
            </a:r>
            <a:r>
              <a:rPr lang="en-US" sz="2400" dirty="0" err="1" smtClean="0">
                <a:latin typeface="Calibri" pitchFamily="34" charset="0"/>
                <a:cs typeface="Calibri" pitchFamily="34" charset="0"/>
              </a:rPr>
              <a:t>Manufaktur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 Proses: </a:t>
            </a:r>
            <a:r>
              <a:rPr lang="en-US" sz="2400" i="1" dirty="0">
                <a:latin typeface="Calibri" pitchFamily="34" charset="0"/>
                <a:cs typeface="Calibri" pitchFamily="34" charset="0"/>
              </a:rPr>
              <a:t>proses </a:t>
            </a:r>
            <a:r>
              <a:rPr lang="en-US" sz="2400" i="1" dirty="0" err="1">
                <a:latin typeface="Calibri" pitchFamily="34" charset="0"/>
                <a:cs typeface="Calibri" pitchFamily="34" charset="0"/>
              </a:rPr>
              <a:t>keindustrian</a:t>
            </a:r>
            <a:r>
              <a:rPr lang="en-US" sz="2400" i="1" dirty="0"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i="1" dirty="0" err="1">
                <a:latin typeface="Calibri" pitchFamily="34" charset="0"/>
                <a:cs typeface="Calibri" pitchFamily="34" charset="0"/>
              </a:rPr>
              <a:t>untuk</a:t>
            </a:r>
            <a:r>
              <a:rPr lang="en-US" sz="2400" i="1" dirty="0"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i="1" dirty="0" err="1">
                <a:latin typeface="Calibri" pitchFamily="34" charset="0"/>
                <a:cs typeface="Calibri" pitchFamily="34" charset="0"/>
              </a:rPr>
              <a:t>membuat</a:t>
            </a:r>
            <a:r>
              <a:rPr lang="en-US" sz="2400" i="1" dirty="0"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i="1" dirty="0" err="1">
                <a:latin typeface="Calibri" pitchFamily="34" charset="0"/>
                <a:cs typeface="Calibri" pitchFamily="34" charset="0"/>
              </a:rPr>
              <a:t>suatu</a:t>
            </a:r>
            <a:r>
              <a:rPr lang="en-US" sz="2400" i="1" dirty="0"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i="1" dirty="0" err="1">
                <a:latin typeface="Calibri" pitchFamily="34" charset="0"/>
                <a:cs typeface="Calibri" pitchFamily="34" charset="0"/>
              </a:rPr>
              <a:t>barang</a:t>
            </a:r>
            <a:r>
              <a:rPr lang="en-US" sz="2400" i="1" dirty="0"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i="1" dirty="0" err="1">
                <a:latin typeface="Calibri" pitchFamily="34" charset="0"/>
                <a:cs typeface="Calibri" pitchFamily="34" charset="0"/>
              </a:rPr>
              <a:t>dari</a:t>
            </a:r>
            <a:r>
              <a:rPr lang="en-US" sz="2400" i="1" dirty="0"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i="1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i="1" dirty="0" err="1">
                <a:latin typeface="Calibri" pitchFamily="34" charset="0"/>
                <a:cs typeface="Calibri" pitchFamily="34" charset="0"/>
              </a:rPr>
              <a:t>bahan</a:t>
            </a:r>
            <a:r>
              <a:rPr lang="en-US" sz="2400" i="1" dirty="0"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i="1" dirty="0" err="1" smtClean="0">
                <a:latin typeface="Calibri" pitchFamily="34" charset="0"/>
                <a:cs typeface="Calibri" pitchFamily="34" charset="0"/>
              </a:rPr>
              <a:t>baku</a:t>
            </a:r>
            <a:r>
              <a:rPr lang="en-US" sz="2400" i="1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i="1" dirty="0" err="1" smtClean="0">
                <a:latin typeface="Calibri" pitchFamily="34" charset="0"/>
                <a:cs typeface="Calibri" pitchFamily="34" charset="0"/>
              </a:rPr>
              <a:t>menjadi</a:t>
            </a:r>
            <a:r>
              <a:rPr lang="en-US" sz="2400" i="1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i="1" dirty="0" err="1" smtClean="0">
                <a:latin typeface="Calibri" pitchFamily="34" charset="0"/>
                <a:cs typeface="Calibri" pitchFamily="34" charset="0"/>
              </a:rPr>
              <a:t>bahan</a:t>
            </a:r>
            <a:r>
              <a:rPr lang="en-US" sz="2400" i="1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i="1" dirty="0" err="1" smtClean="0">
                <a:latin typeface="Calibri" pitchFamily="34" charset="0"/>
                <a:cs typeface="Calibri" pitchFamily="34" charset="0"/>
              </a:rPr>
              <a:t>jadi</a:t>
            </a:r>
            <a:r>
              <a:rPr lang="en-US" sz="2400" i="1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i="1" dirty="0" err="1">
                <a:latin typeface="Calibri" pitchFamily="34" charset="0"/>
                <a:cs typeface="Calibri" pitchFamily="34" charset="0"/>
              </a:rPr>
              <a:t>melalui</a:t>
            </a:r>
            <a:r>
              <a:rPr lang="en-US" sz="2400" i="1" dirty="0">
                <a:latin typeface="Calibri" pitchFamily="34" charset="0"/>
                <a:cs typeface="Calibri" pitchFamily="34" charset="0"/>
              </a:rPr>
              <a:t> proses </a:t>
            </a:r>
            <a:r>
              <a:rPr lang="en-US" sz="2400" i="1" dirty="0" err="1">
                <a:latin typeface="Calibri" pitchFamily="34" charset="0"/>
                <a:cs typeface="Calibri" pitchFamily="34" charset="0"/>
              </a:rPr>
              <a:t>teknologi</a:t>
            </a:r>
            <a:endParaRPr lang="en-US" sz="2400" dirty="0" smtClean="0">
              <a:latin typeface="Calibri" pitchFamily="34" charset="0"/>
              <a:cs typeface="Calibri" pitchFamily="34" charset="0"/>
            </a:endParaRPr>
          </a:p>
          <a:p>
            <a:pPr algn="just">
              <a:buNone/>
            </a:pPr>
            <a:r>
              <a:rPr lang="en-US" sz="2400" dirty="0" smtClean="0">
                <a:latin typeface="Calibri" pitchFamily="34" charset="0"/>
                <a:cs typeface="Calibri" pitchFamily="34" charset="0"/>
              </a:rPr>
              <a:t>	2. Proses </a:t>
            </a:r>
            <a:r>
              <a:rPr lang="en-US" sz="2400" dirty="0" err="1" smtClean="0">
                <a:latin typeface="Calibri" pitchFamily="34" charset="0"/>
                <a:cs typeface="Calibri" pitchFamily="34" charset="0"/>
              </a:rPr>
              <a:t>perakitan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 : </a:t>
            </a:r>
            <a:r>
              <a:rPr lang="en-US" sz="2400" dirty="0" err="1" smtClean="0">
                <a:latin typeface="Calibri" pitchFamily="34" charset="0"/>
                <a:cs typeface="Calibri" pitchFamily="34" charset="0"/>
              </a:rPr>
              <a:t>menyatukan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dirty="0" err="1" smtClean="0">
                <a:latin typeface="Calibri" pitchFamily="34" charset="0"/>
                <a:cs typeface="Calibri" pitchFamily="34" charset="0"/>
              </a:rPr>
              <a:t>komponen-komponen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dirty="0" err="1" smtClean="0">
                <a:latin typeface="Calibri" pitchFamily="34" charset="0"/>
                <a:cs typeface="Calibri" pitchFamily="34" charset="0"/>
              </a:rPr>
              <a:t>untuk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dirty="0" err="1" smtClean="0">
                <a:latin typeface="Calibri" pitchFamily="34" charset="0"/>
                <a:cs typeface="Calibri" pitchFamily="34" charset="0"/>
              </a:rPr>
              <a:t>membuat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dirty="0" err="1" smtClean="0">
                <a:latin typeface="Calibri" pitchFamily="34" charset="0"/>
                <a:cs typeface="Calibri" pitchFamily="34" charset="0"/>
              </a:rPr>
              <a:t>produk</a:t>
            </a:r>
            <a:endParaRPr lang="en-US" sz="2400" dirty="0" smtClean="0">
              <a:latin typeface="Calibri" pitchFamily="34" charset="0"/>
              <a:cs typeface="Calibri" pitchFamily="34" charset="0"/>
            </a:endParaRPr>
          </a:p>
          <a:p>
            <a:pPr algn="just">
              <a:buNone/>
            </a:pPr>
            <a:r>
              <a:rPr lang="en-US" sz="3500" dirty="0" smtClean="0">
                <a:latin typeface="Calibri" pitchFamily="34" charset="0"/>
                <a:cs typeface="Calibri" pitchFamily="34" charset="0"/>
              </a:rPr>
              <a:t>Proses </a:t>
            </a:r>
            <a:r>
              <a:rPr lang="en-US" sz="3500" dirty="0" err="1" smtClean="0">
                <a:latin typeface="Calibri" pitchFamily="34" charset="0"/>
                <a:cs typeface="Calibri" pitchFamily="34" charset="0"/>
              </a:rPr>
              <a:t>produksi</a:t>
            </a:r>
            <a:r>
              <a:rPr lang="en-US" sz="35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500" dirty="0" err="1" smtClean="0">
                <a:latin typeface="Calibri" pitchFamily="34" charset="0"/>
                <a:cs typeface="Calibri" pitchFamily="34" charset="0"/>
              </a:rPr>
              <a:t>tediri</a:t>
            </a:r>
            <a:r>
              <a:rPr lang="en-US" sz="35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500" dirty="0" err="1" smtClean="0">
                <a:latin typeface="Calibri" pitchFamily="34" charset="0"/>
                <a:cs typeface="Calibri" pitchFamily="34" charset="0"/>
              </a:rPr>
              <a:t>dari</a:t>
            </a:r>
            <a:endParaRPr lang="en-US" sz="3500" dirty="0" smtClean="0">
              <a:latin typeface="Calibri" pitchFamily="34" charset="0"/>
              <a:cs typeface="Calibri" pitchFamily="34" charset="0"/>
            </a:endParaRPr>
          </a:p>
          <a:p>
            <a:pPr algn="just">
              <a:buFont typeface="Gill Sans MT" pitchFamily="34" charset="0"/>
              <a:buChar char="–"/>
            </a:pPr>
            <a:r>
              <a:rPr lang="en-US" sz="2600" dirty="0" smtClean="0">
                <a:latin typeface="Calibri" pitchFamily="34" charset="0"/>
                <a:cs typeface="Calibri" pitchFamily="34" charset="0"/>
              </a:rPr>
              <a:t>Proses </a:t>
            </a:r>
            <a:r>
              <a:rPr lang="en-US" sz="2600" dirty="0" err="1" smtClean="0">
                <a:latin typeface="Calibri" pitchFamily="34" charset="0"/>
                <a:cs typeface="Calibri" pitchFamily="34" charset="0"/>
              </a:rPr>
              <a:t>produksi</a:t>
            </a:r>
            <a:r>
              <a:rPr lang="en-US" sz="26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2600" dirty="0" err="1" smtClean="0">
                <a:latin typeface="Calibri" pitchFamily="34" charset="0"/>
                <a:cs typeface="Calibri" pitchFamily="34" charset="0"/>
              </a:rPr>
              <a:t>berkelanjutan</a:t>
            </a:r>
            <a:endParaRPr lang="en-US" sz="2600" dirty="0" smtClean="0">
              <a:latin typeface="Calibri" pitchFamily="34" charset="0"/>
              <a:cs typeface="Calibri" pitchFamily="34" charset="0"/>
            </a:endParaRPr>
          </a:p>
          <a:p>
            <a:pPr algn="just">
              <a:buNone/>
            </a:pPr>
            <a:r>
              <a:rPr lang="en-US" sz="2600" dirty="0" smtClean="0">
                <a:latin typeface="Calibri" pitchFamily="34" charset="0"/>
                <a:cs typeface="Calibri" pitchFamily="34" charset="0"/>
              </a:rPr>
              <a:t>	</a:t>
            </a:r>
            <a:r>
              <a:rPr lang="en-US" sz="2600" dirty="0" err="1" smtClean="0">
                <a:latin typeface="Calibri" pitchFamily="34" charset="0"/>
                <a:cs typeface="Calibri" pitchFamily="34" charset="0"/>
              </a:rPr>
              <a:t>produksi</a:t>
            </a:r>
            <a:r>
              <a:rPr lang="en-US" sz="2600" dirty="0" smtClean="0">
                <a:latin typeface="Calibri" pitchFamily="34" charset="0"/>
                <a:cs typeface="Calibri" pitchFamily="34" charset="0"/>
              </a:rPr>
              <a:t> yang lama </a:t>
            </a:r>
            <a:r>
              <a:rPr lang="en-US" sz="2600" dirty="0" err="1" smtClean="0">
                <a:latin typeface="Calibri" pitchFamily="34" charset="0"/>
                <a:cs typeface="Calibri" pitchFamily="34" charset="0"/>
              </a:rPr>
              <a:t>berjalan</a:t>
            </a:r>
            <a:r>
              <a:rPr lang="en-US" sz="26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2600" dirty="0" err="1" smtClean="0">
                <a:latin typeface="Calibri" pitchFamily="34" charset="0"/>
                <a:cs typeface="Calibri" pitchFamily="34" charset="0"/>
              </a:rPr>
              <a:t>dan</a:t>
            </a:r>
            <a:r>
              <a:rPr lang="en-US" sz="26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2600" dirty="0" err="1" smtClean="0">
                <a:latin typeface="Calibri" pitchFamily="34" charset="0"/>
                <a:cs typeface="Calibri" pitchFamily="34" charset="0"/>
              </a:rPr>
              <a:t>menghasilkan</a:t>
            </a:r>
            <a:r>
              <a:rPr lang="en-US" sz="26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2600" dirty="0" err="1" smtClean="0">
                <a:latin typeface="Calibri" pitchFamily="34" charset="0"/>
                <a:cs typeface="Calibri" pitchFamily="34" charset="0"/>
              </a:rPr>
              <a:t>barang</a:t>
            </a:r>
            <a:r>
              <a:rPr lang="en-US" sz="26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2600" dirty="0" err="1" smtClean="0">
                <a:latin typeface="Calibri" pitchFamily="34" charset="0"/>
                <a:cs typeface="Calibri" pitchFamily="34" charset="0"/>
              </a:rPr>
              <a:t>jadi</a:t>
            </a:r>
            <a:r>
              <a:rPr lang="en-US" sz="26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2600" dirty="0" err="1" smtClean="0">
                <a:latin typeface="Calibri" pitchFamily="34" charset="0"/>
                <a:cs typeface="Calibri" pitchFamily="34" charset="0"/>
              </a:rPr>
              <a:t>berkali</a:t>
            </a:r>
            <a:r>
              <a:rPr lang="en-US" sz="2600" dirty="0" smtClean="0">
                <a:latin typeface="Calibri" pitchFamily="34" charset="0"/>
                <a:cs typeface="Calibri" pitchFamily="34" charset="0"/>
              </a:rPr>
              <a:t>-kali</a:t>
            </a:r>
          </a:p>
          <a:p>
            <a:pPr algn="just">
              <a:buFont typeface="Gill Sans MT" pitchFamily="34" charset="0"/>
              <a:buChar char="–"/>
            </a:pPr>
            <a:r>
              <a:rPr lang="en-US" sz="2600" dirty="0" smtClean="0">
                <a:latin typeface="Calibri" pitchFamily="34" charset="0"/>
                <a:cs typeface="Calibri" pitchFamily="34" charset="0"/>
              </a:rPr>
              <a:t>Proses </a:t>
            </a:r>
            <a:r>
              <a:rPr lang="en-US" sz="2600" dirty="0" err="1" smtClean="0">
                <a:latin typeface="Calibri" pitchFamily="34" charset="0"/>
                <a:cs typeface="Calibri" pitchFamily="34" charset="0"/>
              </a:rPr>
              <a:t>produksi</a:t>
            </a:r>
            <a:r>
              <a:rPr lang="en-US" sz="26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2600" dirty="0" err="1" smtClean="0">
                <a:latin typeface="Calibri" pitchFamily="34" charset="0"/>
                <a:cs typeface="Calibri" pitchFamily="34" charset="0"/>
              </a:rPr>
              <a:t>sebentar-sebentar</a:t>
            </a:r>
            <a:endParaRPr lang="en-US" sz="2600" dirty="0" smtClean="0">
              <a:latin typeface="Calibri" pitchFamily="34" charset="0"/>
              <a:cs typeface="Calibri" pitchFamily="34" charset="0"/>
            </a:endParaRPr>
          </a:p>
          <a:p>
            <a:pPr algn="just">
              <a:buNone/>
            </a:pPr>
            <a:r>
              <a:rPr lang="en-US" sz="2600" dirty="0" smtClean="0">
                <a:latin typeface="Calibri" pitchFamily="34" charset="0"/>
                <a:cs typeface="Calibri" pitchFamily="34" charset="0"/>
              </a:rPr>
              <a:t>	</a:t>
            </a:r>
            <a:r>
              <a:rPr lang="en-US" sz="2600" dirty="0" err="1" smtClean="0">
                <a:latin typeface="Calibri" pitchFamily="34" charset="0"/>
                <a:cs typeface="Calibri" pitchFamily="34" charset="0"/>
              </a:rPr>
              <a:t>Jumlah</a:t>
            </a:r>
            <a:r>
              <a:rPr lang="en-US" sz="26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2600" dirty="0" err="1" smtClean="0">
                <a:latin typeface="Calibri" pitchFamily="34" charset="0"/>
                <a:cs typeface="Calibri" pitchFamily="34" charset="0"/>
              </a:rPr>
              <a:t>produksi</a:t>
            </a:r>
            <a:r>
              <a:rPr lang="en-US" sz="26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2600" dirty="0" err="1" smtClean="0">
                <a:latin typeface="Calibri" pitchFamily="34" charset="0"/>
                <a:cs typeface="Calibri" pitchFamily="34" charset="0"/>
              </a:rPr>
              <a:t>sedikit</a:t>
            </a:r>
            <a:r>
              <a:rPr lang="en-US" sz="26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2600" dirty="0" err="1" smtClean="0">
                <a:latin typeface="Calibri" pitchFamily="34" charset="0"/>
                <a:cs typeface="Calibri" pitchFamily="34" charset="0"/>
              </a:rPr>
              <a:t>dan</a:t>
            </a:r>
            <a:r>
              <a:rPr lang="en-US" sz="26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2600" dirty="0" err="1" smtClean="0">
                <a:latin typeface="Calibri" pitchFamily="34" charset="0"/>
                <a:cs typeface="Calibri" pitchFamily="34" charset="0"/>
              </a:rPr>
              <a:t>mesin</a:t>
            </a:r>
            <a:r>
              <a:rPr lang="en-US" sz="26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2600" dirty="0" err="1" smtClean="0">
                <a:latin typeface="Calibri" pitchFamily="34" charset="0"/>
                <a:cs typeface="Calibri" pitchFamily="34" charset="0"/>
              </a:rPr>
              <a:t>sering</a:t>
            </a:r>
            <a:r>
              <a:rPr lang="en-US" sz="26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2600" dirty="0" err="1" smtClean="0">
                <a:latin typeface="Calibri" pitchFamily="34" charset="0"/>
                <a:cs typeface="Calibri" pitchFamily="34" charset="0"/>
              </a:rPr>
              <a:t>diubah</a:t>
            </a:r>
            <a:r>
              <a:rPr lang="en-US" sz="26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2600" dirty="0" err="1" smtClean="0">
                <a:latin typeface="Calibri" pitchFamily="34" charset="0"/>
                <a:cs typeface="Calibri" pitchFamily="34" charset="0"/>
              </a:rPr>
              <a:t>untuk</a:t>
            </a:r>
            <a:r>
              <a:rPr lang="en-US" sz="26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2600" dirty="0" err="1" smtClean="0">
                <a:latin typeface="Calibri" pitchFamily="34" charset="0"/>
                <a:cs typeface="Calibri" pitchFamily="34" charset="0"/>
              </a:rPr>
              <a:t>membuat</a:t>
            </a:r>
            <a:r>
              <a:rPr lang="en-US" sz="26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2600" dirty="0" err="1" smtClean="0">
                <a:latin typeface="Calibri" pitchFamily="34" charset="0"/>
                <a:cs typeface="Calibri" pitchFamily="34" charset="0"/>
              </a:rPr>
              <a:t>produk-produk</a:t>
            </a:r>
            <a:r>
              <a:rPr lang="en-US" sz="2600" dirty="0" smtClean="0">
                <a:latin typeface="Calibri" pitchFamily="34" charset="0"/>
                <a:cs typeface="Calibri" pitchFamily="34" charset="0"/>
              </a:rPr>
              <a:t> yang </a:t>
            </a:r>
            <a:r>
              <a:rPr lang="en-US" sz="2600" dirty="0" err="1" smtClean="0">
                <a:latin typeface="Calibri" pitchFamily="34" charset="0"/>
                <a:cs typeface="Calibri" pitchFamily="34" charset="0"/>
              </a:rPr>
              <a:t>berbeda</a:t>
            </a:r>
            <a:endParaRPr lang="en-US" sz="2600" dirty="0" smtClean="0">
              <a:latin typeface="Calibri" pitchFamily="34" charset="0"/>
              <a:cs typeface="Calibri" pitchFamily="34" charset="0"/>
            </a:endParaRP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2400"/>
            <a:ext cx="8628888" cy="6553200"/>
          </a:xfrm>
        </p:spPr>
        <p:txBody>
          <a:bodyPr>
            <a:normAutofit/>
          </a:bodyPr>
          <a:lstStyle/>
          <a:p>
            <a:r>
              <a:rPr lang="en-US" dirty="0" err="1" smtClean="0"/>
              <a:t>Gambar</a:t>
            </a:r>
            <a:r>
              <a:rPr lang="en-US" dirty="0" smtClean="0"/>
              <a:t> </a:t>
            </a:r>
            <a:r>
              <a:rPr lang="en-US" dirty="0" err="1" smtClean="0"/>
              <a:t>proses</a:t>
            </a:r>
            <a:r>
              <a:rPr lang="en-US" dirty="0" smtClean="0"/>
              <a:t> </a:t>
            </a:r>
            <a:r>
              <a:rPr lang="en-US" dirty="0" err="1" smtClean="0"/>
              <a:t>produksi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  <p:sp>
        <p:nvSpPr>
          <p:cNvPr id="4" name="Rounded Rectangle 3"/>
          <p:cNvSpPr/>
          <p:nvPr/>
        </p:nvSpPr>
        <p:spPr>
          <a:xfrm>
            <a:off x="381000" y="2286000"/>
            <a:ext cx="2133600" cy="1828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/>
          </a:p>
          <a:p>
            <a:pPr algn="ctr"/>
            <a:r>
              <a:rPr lang="en-US" sz="2400" b="1" dirty="0" smtClean="0"/>
              <a:t>MASUKAN</a:t>
            </a:r>
          </a:p>
          <a:p>
            <a:pPr algn="ctr">
              <a:buFontTx/>
              <a:buChar char="-"/>
            </a:pPr>
            <a:r>
              <a:rPr lang="en-US" sz="2000" dirty="0" smtClean="0"/>
              <a:t>Tanah</a:t>
            </a:r>
          </a:p>
          <a:p>
            <a:pPr algn="ctr">
              <a:buFontTx/>
              <a:buChar char="-"/>
            </a:pPr>
            <a:r>
              <a:rPr lang="en-US" sz="2000" dirty="0" smtClean="0"/>
              <a:t> Modal </a:t>
            </a:r>
          </a:p>
          <a:p>
            <a:pPr algn="ctr">
              <a:buFontTx/>
              <a:buChar char="-"/>
            </a:pPr>
            <a:r>
              <a:rPr lang="en-US" sz="2000" dirty="0" smtClean="0"/>
              <a:t> </a:t>
            </a:r>
            <a:r>
              <a:rPr lang="en-US" sz="2000" dirty="0" err="1" smtClean="0"/>
              <a:t>Kewirausahaan</a:t>
            </a:r>
            <a:endParaRPr lang="en-US" sz="2000" dirty="0" smtClean="0"/>
          </a:p>
          <a:p>
            <a:pPr algn="ctr">
              <a:buFontTx/>
              <a:buChar char="-"/>
            </a:pPr>
            <a:r>
              <a:rPr lang="en-US" sz="2000" dirty="0" smtClean="0"/>
              <a:t> </a:t>
            </a:r>
            <a:r>
              <a:rPr lang="en-US" sz="2000" dirty="0" err="1" smtClean="0"/>
              <a:t>Pengetahuan</a:t>
            </a:r>
            <a:endParaRPr lang="en-US" sz="2000" dirty="0" smtClean="0"/>
          </a:p>
          <a:p>
            <a:pPr algn="ctr">
              <a:buFontTx/>
              <a:buChar char="-"/>
            </a:pPr>
            <a:endParaRPr lang="en-US" dirty="0"/>
          </a:p>
        </p:txBody>
      </p:sp>
      <p:sp>
        <p:nvSpPr>
          <p:cNvPr id="5" name="Right Arrow 4"/>
          <p:cNvSpPr/>
          <p:nvPr/>
        </p:nvSpPr>
        <p:spPr>
          <a:xfrm>
            <a:off x="2514600" y="2971800"/>
            <a:ext cx="990600" cy="381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ounded Rectangle 5"/>
          <p:cNvSpPr/>
          <p:nvPr/>
        </p:nvSpPr>
        <p:spPr>
          <a:xfrm>
            <a:off x="3505200" y="1981200"/>
            <a:ext cx="2286000" cy="2362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/>
          </a:p>
          <a:p>
            <a:pPr algn="ctr"/>
            <a:r>
              <a:rPr lang="en-US" sz="2000" b="1" dirty="0" smtClean="0"/>
              <a:t>KONTROL PRODUKSI</a:t>
            </a:r>
          </a:p>
          <a:p>
            <a:pPr algn="ctr"/>
            <a:r>
              <a:rPr lang="en-US" sz="2000" dirty="0" err="1" smtClean="0"/>
              <a:t>Perencanaan</a:t>
            </a:r>
            <a:endParaRPr lang="en-US" sz="2000" dirty="0" smtClean="0"/>
          </a:p>
          <a:p>
            <a:pPr algn="ctr"/>
            <a:r>
              <a:rPr lang="en-US" sz="2000" dirty="0" err="1" smtClean="0"/>
              <a:t>Pengarahan</a:t>
            </a:r>
            <a:r>
              <a:rPr lang="en-US" sz="2000" dirty="0" smtClean="0"/>
              <a:t> </a:t>
            </a:r>
          </a:p>
          <a:p>
            <a:pPr algn="ctr"/>
            <a:r>
              <a:rPr lang="en-US" sz="2000" dirty="0" err="1" smtClean="0"/>
              <a:t>Penjadwalan</a:t>
            </a:r>
            <a:endParaRPr lang="en-US" sz="2000" dirty="0" smtClean="0"/>
          </a:p>
          <a:p>
            <a:pPr algn="ctr"/>
            <a:r>
              <a:rPr lang="en-US" sz="2000" dirty="0" err="1" smtClean="0"/>
              <a:t>Pengiriman</a:t>
            </a:r>
            <a:endParaRPr lang="en-US" sz="2000" dirty="0" smtClean="0"/>
          </a:p>
          <a:p>
            <a:pPr algn="ctr"/>
            <a:r>
              <a:rPr lang="en-US" sz="2000" dirty="0" smtClean="0"/>
              <a:t>Follow-Up</a:t>
            </a:r>
          </a:p>
          <a:p>
            <a:pPr algn="ctr">
              <a:buFontTx/>
              <a:buChar char="-"/>
            </a:pPr>
            <a:endParaRPr lang="en-US" dirty="0"/>
          </a:p>
        </p:txBody>
      </p:sp>
      <p:sp>
        <p:nvSpPr>
          <p:cNvPr id="7" name="Right Arrow 6"/>
          <p:cNvSpPr/>
          <p:nvPr/>
        </p:nvSpPr>
        <p:spPr>
          <a:xfrm>
            <a:off x="5791200" y="2895600"/>
            <a:ext cx="990600" cy="381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ounded Rectangle 7"/>
          <p:cNvSpPr/>
          <p:nvPr/>
        </p:nvSpPr>
        <p:spPr>
          <a:xfrm>
            <a:off x="6781800" y="2286000"/>
            <a:ext cx="2133600" cy="1828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/>
          </a:p>
          <a:p>
            <a:pPr algn="ctr"/>
            <a:r>
              <a:rPr lang="en-US" sz="2400" b="1" dirty="0" smtClean="0"/>
              <a:t>HASIL</a:t>
            </a:r>
          </a:p>
          <a:p>
            <a:pPr algn="ctr">
              <a:buFontTx/>
              <a:buChar char="-"/>
            </a:pPr>
            <a:r>
              <a:rPr lang="en-US" sz="2000" dirty="0" smtClean="0"/>
              <a:t> </a:t>
            </a:r>
            <a:r>
              <a:rPr lang="en-US" sz="2000" dirty="0" err="1" smtClean="0"/>
              <a:t>Barang</a:t>
            </a:r>
            <a:endParaRPr lang="en-US" sz="2000" dirty="0" smtClean="0"/>
          </a:p>
          <a:p>
            <a:pPr algn="ctr">
              <a:buFontTx/>
              <a:buChar char="-"/>
            </a:pPr>
            <a:r>
              <a:rPr lang="en-US" sz="2000" dirty="0" smtClean="0"/>
              <a:t> </a:t>
            </a:r>
            <a:r>
              <a:rPr lang="en-US" sz="2000" dirty="0" err="1" smtClean="0"/>
              <a:t>Jasa</a:t>
            </a:r>
            <a:r>
              <a:rPr lang="en-US" sz="2000" dirty="0" smtClean="0"/>
              <a:t> </a:t>
            </a:r>
          </a:p>
          <a:p>
            <a:pPr algn="ctr">
              <a:buFontTx/>
              <a:buChar char="-"/>
            </a:pPr>
            <a:r>
              <a:rPr lang="en-US" sz="2000" dirty="0" smtClean="0"/>
              <a:t> </a:t>
            </a:r>
            <a:r>
              <a:rPr lang="en-US" sz="2000" dirty="0" err="1" smtClean="0"/>
              <a:t>Ide</a:t>
            </a:r>
            <a:endParaRPr lang="en-US" sz="2000" dirty="0" smtClean="0"/>
          </a:p>
          <a:p>
            <a:pPr algn="ctr">
              <a:buFontTx/>
              <a:buChar char="-"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52400"/>
            <a:ext cx="8781288" cy="6477000"/>
          </a:xfrm>
        </p:spPr>
        <p:txBody>
          <a:bodyPr>
            <a:normAutofit fontScale="92500" lnSpcReduction="20000"/>
          </a:bodyPr>
          <a:lstStyle/>
          <a:p>
            <a:pPr marL="596646" indent="-514350"/>
            <a:r>
              <a:rPr lang="en-US" dirty="0" err="1" smtClean="0"/>
              <a:t>Beberapa</a:t>
            </a:r>
            <a:r>
              <a:rPr lang="en-US" dirty="0" smtClean="0"/>
              <a:t> </a:t>
            </a:r>
            <a:r>
              <a:rPr lang="en-US" dirty="0" err="1" smtClean="0"/>
              <a:t>perkembangan</a:t>
            </a:r>
            <a:r>
              <a:rPr lang="en-US" dirty="0" smtClean="0"/>
              <a:t> </a:t>
            </a:r>
            <a:r>
              <a:rPr lang="en-US" dirty="0" err="1" smtClean="0"/>
              <a:t>besar</a:t>
            </a:r>
            <a:r>
              <a:rPr lang="en-US" dirty="0" smtClean="0"/>
              <a:t> </a:t>
            </a:r>
            <a:r>
              <a:rPr lang="en-US" dirty="0" err="1" smtClean="0"/>
              <a:t>mengubah</a:t>
            </a:r>
            <a:r>
              <a:rPr lang="en-US" dirty="0" smtClean="0"/>
              <a:t> </a:t>
            </a:r>
            <a:r>
              <a:rPr lang="en-US" dirty="0" err="1" smtClean="0"/>
              <a:t>proses</a:t>
            </a:r>
            <a:r>
              <a:rPr lang="en-US" dirty="0" smtClean="0"/>
              <a:t> </a:t>
            </a:r>
            <a:r>
              <a:rPr lang="en-US" dirty="0" err="1" smtClean="0"/>
              <a:t>produksi</a:t>
            </a:r>
            <a:r>
              <a:rPr lang="en-US" dirty="0" smtClean="0"/>
              <a:t> agar </a:t>
            </a:r>
            <a:r>
              <a:rPr lang="en-US" dirty="0" err="1" smtClean="0"/>
              <a:t>lebih</a:t>
            </a:r>
            <a:r>
              <a:rPr lang="en-US" dirty="0" smtClean="0"/>
              <a:t> </a:t>
            </a:r>
            <a:r>
              <a:rPr lang="en-US" dirty="0" err="1" smtClean="0"/>
              <a:t>kompetitif</a:t>
            </a:r>
            <a:r>
              <a:rPr lang="en-US" dirty="0" smtClean="0"/>
              <a:t> :</a:t>
            </a:r>
          </a:p>
          <a:p>
            <a:pPr marL="596646" indent="-514350">
              <a:buAutoNum type="arabicPeriod"/>
            </a:pPr>
            <a:r>
              <a:rPr lang="en-US" dirty="0" err="1" smtClean="0"/>
              <a:t>Manufaktur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Desain</a:t>
            </a:r>
            <a:r>
              <a:rPr lang="en-US" dirty="0" smtClean="0"/>
              <a:t> yang </a:t>
            </a:r>
            <a:r>
              <a:rPr lang="en-US" dirty="0" err="1" smtClean="0"/>
              <a:t>dibantu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komputer</a:t>
            </a:r>
            <a:endParaRPr lang="en-US" dirty="0" smtClean="0"/>
          </a:p>
          <a:p>
            <a:pPr marL="596646" indent="-514350">
              <a:buNone/>
            </a:pPr>
            <a:r>
              <a:rPr lang="en-US" dirty="0" smtClean="0"/>
              <a:t>	a. </a:t>
            </a:r>
            <a:r>
              <a:rPr lang="en-US" dirty="0" err="1" smtClean="0"/>
              <a:t>Desain</a:t>
            </a:r>
            <a:r>
              <a:rPr lang="en-US" dirty="0" smtClean="0"/>
              <a:t> yang </a:t>
            </a:r>
            <a:r>
              <a:rPr lang="en-US" dirty="0" err="1" smtClean="0"/>
              <a:t>dibantu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komputer</a:t>
            </a:r>
            <a:endParaRPr lang="en-US" dirty="0" smtClean="0"/>
          </a:p>
          <a:p>
            <a:pPr marL="596646" indent="-514350">
              <a:buNone/>
            </a:pPr>
            <a:r>
              <a:rPr lang="en-US" dirty="0" smtClean="0"/>
              <a:t>	b. </a:t>
            </a:r>
            <a:r>
              <a:rPr lang="en-US" dirty="0" err="1" smtClean="0"/>
              <a:t>Manufaktur</a:t>
            </a:r>
            <a:r>
              <a:rPr lang="en-US" dirty="0" smtClean="0"/>
              <a:t> yang </a:t>
            </a:r>
            <a:r>
              <a:rPr lang="en-US" dirty="0" err="1" smtClean="0"/>
              <a:t>dibantu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komputer</a:t>
            </a:r>
            <a:endParaRPr lang="en-US" dirty="0" smtClean="0"/>
          </a:p>
          <a:p>
            <a:pPr marL="596646" indent="-514350">
              <a:buNone/>
            </a:pPr>
            <a:r>
              <a:rPr lang="en-US" dirty="0" smtClean="0"/>
              <a:t>	c. </a:t>
            </a:r>
            <a:r>
              <a:rPr lang="en-US" dirty="0" err="1" smtClean="0"/>
              <a:t>Manufaktur</a:t>
            </a:r>
            <a:r>
              <a:rPr lang="en-US" dirty="0" smtClean="0"/>
              <a:t> yang </a:t>
            </a:r>
            <a:r>
              <a:rPr lang="en-US" dirty="0" err="1" smtClean="0"/>
              <a:t>diintegrasi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komputer</a:t>
            </a:r>
            <a:endParaRPr lang="en-US" dirty="0" smtClean="0"/>
          </a:p>
          <a:p>
            <a:pPr marL="596646" indent="-514350">
              <a:buFont typeface="+mj-lt"/>
              <a:buAutoNum type="arabicPeriod" startAt="2"/>
            </a:pPr>
            <a:r>
              <a:rPr lang="en-US" dirty="0" err="1" smtClean="0"/>
              <a:t>Manufaktur</a:t>
            </a:r>
            <a:r>
              <a:rPr lang="en-US" dirty="0" smtClean="0"/>
              <a:t> yang </a:t>
            </a:r>
            <a:r>
              <a:rPr lang="en-US" dirty="0" err="1" smtClean="0"/>
              <a:t>fleksibel</a:t>
            </a:r>
            <a:endParaRPr lang="en-US" dirty="0" smtClean="0"/>
          </a:p>
          <a:p>
            <a:pPr marL="596646" indent="-514350">
              <a:buNone/>
            </a:pPr>
            <a:r>
              <a:rPr lang="en-US" dirty="0" smtClean="0"/>
              <a:t>	</a:t>
            </a:r>
            <a:r>
              <a:rPr lang="en-US" dirty="0" err="1" smtClean="0"/>
              <a:t>Merancang</a:t>
            </a:r>
            <a:r>
              <a:rPr lang="en-US" dirty="0" smtClean="0"/>
              <a:t> </a:t>
            </a:r>
            <a:r>
              <a:rPr lang="en-US" dirty="0" err="1" smtClean="0"/>
              <a:t>mesin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mengerjakan</a:t>
            </a:r>
            <a:r>
              <a:rPr lang="en-US" dirty="0" smtClean="0"/>
              <a:t> </a:t>
            </a:r>
            <a:r>
              <a:rPr lang="en-US" dirty="0" err="1" smtClean="0"/>
              <a:t>banyak</a:t>
            </a:r>
            <a:r>
              <a:rPr lang="en-US" dirty="0" smtClean="0"/>
              <a:t> </a:t>
            </a:r>
            <a:r>
              <a:rPr lang="en-US" dirty="0" err="1" smtClean="0"/>
              <a:t>tugas</a:t>
            </a:r>
            <a:r>
              <a:rPr lang="en-US" dirty="0" smtClean="0"/>
              <a:t> </a:t>
            </a:r>
            <a:r>
              <a:rPr lang="en-US" dirty="0" err="1" smtClean="0"/>
              <a:t>sehingga</a:t>
            </a:r>
            <a:r>
              <a:rPr lang="en-US" dirty="0" smtClean="0"/>
              <a:t> </a:t>
            </a:r>
            <a:r>
              <a:rPr lang="en-US" dirty="0" err="1" smtClean="0"/>
              <a:t>mesin</a:t>
            </a:r>
            <a:r>
              <a:rPr lang="en-US" dirty="0" smtClean="0"/>
              <a:t> </a:t>
            </a:r>
            <a:r>
              <a:rPr lang="en-US" dirty="0" err="1" smtClean="0"/>
              <a:t>tersebut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menghasilkan</a:t>
            </a:r>
            <a:r>
              <a:rPr lang="en-US" dirty="0" smtClean="0"/>
              <a:t> </a:t>
            </a:r>
            <a:r>
              <a:rPr lang="en-US" dirty="0" err="1" smtClean="0"/>
              <a:t>beragam</a:t>
            </a:r>
            <a:r>
              <a:rPr lang="en-US" dirty="0" smtClean="0"/>
              <a:t> </a:t>
            </a:r>
            <a:r>
              <a:rPr lang="en-US" dirty="0" err="1" smtClean="0"/>
              <a:t>produk</a:t>
            </a:r>
            <a:endParaRPr lang="en-US" dirty="0" smtClean="0"/>
          </a:p>
          <a:p>
            <a:pPr marL="596646" indent="-514350">
              <a:buFont typeface="+mj-lt"/>
              <a:buAutoNum type="arabicPeriod" startAt="3"/>
            </a:pPr>
            <a:r>
              <a:rPr lang="en-US" dirty="0" err="1" smtClean="0"/>
              <a:t>Manufaktur</a:t>
            </a:r>
            <a:r>
              <a:rPr lang="en-US" dirty="0" smtClean="0"/>
              <a:t> yang ramping</a:t>
            </a:r>
          </a:p>
          <a:p>
            <a:pPr marL="596646" indent="-514350">
              <a:buNone/>
            </a:pPr>
            <a:r>
              <a:rPr lang="en-US" dirty="0" smtClean="0"/>
              <a:t>	</a:t>
            </a:r>
            <a:r>
              <a:rPr lang="en-US" dirty="0" err="1" smtClean="0"/>
              <a:t>Produksi</a:t>
            </a:r>
            <a:r>
              <a:rPr lang="en-US" dirty="0" smtClean="0"/>
              <a:t> </a:t>
            </a:r>
            <a:r>
              <a:rPr lang="en-US" dirty="0" err="1" smtClean="0"/>
              <a:t>barang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menggunakan</a:t>
            </a:r>
            <a:r>
              <a:rPr lang="en-US" dirty="0" smtClean="0"/>
              <a:t> </a:t>
            </a:r>
            <a:r>
              <a:rPr lang="en-US" dirty="0" err="1" smtClean="0"/>
              <a:t>segala</a:t>
            </a:r>
            <a:r>
              <a:rPr lang="en-US" dirty="0" smtClean="0"/>
              <a:t> </a:t>
            </a:r>
            <a:r>
              <a:rPr lang="en-US" dirty="0" err="1" smtClean="0"/>
              <a:t>sumber</a:t>
            </a:r>
            <a:r>
              <a:rPr lang="en-US" dirty="0" smtClean="0"/>
              <a:t> yang </a:t>
            </a:r>
            <a:r>
              <a:rPr lang="en-US" dirty="0" err="1" smtClean="0"/>
              <a:t>lebih</a:t>
            </a:r>
            <a:r>
              <a:rPr lang="en-US" dirty="0" smtClean="0"/>
              <a:t> </a:t>
            </a:r>
            <a:r>
              <a:rPr lang="en-US" dirty="0" err="1" smtClean="0"/>
              <a:t>sedikit</a:t>
            </a:r>
            <a:r>
              <a:rPr lang="en-US" dirty="0" smtClean="0"/>
              <a:t> </a:t>
            </a:r>
            <a:r>
              <a:rPr lang="en-US" dirty="0" err="1" smtClean="0"/>
              <a:t>ketimbang</a:t>
            </a:r>
            <a:r>
              <a:rPr lang="en-US" dirty="0" smtClean="0"/>
              <a:t> </a:t>
            </a:r>
            <a:r>
              <a:rPr lang="en-US" dirty="0" err="1" smtClean="0"/>
              <a:t>produksi</a:t>
            </a:r>
            <a:r>
              <a:rPr lang="en-US" dirty="0" smtClean="0"/>
              <a:t> </a:t>
            </a:r>
            <a:r>
              <a:rPr lang="en-US" dirty="0" err="1" smtClean="0"/>
              <a:t>massa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28600"/>
            <a:ext cx="8705088" cy="6477000"/>
          </a:xfrm>
        </p:spPr>
        <p:txBody>
          <a:bodyPr/>
          <a:lstStyle/>
          <a:p>
            <a:pPr marL="596646" indent="-514350">
              <a:buFont typeface="+mj-lt"/>
              <a:buAutoNum type="arabicPeriod" startAt="4"/>
            </a:pPr>
            <a:r>
              <a:rPr lang="en-US" dirty="0" err="1" smtClean="0"/>
              <a:t>Penyesuaiaan</a:t>
            </a:r>
            <a:r>
              <a:rPr lang="en-US" dirty="0" smtClean="0"/>
              <a:t> Massa</a:t>
            </a:r>
          </a:p>
          <a:p>
            <a:pPr marL="596646" indent="-514350">
              <a:buNone/>
            </a:pPr>
            <a:r>
              <a:rPr lang="en-US" dirty="0" smtClean="0"/>
              <a:t>	</a:t>
            </a:r>
            <a:r>
              <a:rPr lang="en-US" dirty="0" err="1" smtClean="0"/>
              <a:t>Menyesuaikan</a:t>
            </a:r>
            <a:r>
              <a:rPr lang="en-US" dirty="0" smtClean="0"/>
              <a:t> </a:t>
            </a:r>
            <a:r>
              <a:rPr lang="en-US" dirty="0" err="1" smtClean="0"/>
              <a:t>produk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memenuhi</a:t>
            </a:r>
            <a:r>
              <a:rPr lang="en-US" dirty="0" smtClean="0"/>
              <a:t> </a:t>
            </a:r>
            <a:r>
              <a:rPr lang="en-US" dirty="0" err="1" smtClean="0"/>
              <a:t>kebutuhan</a:t>
            </a:r>
            <a:r>
              <a:rPr lang="en-US" dirty="0" smtClean="0"/>
              <a:t> </a:t>
            </a:r>
            <a:r>
              <a:rPr lang="en-US" dirty="0" err="1" smtClean="0"/>
              <a:t>pelanggan</a:t>
            </a:r>
            <a:r>
              <a:rPr lang="en-US" dirty="0" smtClean="0"/>
              <a:t> individual</a:t>
            </a:r>
          </a:p>
          <a:p>
            <a:pPr marL="596646" indent="-514350"/>
            <a:r>
              <a:rPr lang="en-US" dirty="0" err="1" smtClean="0"/>
              <a:t>Perencanaan</a:t>
            </a:r>
            <a:r>
              <a:rPr lang="en-US" dirty="0" smtClean="0"/>
              <a:t> </a:t>
            </a:r>
            <a:r>
              <a:rPr lang="en-US" dirty="0" err="1" smtClean="0"/>
              <a:t>Manajemen</a:t>
            </a:r>
            <a:r>
              <a:rPr lang="en-US" dirty="0" smtClean="0"/>
              <a:t> </a:t>
            </a:r>
            <a:r>
              <a:rPr lang="en-US" dirty="0" err="1" smtClean="0"/>
              <a:t>Operasi</a:t>
            </a:r>
            <a:endParaRPr lang="en-US" dirty="0" smtClean="0"/>
          </a:p>
          <a:p>
            <a:pPr marL="596646" indent="-514350">
              <a:buNone/>
            </a:pPr>
            <a:r>
              <a:rPr lang="en-US" dirty="0" smtClean="0"/>
              <a:t>	</a:t>
            </a:r>
            <a:r>
              <a:rPr lang="en-US" dirty="0" err="1" smtClean="0"/>
              <a:t>melibatkan</a:t>
            </a:r>
            <a:r>
              <a:rPr lang="en-US" dirty="0" smtClean="0"/>
              <a:t> </a:t>
            </a:r>
            <a:r>
              <a:rPr lang="en-US" dirty="0" err="1" smtClean="0"/>
              <a:t>beberapa</a:t>
            </a:r>
            <a:r>
              <a:rPr lang="en-US" dirty="0" smtClean="0"/>
              <a:t> </a:t>
            </a:r>
            <a:r>
              <a:rPr lang="en-US" dirty="0" err="1" smtClean="0"/>
              <a:t>macam</a:t>
            </a:r>
            <a:r>
              <a:rPr lang="en-US" dirty="0" smtClean="0"/>
              <a:t> :</a:t>
            </a:r>
          </a:p>
          <a:p>
            <a:pPr marL="596646" indent="-514350">
              <a:buAutoNum type="arabicPeriod"/>
            </a:pPr>
            <a:r>
              <a:rPr lang="en-US" dirty="0" err="1" smtClean="0"/>
              <a:t>Lokasi</a:t>
            </a:r>
            <a:r>
              <a:rPr lang="en-US" dirty="0" smtClean="0"/>
              <a:t> </a:t>
            </a:r>
            <a:r>
              <a:rPr lang="en-US" dirty="0" err="1" smtClean="0"/>
              <a:t>fasilitas</a:t>
            </a:r>
            <a:endParaRPr lang="en-US" dirty="0" smtClean="0"/>
          </a:p>
          <a:p>
            <a:pPr marL="596646" indent="-514350">
              <a:buNone/>
            </a:pPr>
            <a:r>
              <a:rPr lang="en-US" dirty="0" smtClean="0"/>
              <a:t>	</a:t>
            </a:r>
            <a:r>
              <a:rPr lang="en-US" dirty="0" err="1" smtClean="0"/>
              <a:t>proses</a:t>
            </a:r>
            <a:r>
              <a:rPr lang="en-US" dirty="0" smtClean="0"/>
              <a:t> </a:t>
            </a:r>
            <a:r>
              <a:rPr lang="en-US" dirty="0" err="1" smtClean="0"/>
              <a:t>pemilihan</a:t>
            </a:r>
            <a:r>
              <a:rPr lang="en-US" dirty="0" smtClean="0"/>
              <a:t> </a:t>
            </a:r>
            <a:r>
              <a:rPr lang="en-US" dirty="0" err="1" smtClean="0"/>
              <a:t>lokasi</a:t>
            </a:r>
            <a:r>
              <a:rPr lang="en-US" dirty="0" smtClean="0"/>
              <a:t> </a:t>
            </a:r>
            <a:r>
              <a:rPr lang="en-US" dirty="0" err="1" smtClean="0"/>
              <a:t>geografis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operasi</a:t>
            </a:r>
            <a:r>
              <a:rPr lang="en-US" dirty="0" smtClean="0"/>
              <a:t> </a:t>
            </a:r>
            <a:r>
              <a:rPr lang="en-US" dirty="0" err="1" smtClean="0"/>
              <a:t>perusahaan</a:t>
            </a:r>
            <a:endParaRPr lang="en-US" dirty="0" smtClean="0"/>
          </a:p>
          <a:p>
            <a:pPr marL="596646" indent="-514350">
              <a:buNone/>
            </a:pPr>
            <a:r>
              <a:rPr lang="en-US" dirty="0" smtClean="0"/>
              <a:t>	- </a:t>
            </a:r>
            <a:r>
              <a:rPr lang="en-US" dirty="0" err="1" smtClean="0"/>
              <a:t>Lokasi</a:t>
            </a:r>
            <a:r>
              <a:rPr lang="en-US" dirty="0" smtClean="0"/>
              <a:t> </a:t>
            </a:r>
            <a:r>
              <a:rPr lang="en-US" dirty="0" err="1" smtClean="0"/>
              <a:t>fasilitas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</a:t>
            </a:r>
            <a:r>
              <a:rPr lang="en-US" dirty="0" err="1" smtClean="0"/>
              <a:t>prmanufaktur</a:t>
            </a:r>
            <a:endParaRPr lang="en-US" dirty="0" smtClean="0"/>
          </a:p>
          <a:p>
            <a:pPr marL="596646" indent="-514350">
              <a:buNone/>
            </a:pPr>
            <a:r>
              <a:rPr lang="en-US" dirty="0" smtClean="0"/>
              <a:t>	- </a:t>
            </a:r>
            <a:r>
              <a:rPr lang="en-US" dirty="0" err="1" smtClean="0"/>
              <a:t>Membawa</a:t>
            </a:r>
            <a:r>
              <a:rPr lang="en-US" dirty="0" smtClean="0"/>
              <a:t> </a:t>
            </a:r>
            <a:r>
              <a:rPr lang="en-US" dirty="0" err="1" smtClean="0"/>
              <a:t>manajemen</a:t>
            </a:r>
            <a:r>
              <a:rPr lang="en-US" dirty="0" smtClean="0"/>
              <a:t> </a:t>
            </a:r>
            <a:r>
              <a:rPr lang="en-US" dirty="0" err="1" smtClean="0"/>
              <a:t>operasi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internet</a:t>
            </a:r>
          </a:p>
          <a:p>
            <a:pPr marL="596646" indent="-514350">
              <a:buNone/>
            </a:pPr>
            <a:r>
              <a:rPr lang="en-US" dirty="0" smtClean="0"/>
              <a:t>	- </a:t>
            </a:r>
            <a:r>
              <a:rPr lang="en-US" dirty="0" err="1" smtClean="0"/>
              <a:t>Lokasi</a:t>
            </a:r>
            <a:r>
              <a:rPr lang="en-US" dirty="0" smtClean="0"/>
              <a:t> </a:t>
            </a:r>
            <a:r>
              <a:rPr lang="en-US" dirty="0" err="1" smtClean="0"/>
              <a:t>fasilitas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 smtClean="0"/>
              <a:t>masa</a:t>
            </a:r>
            <a:r>
              <a:rPr lang="en-US" dirty="0" smtClean="0"/>
              <a:t> </a:t>
            </a:r>
            <a:r>
              <a:rPr lang="en-US" dirty="0" err="1" smtClean="0"/>
              <a:t>depan</a:t>
            </a:r>
            <a:endParaRPr lang="en-US" dirty="0" smtClean="0"/>
          </a:p>
          <a:p>
            <a:pPr marL="596646" indent="-514350"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52400"/>
            <a:ext cx="8781288" cy="6477000"/>
          </a:xfrm>
        </p:spPr>
        <p:txBody>
          <a:bodyPr>
            <a:normAutofit fontScale="92500"/>
          </a:bodyPr>
          <a:lstStyle/>
          <a:p>
            <a:pPr marL="596646" indent="-514350">
              <a:buFont typeface="+mj-lt"/>
              <a:buAutoNum type="arabicPeriod" startAt="2"/>
            </a:pPr>
            <a:r>
              <a:rPr lang="en-US" dirty="0" smtClean="0"/>
              <a:t>Tata </a:t>
            </a:r>
            <a:r>
              <a:rPr lang="en-US" dirty="0" err="1" smtClean="0"/>
              <a:t>ruang</a:t>
            </a:r>
            <a:r>
              <a:rPr lang="en-US" dirty="0" smtClean="0"/>
              <a:t> </a:t>
            </a:r>
            <a:r>
              <a:rPr lang="en-US" dirty="0" err="1" smtClean="0"/>
              <a:t>fasilitas</a:t>
            </a:r>
            <a:endParaRPr lang="en-US" dirty="0" smtClean="0"/>
          </a:p>
          <a:p>
            <a:pPr marL="596646" indent="-514350">
              <a:buNone/>
            </a:pPr>
            <a:r>
              <a:rPr lang="en-US" dirty="0" smtClean="0"/>
              <a:t>	</a:t>
            </a:r>
            <a:r>
              <a:rPr lang="en-US" dirty="0" err="1" smtClean="0"/>
              <a:t>Susunan</a:t>
            </a:r>
            <a:r>
              <a:rPr lang="en-US" dirty="0" smtClean="0"/>
              <a:t> </a:t>
            </a:r>
            <a:r>
              <a:rPr lang="en-US" dirty="0" err="1" smtClean="0"/>
              <a:t>fisik</a:t>
            </a:r>
            <a:r>
              <a:rPr lang="en-US" dirty="0" smtClean="0"/>
              <a:t> </a:t>
            </a:r>
            <a:r>
              <a:rPr lang="en-US" dirty="0" err="1" smtClean="0"/>
              <a:t>sumber</a:t>
            </a:r>
            <a:r>
              <a:rPr lang="en-US" dirty="0" smtClean="0"/>
              <a:t> (</a:t>
            </a:r>
            <a:r>
              <a:rPr lang="en-US" dirty="0" err="1" smtClean="0"/>
              <a:t>termasuk</a:t>
            </a:r>
            <a:r>
              <a:rPr lang="en-US" dirty="0" smtClean="0"/>
              <a:t> </a:t>
            </a:r>
            <a:r>
              <a:rPr lang="en-US" dirty="0" err="1" smtClean="0"/>
              <a:t>orang-orang</a:t>
            </a:r>
            <a:r>
              <a:rPr lang="en-US" dirty="0" smtClean="0"/>
              <a:t>)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proses</a:t>
            </a:r>
            <a:r>
              <a:rPr lang="en-US" dirty="0" smtClean="0"/>
              <a:t> </a:t>
            </a:r>
            <a:r>
              <a:rPr lang="en-US" dirty="0" err="1" smtClean="0"/>
              <a:t>produksi</a:t>
            </a:r>
            <a:endParaRPr lang="en-US" dirty="0" smtClean="0"/>
          </a:p>
          <a:p>
            <a:pPr marL="596646" indent="-514350">
              <a:buFont typeface="+mj-lt"/>
              <a:buAutoNum type="arabicPeriod" startAt="3"/>
            </a:pPr>
            <a:r>
              <a:rPr lang="en-US" dirty="0" err="1" smtClean="0"/>
              <a:t>Perencanaan</a:t>
            </a:r>
            <a:r>
              <a:rPr lang="en-US" dirty="0" smtClean="0"/>
              <a:t> </a:t>
            </a:r>
            <a:r>
              <a:rPr lang="en-US" dirty="0" err="1" smtClean="0"/>
              <a:t>persyaratan</a:t>
            </a:r>
            <a:r>
              <a:rPr lang="en-US" dirty="0" smtClean="0"/>
              <a:t> </a:t>
            </a:r>
            <a:r>
              <a:rPr lang="en-US" dirty="0" err="1" smtClean="0"/>
              <a:t>bahan</a:t>
            </a:r>
            <a:endParaRPr lang="en-US" dirty="0" smtClean="0"/>
          </a:p>
          <a:p>
            <a:pPr marL="596646" indent="-514350">
              <a:buNone/>
            </a:pPr>
            <a:r>
              <a:rPr lang="en-US" dirty="0" smtClean="0"/>
              <a:t>	</a:t>
            </a:r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 smtClean="0"/>
              <a:t>manajemen</a:t>
            </a:r>
            <a:r>
              <a:rPr lang="en-US" dirty="0" smtClean="0"/>
              <a:t> </a:t>
            </a:r>
            <a:r>
              <a:rPr lang="en-US" dirty="0" err="1" smtClean="0"/>
              <a:t>produksi</a:t>
            </a:r>
            <a:r>
              <a:rPr lang="en-US" dirty="0" smtClean="0"/>
              <a:t> </a:t>
            </a:r>
            <a:r>
              <a:rPr lang="en-US" dirty="0" err="1" smtClean="0"/>
              <a:t>berbasis</a:t>
            </a:r>
            <a:r>
              <a:rPr lang="en-US" dirty="0" smtClean="0"/>
              <a:t> </a:t>
            </a:r>
            <a:r>
              <a:rPr lang="en-US" dirty="0" err="1" smtClean="0"/>
              <a:t>komputer</a:t>
            </a:r>
            <a:r>
              <a:rPr lang="en-US" dirty="0" smtClean="0"/>
              <a:t> yang </a:t>
            </a:r>
            <a:r>
              <a:rPr lang="en-US" dirty="0" err="1" smtClean="0"/>
              <a:t>menggunakan</a:t>
            </a:r>
            <a:r>
              <a:rPr lang="en-US" dirty="0" smtClean="0"/>
              <a:t> </a:t>
            </a:r>
            <a:r>
              <a:rPr lang="en-US" dirty="0" err="1" smtClean="0"/>
              <a:t>ramalan</a:t>
            </a:r>
            <a:r>
              <a:rPr lang="en-US" dirty="0" smtClean="0"/>
              <a:t> </a:t>
            </a:r>
            <a:r>
              <a:rPr lang="en-US" dirty="0" err="1" smtClean="0"/>
              <a:t>penjualan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memastikan</a:t>
            </a:r>
            <a:r>
              <a:rPr lang="en-US" dirty="0" smtClean="0"/>
              <a:t> </a:t>
            </a:r>
            <a:r>
              <a:rPr lang="en-US" dirty="0" err="1" smtClean="0"/>
              <a:t>bahwa</a:t>
            </a:r>
            <a:r>
              <a:rPr lang="en-US" dirty="0" smtClean="0"/>
              <a:t> </a:t>
            </a:r>
            <a:r>
              <a:rPr lang="en-US" dirty="0" err="1" smtClean="0"/>
              <a:t>bagian-bagian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bahan-bahan</a:t>
            </a:r>
            <a:r>
              <a:rPr lang="en-US" dirty="0" smtClean="0"/>
              <a:t> yang </a:t>
            </a:r>
            <a:r>
              <a:rPr lang="en-US" dirty="0" err="1" smtClean="0"/>
              <a:t>dibutuhkan</a:t>
            </a:r>
            <a:r>
              <a:rPr lang="en-US" dirty="0" smtClean="0"/>
              <a:t> </a:t>
            </a:r>
            <a:r>
              <a:rPr lang="en-US" dirty="0" err="1" smtClean="0"/>
              <a:t>tersedia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waktu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tempat</a:t>
            </a:r>
            <a:r>
              <a:rPr lang="en-US" dirty="0" smtClean="0"/>
              <a:t> yang </a:t>
            </a:r>
            <a:r>
              <a:rPr lang="en-US" dirty="0" err="1" smtClean="0"/>
              <a:t>tepat</a:t>
            </a:r>
            <a:endParaRPr lang="en-US" dirty="0" smtClean="0"/>
          </a:p>
          <a:p>
            <a:pPr marL="596646" indent="-514350">
              <a:buFont typeface="+mj-lt"/>
              <a:buAutoNum type="arabicPeriod" startAt="4"/>
            </a:pPr>
            <a:r>
              <a:rPr lang="en-US" dirty="0" err="1" smtClean="0"/>
              <a:t>Pembelian</a:t>
            </a:r>
            <a:endParaRPr lang="en-US" dirty="0" smtClean="0"/>
          </a:p>
          <a:p>
            <a:pPr marL="596646" indent="-514350">
              <a:buNone/>
            </a:pPr>
            <a:r>
              <a:rPr lang="en-US" dirty="0" smtClean="0"/>
              <a:t>	</a:t>
            </a:r>
            <a:r>
              <a:rPr lang="en-US" dirty="0" err="1" smtClean="0"/>
              <a:t>funsi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sebuah</a:t>
            </a:r>
            <a:r>
              <a:rPr lang="en-US" dirty="0" smtClean="0"/>
              <a:t> </a:t>
            </a:r>
            <a:r>
              <a:rPr lang="en-US" dirty="0" err="1" smtClean="0"/>
              <a:t>perusahaan</a:t>
            </a:r>
            <a:r>
              <a:rPr lang="en-US" dirty="0" smtClean="0"/>
              <a:t> yang </a:t>
            </a:r>
            <a:r>
              <a:rPr lang="en-US" dirty="0" err="1" smtClean="0"/>
              <a:t>mencari</a:t>
            </a:r>
            <a:r>
              <a:rPr lang="en-US" dirty="0" smtClean="0"/>
              <a:t> </a:t>
            </a:r>
            <a:r>
              <a:rPr lang="en-US" dirty="0" err="1" smtClean="0"/>
              <a:t>bahan</a:t>
            </a:r>
            <a:r>
              <a:rPr lang="en-US" dirty="0" smtClean="0"/>
              <a:t> </a:t>
            </a:r>
            <a:r>
              <a:rPr lang="en-US" dirty="0" err="1" smtClean="0"/>
              <a:t>berkualitas</a:t>
            </a:r>
            <a:r>
              <a:rPr lang="en-US" dirty="0" smtClean="0"/>
              <a:t>, </a:t>
            </a:r>
            <a:r>
              <a:rPr lang="en-US" dirty="0" err="1" smtClean="0"/>
              <a:t>menemukan</a:t>
            </a:r>
            <a:r>
              <a:rPr lang="en-US" dirty="0" smtClean="0"/>
              <a:t> </a:t>
            </a:r>
            <a:r>
              <a:rPr lang="en-US" dirty="0" err="1" smtClean="0"/>
              <a:t>pemasok</a:t>
            </a:r>
            <a:r>
              <a:rPr lang="en-US" dirty="0" smtClean="0"/>
              <a:t> </a:t>
            </a:r>
            <a:r>
              <a:rPr lang="en-US" dirty="0" err="1" smtClean="0"/>
              <a:t>terbaik,dan</a:t>
            </a:r>
            <a:r>
              <a:rPr lang="en-US" dirty="0" smtClean="0"/>
              <a:t> </a:t>
            </a:r>
            <a:r>
              <a:rPr lang="en-US" dirty="0" err="1" smtClean="0"/>
              <a:t>menegosiasikan</a:t>
            </a:r>
            <a:r>
              <a:rPr lang="en-US" dirty="0" smtClean="0"/>
              <a:t> </a:t>
            </a:r>
            <a:r>
              <a:rPr lang="en-US" dirty="0" err="1" smtClean="0"/>
              <a:t>harga</a:t>
            </a:r>
            <a:r>
              <a:rPr lang="en-US" dirty="0" smtClean="0"/>
              <a:t> </a:t>
            </a:r>
            <a:r>
              <a:rPr lang="en-US" dirty="0" err="1" smtClean="0"/>
              <a:t>terbaik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barang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jasa</a:t>
            </a:r>
            <a:endParaRPr lang="en-US" dirty="0" smtClean="0"/>
          </a:p>
          <a:p>
            <a:pPr marL="596646" indent="-514350">
              <a:buNone/>
            </a:pPr>
            <a:endParaRPr lang="en-US" dirty="0" smtClean="0"/>
          </a:p>
          <a:p>
            <a:pPr marL="596646" indent="-514350"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52400"/>
            <a:ext cx="8705088" cy="6096000"/>
          </a:xfrm>
        </p:spPr>
        <p:txBody>
          <a:bodyPr/>
          <a:lstStyle/>
          <a:p>
            <a:pPr>
              <a:buNone/>
            </a:pPr>
            <a:r>
              <a:rPr lang="en-US" b="1" dirty="0" err="1" smtClean="0"/>
              <a:t>Pengusaha</a:t>
            </a:r>
            <a:r>
              <a:rPr lang="en-US" b="1" dirty="0" smtClean="0"/>
              <a:t> (entrepreneur)</a:t>
            </a:r>
          </a:p>
          <a:p>
            <a:pPr>
              <a:buNone/>
            </a:pPr>
            <a:r>
              <a:rPr lang="en-US" dirty="0" smtClean="0"/>
              <a:t>Orang yang </a:t>
            </a:r>
            <a:r>
              <a:rPr lang="en-US" dirty="0" err="1" smtClean="0"/>
              <a:t>mempertaruhkan</a:t>
            </a:r>
            <a:r>
              <a:rPr lang="en-US" dirty="0" smtClean="0"/>
              <a:t> </a:t>
            </a:r>
            <a:r>
              <a:rPr lang="en-US" dirty="0" err="1" smtClean="0"/>
              <a:t>waktu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uang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memulai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mengelola</a:t>
            </a:r>
            <a:r>
              <a:rPr lang="en-US" dirty="0" smtClean="0"/>
              <a:t> </a:t>
            </a:r>
            <a:r>
              <a:rPr lang="en-US" dirty="0" err="1" smtClean="0"/>
              <a:t>sebuah</a:t>
            </a:r>
            <a:r>
              <a:rPr lang="en-US" dirty="0" smtClean="0"/>
              <a:t> </a:t>
            </a:r>
            <a:r>
              <a:rPr lang="en-US" dirty="0" err="1" smtClean="0"/>
              <a:t>usaha</a:t>
            </a:r>
            <a:r>
              <a:rPr lang="en-US" dirty="0" smtClean="0"/>
              <a:t>/</a:t>
            </a:r>
            <a:r>
              <a:rPr lang="en-US" dirty="0" err="1" smtClean="0"/>
              <a:t>bisnis</a:t>
            </a:r>
            <a:endParaRPr lang="en-US" dirty="0" smtClean="0"/>
          </a:p>
          <a:p>
            <a:pPr>
              <a:buNone/>
            </a:pPr>
            <a:r>
              <a:rPr lang="en-US" b="1" dirty="0" err="1" smtClean="0"/>
              <a:t>Pendapatan</a:t>
            </a:r>
            <a:endParaRPr lang="en-US" b="1" dirty="0" smtClean="0"/>
          </a:p>
          <a:p>
            <a:pPr>
              <a:buNone/>
            </a:pPr>
            <a:r>
              <a:rPr lang="en-US" dirty="0" err="1" smtClean="0"/>
              <a:t>Jumlah</a:t>
            </a:r>
            <a:r>
              <a:rPr lang="en-US" dirty="0" smtClean="0"/>
              <a:t> total </a:t>
            </a:r>
            <a:r>
              <a:rPr lang="en-US" dirty="0" err="1" smtClean="0"/>
              <a:t>uang</a:t>
            </a:r>
            <a:r>
              <a:rPr lang="en-US" dirty="0" smtClean="0"/>
              <a:t> yang </a:t>
            </a:r>
            <a:r>
              <a:rPr lang="en-US" dirty="0" err="1" smtClean="0"/>
              <a:t>didapat</a:t>
            </a:r>
            <a:r>
              <a:rPr lang="en-US" dirty="0" smtClean="0"/>
              <a:t> </a:t>
            </a:r>
            <a:r>
              <a:rPr lang="en-US" dirty="0" err="1" smtClean="0"/>
              <a:t>sebuah</a:t>
            </a:r>
            <a:r>
              <a:rPr lang="en-US" dirty="0" smtClean="0"/>
              <a:t> </a:t>
            </a:r>
            <a:r>
              <a:rPr lang="en-US" dirty="0" err="1" smtClean="0"/>
              <a:t>bisnis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satu</a:t>
            </a:r>
            <a:r>
              <a:rPr lang="en-US" dirty="0" smtClean="0"/>
              <a:t> </a:t>
            </a:r>
            <a:r>
              <a:rPr lang="en-US" dirty="0" err="1" smtClean="0"/>
              <a:t>periode</a:t>
            </a:r>
            <a:r>
              <a:rPr lang="en-US" dirty="0" smtClean="0"/>
              <a:t> </a:t>
            </a:r>
            <a:r>
              <a:rPr lang="en-US" dirty="0" err="1" smtClean="0"/>
              <a:t>tertentu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menjual</a:t>
            </a:r>
            <a:r>
              <a:rPr lang="en-US" dirty="0" smtClean="0"/>
              <a:t> </a:t>
            </a:r>
            <a:r>
              <a:rPr lang="en-US" dirty="0" err="1" smtClean="0"/>
              <a:t>barang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jasa</a:t>
            </a:r>
            <a:endParaRPr lang="en-US" dirty="0" smtClean="0"/>
          </a:p>
          <a:p>
            <a:pPr>
              <a:buNone/>
            </a:pPr>
            <a:r>
              <a:rPr lang="en-US" b="1" dirty="0" err="1" smtClean="0"/>
              <a:t>Kerugian</a:t>
            </a:r>
            <a:endParaRPr lang="en-US" b="1" dirty="0" smtClean="0"/>
          </a:p>
          <a:p>
            <a:pPr>
              <a:buNone/>
            </a:pPr>
            <a:r>
              <a:rPr lang="en-US" dirty="0" err="1" smtClean="0"/>
              <a:t>Saat</a:t>
            </a:r>
            <a:r>
              <a:rPr lang="en-US" dirty="0" smtClean="0"/>
              <a:t> </a:t>
            </a:r>
            <a:r>
              <a:rPr lang="en-US" dirty="0" err="1" smtClean="0"/>
              <a:t>biaya-biaya</a:t>
            </a:r>
            <a:r>
              <a:rPr lang="en-US" dirty="0" smtClean="0"/>
              <a:t>/</a:t>
            </a:r>
            <a:r>
              <a:rPr lang="en-US" dirty="0" err="1" smtClean="0"/>
              <a:t>operasional</a:t>
            </a:r>
            <a:r>
              <a:rPr lang="en-US" dirty="0" smtClean="0"/>
              <a:t> </a:t>
            </a:r>
            <a:r>
              <a:rPr lang="en-US" dirty="0" err="1" smtClean="0"/>
              <a:t>sebuah</a:t>
            </a:r>
            <a:r>
              <a:rPr lang="en-US" dirty="0" smtClean="0"/>
              <a:t> </a:t>
            </a:r>
            <a:r>
              <a:rPr lang="en-US" dirty="0" err="1" smtClean="0"/>
              <a:t>bisnis</a:t>
            </a:r>
            <a:r>
              <a:rPr lang="en-US" dirty="0" smtClean="0"/>
              <a:t> </a:t>
            </a:r>
            <a:r>
              <a:rPr lang="en-US" dirty="0" err="1" smtClean="0"/>
              <a:t>melebihi</a:t>
            </a:r>
            <a:r>
              <a:rPr lang="en-US" dirty="0" smtClean="0"/>
              <a:t> </a:t>
            </a:r>
            <a:r>
              <a:rPr lang="en-US" dirty="0" err="1" smtClean="0"/>
              <a:t>pendapatan</a:t>
            </a:r>
            <a:r>
              <a:rPr lang="en-US" dirty="0" smtClean="0"/>
              <a:t> yang </a:t>
            </a:r>
            <a:r>
              <a:rPr lang="en-US" dirty="0" err="1" smtClean="0"/>
              <a:t>diterima</a:t>
            </a:r>
            <a:endParaRPr lang="en-US" dirty="0"/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228600"/>
            <a:ext cx="8781288" cy="6019800"/>
          </a:xfrm>
        </p:spPr>
        <p:txBody>
          <a:bodyPr/>
          <a:lstStyle/>
          <a:p>
            <a:pPr marL="596646" indent="-514350">
              <a:buFont typeface="+mj-lt"/>
              <a:buAutoNum type="arabicPeriod" startAt="5"/>
            </a:pPr>
            <a:r>
              <a:rPr lang="en-US" dirty="0" err="1" smtClean="0"/>
              <a:t>Kontrol</a:t>
            </a:r>
            <a:r>
              <a:rPr lang="en-US" dirty="0" smtClean="0"/>
              <a:t> </a:t>
            </a:r>
            <a:r>
              <a:rPr lang="en-US" dirty="0" err="1" smtClean="0"/>
              <a:t>inventaris</a:t>
            </a:r>
            <a:r>
              <a:rPr lang="en-US" dirty="0" smtClean="0"/>
              <a:t> yang </a:t>
            </a:r>
            <a:r>
              <a:rPr lang="en-US" dirty="0" err="1" smtClean="0"/>
              <a:t>tepat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waktunya</a:t>
            </a:r>
            <a:endParaRPr lang="en-US" dirty="0" smtClean="0"/>
          </a:p>
          <a:p>
            <a:pPr marL="596646" indent="-514350">
              <a:buNone/>
            </a:pPr>
            <a:r>
              <a:rPr lang="en-US" dirty="0" smtClean="0"/>
              <a:t>	</a:t>
            </a:r>
            <a:r>
              <a:rPr lang="en-US" dirty="0" err="1" smtClean="0"/>
              <a:t>proses</a:t>
            </a:r>
            <a:r>
              <a:rPr lang="en-US" dirty="0" smtClean="0"/>
              <a:t> </a:t>
            </a:r>
            <a:r>
              <a:rPr lang="en-US" dirty="0" err="1" smtClean="0"/>
              <a:t>produksi</a:t>
            </a:r>
            <a:r>
              <a:rPr lang="en-US" dirty="0" smtClean="0"/>
              <a:t> </a:t>
            </a:r>
            <a:r>
              <a:rPr lang="en-US" dirty="0" err="1" smtClean="0"/>
              <a:t>dimana</a:t>
            </a:r>
            <a:r>
              <a:rPr lang="en-US" dirty="0" smtClean="0"/>
              <a:t> </a:t>
            </a:r>
            <a:r>
              <a:rPr lang="en-US" dirty="0" err="1" smtClean="0"/>
              <a:t>inventaris</a:t>
            </a:r>
            <a:r>
              <a:rPr lang="en-US" dirty="0" smtClean="0"/>
              <a:t> minimum </a:t>
            </a:r>
            <a:r>
              <a:rPr lang="en-US" dirty="0" err="1" smtClean="0"/>
              <a:t>disimpan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gudang</a:t>
            </a:r>
            <a:r>
              <a:rPr lang="en-US" dirty="0" smtClean="0"/>
              <a:t> </a:t>
            </a:r>
            <a:r>
              <a:rPr lang="en-US" dirty="0" err="1" smtClean="0"/>
              <a:t>serta</a:t>
            </a:r>
            <a:r>
              <a:rPr lang="en-US" dirty="0" smtClean="0"/>
              <a:t> </a:t>
            </a:r>
            <a:r>
              <a:rPr lang="en-US" dirty="0" err="1" smtClean="0"/>
              <a:t>bagian</a:t>
            </a:r>
            <a:r>
              <a:rPr lang="en-US" dirty="0" smtClean="0"/>
              <a:t> </a:t>
            </a:r>
            <a:r>
              <a:rPr lang="en-US" dirty="0" err="1" smtClean="0"/>
              <a:t>persediaan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kebutuhan</a:t>
            </a:r>
            <a:r>
              <a:rPr lang="en-US" dirty="0" smtClean="0"/>
              <a:t> lain </a:t>
            </a:r>
            <a:r>
              <a:rPr lang="en-US" dirty="0" err="1" smtClean="0"/>
              <a:t>dikirimkan</a:t>
            </a:r>
            <a:r>
              <a:rPr lang="en-US" dirty="0" smtClean="0"/>
              <a:t> </a:t>
            </a:r>
            <a:r>
              <a:rPr lang="en-US" dirty="0" err="1" smtClean="0"/>
              <a:t>tepat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waktunya</a:t>
            </a:r>
            <a:r>
              <a:rPr lang="en-US" dirty="0" smtClean="0"/>
              <a:t> </a:t>
            </a:r>
            <a:r>
              <a:rPr lang="en-US" dirty="0" err="1" smtClean="0"/>
              <a:t>kelini</a:t>
            </a:r>
            <a:r>
              <a:rPr lang="en-US" dirty="0" smtClean="0"/>
              <a:t> </a:t>
            </a:r>
            <a:r>
              <a:rPr lang="en-US" dirty="0" err="1" smtClean="0"/>
              <a:t>perakitan</a:t>
            </a:r>
            <a:endParaRPr lang="en-US" dirty="0" smtClean="0"/>
          </a:p>
          <a:p>
            <a:pPr marL="596646" indent="-514350">
              <a:buFont typeface="+mj-lt"/>
              <a:buAutoNum type="arabicPeriod" startAt="6"/>
            </a:pPr>
            <a:r>
              <a:rPr lang="en-US" dirty="0" err="1" smtClean="0"/>
              <a:t>Kontrol</a:t>
            </a:r>
            <a:r>
              <a:rPr lang="en-US" dirty="0" smtClean="0"/>
              <a:t> </a:t>
            </a:r>
            <a:r>
              <a:rPr lang="en-US" dirty="0" err="1" smtClean="0"/>
              <a:t>kualitas</a:t>
            </a:r>
            <a:endParaRPr lang="en-US" dirty="0" smtClean="0"/>
          </a:p>
          <a:p>
            <a:pPr marL="596646" indent="-514350">
              <a:buNone/>
            </a:pPr>
            <a:r>
              <a:rPr lang="en-US" dirty="0" smtClean="0"/>
              <a:t>	</a:t>
            </a:r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konsisten</a:t>
            </a:r>
            <a:r>
              <a:rPr lang="en-US" dirty="0" smtClean="0"/>
              <a:t> </a:t>
            </a:r>
            <a:r>
              <a:rPr lang="en-US" dirty="0" err="1" smtClean="0"/>
              <a:t>memproduksi</a:t>
            </a:r>
            <a:r>
              <a:rPr lang="en-US" dirty="0" smtClean="0"/>
              <a:t> </a:t>
            </a:r>
            <a:r>
              <a:rPr lang="en-US" dirty="0" err="1" smtClean="0"/>
              <a:t>apa</a:t>
            </a:r>
            <a:r>
              <a:rPr lang="en-US" dirty="0" smtClean="0"/>
              <a:t> yang </a:t>
            </a:r>
            <a:r>
              <a:rPr lang="en-US" dirty="0" err="1" smtClean="0"/>
              <a:t>diinginkan</a:t>
            </a:r>
            <a:r>
              <a:rPr lang="en-US" dirty="0" smtClean="0"/>
              <a:t> </a:t>
            </a:r>
            <a:r>
              <a:rPr lang="en-US" dirty="0" err="1" smtClean="0"/>
              <a:t>pelanggan</a:t>
            </a:r>
            <a:r>
              <a:rPr lang="en-US" dirty="0" smtClean="0"/>
              <a:t> </a:t>
            </a:r>
            <a:r>
              <a:rPr lang="en-US" dirty="0" err="1" smtClean="0"/>
              <a:t>sementara</a:t>
            </a:r>
            <a:r>
              <a:rPr lang="en-US" dirty="0" smtClean="0"/>
              <a:t> </a:t>
            </a:r>
            <a:r>
              <a:rPr lang="en-US" dirty="0" err="1" smtClean="0"/>
              <a:t>mengurangi</a:t>
            </a:r>
            <a:r>
              <a:rPr lang="en-US" dirty="0" smtClean="0"/>
              <a:t> </a:t>
            </a:r>
            <a:r>
              <a:rPr lang="en-US" dirty="0" err="1" smtClean="0"/>
              <a:t>kesalahan</a:t>
            </a:r>
            <a:r>
              <a:rPr lang="en-US" dirty="0" smtClean="0"/>
              <a:t> </a:t>
            </a:r>
            <a:r>
              <a:rPr lang="en-US" dirty="0" err="1" smtClean="0"/>
              <a:t>sebelum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setelah</a:t>
            </a:r>
            <a:r>
              <a:rPr lang="en-US" dirty="0" smtClean="0"/>
              <a:t> </a:t>
            </a:r>
            <a:r>
              <a:rPr lang="en-US" dirty="0" err="1" smtClean="0"/>
              <a:t>pengiriman</a:t>
            </a:r>
            <a:r>
              <a:rPr lang="en-US" dirty="0" smtClean="0"/>
              <a:t> </a:t>
            </a:r>
            <a:r>
              <a:rPr lang="en-US" dirty="0" err="1" smtClean="0"/>
              <a:t>kepada</a:t>
            </a:r>
            <a:r>
              <a:rPr lang="en-US" dirty="0" smtClean="0"/>
              <a:t> </a:t>
            </a:r>
            <a:r>
              <a:rPr lang="en-US" dirty="0" err="1" smtClean="0"/>
              <a:t>pelanggan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228600"/>
            <a:ext cx="8552688" cy="6400800"/>
          </a:xfrm>
        </p:spPr>
        <p:txBody>
          <a:bodyPr>
            <a:normAutofit lnSpcReduction="10000"/>
          </a:bodyPr>
          <a:lstStyle/>
          <a:p>
            <a:pPr marL="82296" indent="0" algn="ctr">
              <a:buNone/>
            </a:pP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Pertemuan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Ke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 10</a:t>
            </a:r>
          </a:p>
          <a:p>
            <a:pPr marL="82296" indent="0" algn="ctr">
              <a:buNone/>
            </a:pP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MEMAHAMI KONTEKS BISNIS GLOBAL</a:t>
            </a:r>
          </a:p>
          <a:p>
            <a:pPr marL="82296" indent="0">
              <a:buNone/>
            </a:pP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EKSPANSI Wal-Mart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82296" indent="0" algn="just">
              <a:buNone/>
            </a:pP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Pengecer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raksasa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telah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menjadi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perusahaan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paling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menguntungkan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didunia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Wal-Mart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memang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perusahaan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raksasa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diukur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dari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segi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manapun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mereka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mempekerjakan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1,3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jura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orang di 4.688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toko-tokonya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tersebar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diseluruh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dunia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didatangi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lebih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dari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100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juta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pelanggan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setiap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minggunya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82296" indent="0" algn="just">
              <a:buNone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Timbulnya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Bisnis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Internasional</a:t>
            </a:r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marL="82296" indent="0" algn="just">
              <a:buNone/>
            </a:pP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Dewasa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ini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volume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perdagangandiseluruh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dunia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sangat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besar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mencapai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lebih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dari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$8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triliun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hanya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perdagangan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barang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setiap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tahunnya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82296" indent="0" algn="just">
              <a:buNone/>
            </a:pP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Globalisasi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: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banyaknya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jumlah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perusahaan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terjun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kedalam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bisnis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internasional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perekonomian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dunia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cepat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menjadi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sistem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tunggal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salong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bergantung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satu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lainnya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82296" indent="0" algn="just">
              <a:buNone/>
            </a:pP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Contoh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produk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sebagai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hasil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perdagangan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internasional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: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Televisi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sepatu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bahkan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secangkir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kopi, yang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merupakan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barang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impor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82296" indent="0" algn="just">
              <a:buNone/>
            </a:pP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Impor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yaitu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Produk-produk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dibuat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atau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dikembangkan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diluar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negeri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tetapi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dijual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didalam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negeri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82296" indent="0" algn="just"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57058674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228600"/>
            <a:ext cx="7943088" cy="6400800"/>
          </a:xfrm>
        </p:spPr>
        <p:txBody>
          <a:bodyPr>
            <a:normAutofit lnSpcReduction="10000"/>
          </a:bodyPr>
          <a:lstStyle/>
          <a:p>
            <a:pPr marL="82296" indent="0">
              <a:buNone/>
            </a:pP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Ekspor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yaitu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: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Produk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dibuat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atau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dikembangkan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didalam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negeri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tetapi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dikirim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dijual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keluar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negeri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82296" indent="0" algn="just">
              <a:buNone/>
            </a:pPr>
            <a:r>
              <a:rPr lang="en-US" sz="2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Mengapa</a:t>
            </a:r>
            <a:r>
              <a:rPr lang="en-US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terjadi</a:t>
            </a:r>
            <a:r>
              <a:rPr lang="en-US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begitu</a:t>
            </a:r>
            <a:r>
              <a:rPr lang="en-US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banyak</a:t>
            </a:r>
            <a:r>
              <a:rPr lang="en-US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aktivitas</a:t>
            </a:r>
            <a:r>
              <a:rPr lang="en-US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bisnis</a:t>
            </a:r>
            <a:r>
              <a:rPr lang="en-US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internasional</a:t>
            </a:r>
            <a:r>
              <a:rPr lang="en-US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karena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tidak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ada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negara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dapat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memproduksi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sendiri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semua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jenis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barang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pelayanan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dibutuhkan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oleh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rakyatnya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Oleh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sebab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itu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negara-negara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lain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cendrung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melakukan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ekspor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bagi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produk-produk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bisa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mereka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produksi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lebih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baik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atau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harga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lebih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murah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dibanding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negara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lain,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dari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itu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beralih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mengimpor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sesuatu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tidak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bisa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mereka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produksi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secara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efektif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82296" indent="0" algn="just">
              <a:buNone/>
            </a:pP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Bentuk-bentuk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Keunggulan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Bersaing</a:t>
            </a:r>
            <a:endParaRPr lang="en-US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marL="539496" indent="-457200" algn="just">
              <a:buAutoNum type="arabicPeriod"/>
            </a:pP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Keunggulan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absolud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adalah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terjadi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apa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bila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suatu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negara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dapat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memproduksi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suatu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barang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harga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jauh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lebih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murah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atau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kualitas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lebih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tinggi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dibanding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negara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lain.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Minyak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dari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Saudi, kopi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dari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brazil,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kayu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dari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kanada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mendekati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keunggulan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absolud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Pada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kenyataan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keunggulan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absolud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selalu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relatif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539496" indent="-457200" algn="just">
              <a:buAutoNum type="arabicPeriod"/>
            </a:pP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Keunggulan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Komparatif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Kemampuan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suatu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negara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memproduksi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beberapa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produk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lebih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murah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atau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lebih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baik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dari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pada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negara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lain.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Contoh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apabila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suatu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negara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dapat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memproduksi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komputer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lebih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efesien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dari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pada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mereka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memproduksi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mobil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maka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perusahaan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komputer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dinegara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itu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memiliki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keunggulan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komparatif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2680090256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228600"/>
            <a:ext cx="7714488" cy="6400800"/>
          </a:xfrm>
        </p:spPr>
        <p:txBody>
          <a:bodyPr>
            <a:normAutofit/>
          </a:bodyPr>
          <a:lstStyle/>
          <a:p>
            <a:pPr marL="82296" indent="0"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Keunggulan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Bersaing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Nasional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82296" indent="0" algn="just">
              <a:buNone/>
            </a:pP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Keunggulsn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bersaing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internasional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berakar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dari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kombinasi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kondisi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faktor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kondisi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permintaan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industri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terkait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industri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pendukung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serta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strategi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struktur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persaingan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perusahaan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buFontTx/>
              <a:buChar char="-"/>
            </a:pPr>
            <a:r>
              <a:rPr lang="en-US" sz="2000" i="1" dirty="0" err="1" smtClean="0">
                <a:latin typeface="Times New Roman" pitchFamily="18" charset="0"/>
                <a:cs typeface="Times New Roman" pitchFamily="18" charset="0"/>
              </a:rPr>
              <a:t>Kondisi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 smtClean="0">
                <a:latin typeface="Times New Roman" pitchFamily="18" charset="0"/>
                <a:cs typeface="Times New Roman" pitchFamily="18" charset="0"/>
              </a:rPr>
              <a:t>faktor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 smtClean="0">
                <a:latin typeface="Times New Roman" pitchFamily="18" charset="0"/>
                <a:cs typeface="Times New Roman" pitchFamily="18" charset="0"/>
              </a:rPr>
              <a:t>produksi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sumber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daya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digunakan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produksi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barang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jasa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SDA,tenaga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kerja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modal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kewirausahaan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buFontTx/>
              <a:buChar char="-"/>
            </a:pPr>
            <a:r>
              <a:rPr lang="en-US" sz="2000" i="1" dirty="0" err="1" smtClean="0">
                <a:latin typeface="Times New Roman" pitchFamily="18" charset="0"/>
                <a:cs typeface="Times New Roman" pitchFamily="18" charset="0"/>
              </a:rPr>
              <a:t>Kondisi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 smtClean="0">
                <a:latin typeface="Times New Roman" pitchFamily="18" charset="0"/>
                <a:cs typeface="Times New Roman" pitchFamily="18" charset="0"/>
              </a:rPr>
              <a:t>permintaan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mencerminkan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besarnya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basis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konsumen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domestik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meningkatkan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permintaan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kuat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akan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produk2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inovatif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buFontTx/>
              <a:buChar char="-"/>
            </a:pPr>
            <a:r>
              <a:rPr lang="en-US" sz="2000" i="1" dirty="0" err="1" smtClean="0">
                <a:latin typeface="Times New Roman" pitchFamily="18" charset="0"/>
                <a:cs typeface="Times New Roman" pitchFamily="18" charset="0"/>
              </a:rPr>
              <a:t>Industri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 smtClean="0">
                <a:latin typeface="Times New Roman" pitchFamily="18" charset="0"/>
                <a:cs typeface="Times New Roman" pitchFamily="18" charset="0"/>
              </a:rPr>
              <a:t>terkait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 smtClean="0">
                <a:latin typeface="Times New Roman" pitchFamily="18" charset="0"/>
                <a:cs typeface="Times New Roman" pitchFamily="18" charset="0"/>
              </a:rPr>
              <a:t>industri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 smtClean="0">
                <a:latin typeface="Times New Roman" pitchFamily="18" charset="0"/>
                <a:cs typeface="Times New Roman" pitchFamily="18" charset="0"/>
              </a:rPr>
              <a:t>pendukung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yang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mencakup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pemasok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lokal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atau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regional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atau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pelanggan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industri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kuat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buFontTx/>
              <a:buChar char="-"/>
            </a:pPr>
            <a:r>
              <a:rPr lang="en-US" sz="2000" i="1" dirty="0" err="1" smtClean="0">
                <a:latin typeface="Times New Roman" pitchFamily="18" charset="0"/>
                <a:cs typeface="Times New Roman" pitchFamily="18" charset="0"/>
              </a:rPr>
              <a:t>Strategi,struktur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i="1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 smtClean="0">
                <a:latin typeface="Times New Roman" pitchFamily="18" charset="0"/>
                <a:cs typeface="Times New Roman" pitchFamily="18" charset="0"/>
              </a:rPr>
              <a:t>persaingan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berkaitan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perusahaan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industri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berfokus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pada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penurunan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biaya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kualitas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produksi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produktivitas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semakin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tinggi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produk-produk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baru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inovatif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FontTx/>
              <a:buChar char="-"/>
            </a:pP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77365722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228600"/>
            <a:ext cx="7714488" cy="6324600"/>
          </a:xfrm>
        </p:spPr>
        <p:txBody>
          <a:bodyPr/>
          <a:lstStyle/>
          <a:p>
            <a:pPr marL="82296" indent="0">
              <a:buNone/>
            </a:pPr>
            <a:r>
              <a:rPr lang="en-US" dirty="0" err="1" smtClean="0"/>
              <a:t>Neraca</a:t>
            </a:r>
            <a:r>
              <a:rPr lang="en-US" dirty="0" smtClean="0"/>
              <a:t> </a:t>
            </a:r>
            <a:r>
              <a:rPr lang="en-US" dirty="0" err="1" smtClean="0"/>
              <a:t>Ekspor</a:t>
            </a:r>
            <a:r>
              <a:rPr lang="en-US" dirty="0" smtClean="0"/>
              <a:t> </a:t>
            </a:r>
            <a:r>
              <a:rPr lang="en-US" dirty="0" err="1" smtClean="0"/>
              <a:t>Impor</a:t>
            </a:r>
            <a:endParaRPr lang="en-US" dirty="0" smtClean="0"/>
          </a:p>
          <a:p>
            <a:pPr marL="82296" indent="0">
              <a:buNone/>
            </a:pP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Walaupun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perdagangan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internasional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mendatangkan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banyak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manfaat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perdagangan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negara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lain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bisa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menimbulkan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masalah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jika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impor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ekspor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suatu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negara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tidak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mencapai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keseimbangan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82296" indent="0">
              <a:buNone/>
            </a:pP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memutuskan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apakah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keseimbangan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secara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menyeluruh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terjadi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atau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tidak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para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ekonomi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menggunakan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dua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tolak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ukur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539496" indent="-457200">
              <a:buAutoNum type="arabicPeriod"/>
            </a:pP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Neraca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perdagangan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: total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nilai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ekonomi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seluruh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produk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diimpor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suatu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negara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dikurangi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total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nilai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ekonomi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seluruh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produk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diekspor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539496" indent="-457200">
              <a:buAutoNum type="arabicPeriod"/>
            </a:pP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Neraca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pembayaran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Arus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seluruh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uang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masuk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atau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keluar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dari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suatu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negara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(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uang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dibayar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negara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impor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diterima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sebagai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bayaran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atas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eksporny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uang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dibelanjakan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para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turis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 marL="82296" indent="0">
              <a:buNone/>
            </a:pP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Defisist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surplus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perdagangan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-"/>
            </a:pP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Depisit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perdagangan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situasi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ketika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impor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suatu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negara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melebihi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ekspornya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menciptakan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neraca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perdangangan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negatif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FontTx/>
              <a:buChar char="-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Surplus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perdagangan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situasi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ketika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ekspor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suatu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negara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melebihi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impornya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menciptakan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neraca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perdagangan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positif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1581401303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228600"/>
            <a:ext cx="8001000" cy="6553200"/>
          </a:xfrm>
        </p:spPr>
        <p:txBody>
          <a:bodyPr>
            <a:normAutofit fontScale="92500"/>
          </a:bodyPr>
          <a:lstStyle/>
          <a:p>
            <a:pPr marL="82296" indent="0">
              <a:buNone/>
            </a:pPr>
            <a:r>
              <a:rPr lang="en-US" dirty="0" err="1" smtClean="0"/>
              <a:t>Mengukur</a:t>
            </a:r>
            <a:r>
              <a:rPr lang="en-US" dirty="0" smtClean="0"/>
              <a:t> </a:t>
            </a:r>
            <a:r>
              <a:rPr lang="en-US" dirty="0" err="1" smtClean="0"/>
              <a:t>permintaan</a:t>
            </a:r>
            <a:r>
              <a:rPr lang="en-US" dirty="0" smtClean="0"/>
              <a:t> </a:t>
            </a:r>
            <a:r>
              <a:rPr lang="en-US" dirty="0" err="1" smtClean="0"/>
              <a:t>Internasional</a:t>
            </a:r>
            <a:r>
              <a:rPr lang="en-US" dirty="0" smtClean="0"/>
              <a:t>.</a:t>
            </a:r>
          </a:p>
          <a:p>
            <a:pPr marL="82296" indent="0">
              <a:buNone/>
            </a:pP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mempertimbangkan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ekspansi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internasional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pwrusahaan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seharusnya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mempertimbangkan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paling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sedikit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2 pertanyaan:1</a:t>
            </a:r>
          </a:p>
          <a:p>
            <a:pPr marL="539496" indent="-457200">
              <a:buAutoNum type="arabicPeriod"/>
            </a:pP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Apakah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ada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permintaan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akan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produk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mereka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diluar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negeri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marL="539496" indent="-457200">
              <a:buAutoNum type="arabicPeriod"/>
            </a:pP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Jika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ya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, 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haruskah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produk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tersebut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disesuaikan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konsumsi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internasional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marL="82296" indent="0">
              <a:buNone/>
            </a:pP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Produk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dianggap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berhasil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disuatu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negara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mungkin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tidak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berguna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dinegara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lain.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contoh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: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mobil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salju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sangat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populer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transportasi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rekreasi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dikanada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sebenarnya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cepat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telah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mengubah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populasi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rusa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kutub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di Lapland. Akan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tetapi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tidak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ada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permintaan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82296" indent="0">
              <a:buNone/>
            </a:pP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							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Ya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 marL="82296" indent="0">
              <a:buNone/>
            </a:pP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Ya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Ya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Ya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				</a:t>
            </a:r>
          </a:p>
          <a:p>
            <a:pPr marL="82296" indent="0">
              <a:buNone/>
            </a:pPr>
            <a:endParaRPr lang="en-US" sz="1800" dirty="0">
              <a:latin typeface="Times New Roman" pitchFamily="18" charset="0"/>
              <a:cs typeface="Times New Roman" pitchFamily="18" charset="0"/>
            </a:endParaRPr>
          </a:p>
          <a:p>
            <a:pPr marL="82296" indent="0">
              <a:buNone/>
            </a:pPr>
            <a:endParaRPr lang="en-US" sz="1800" dirty="0" smtClean="0">
              <a:latin typeface="Times New Roman" pitchFamily="18" charset="0"/>
              <a:cs typeface="Times New Roman" pitchFamily="18" charset="0"/>
            </a:endParaRPr>
          </a:p>
          <a:p>
            <a:pPr marL="82296" indent="0">
              <a:buNone/>
            </a:pPr>
            <a:endParaRPr lang="en-US" sz="1800" dirty="0">
              <a:latin typeface="Times New Roman" pitchFamily="18" charset="0"/>
              <a:cs typeface="Times New Roman" pitchFamily="18" charset="0"/>
            </a:endParaRPr>
          </a:p>
          <a:p>
            <a:pPr marL="82296" indent="0">
              <a:buNone/>
            </a:pPr>
            <a:endParaRPr lang="en-US" sz="1800" dirty="0" smtClean="0">
              <a:latin typeface="Times New Roman" pitchFamily="18" charset="0"/>
              <a:cs typeface="Times New Roman" pitchFamily="18" charset="0"/>
            </a:endParaRPr>
          </a:p>
          <a:p>
            <a:pPr marL="82296" indent="0">
              <a:buNone/>
            </a:pP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Tidak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			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Tidak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Tidak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Tidak</a:t>
            </a:r>
            <a:endParaRPr lang="en-US" sz="1800" dirty="0" smtClean="0">
              <a:latin typeface="Times New Roman" pitchFamily="18" charset="0"/>
              <a:cs typeface="Times New Roman" pitchFamily="18" charset="0"/>
            </a:endParaRPr>
          </a:p>
          <a:p>
            <a:pPr marL="82296" indent="0">
              <a:buNone/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											</a:t>
            </a:r>
          </a:p>
        </p:txBody>
      </p:sp>
      <p:sp>
        <p:nvSpPr>
          <p:cNvPr id="4" name="Rectangle 3"/>
          <p:cNvSpPr/>
          <p:nvPr/>
        </p:nvSpPr>
        <p:spPr>
          <a:xfrm>
            <a:off x="1295400" y="3810000"/>
            <a:ext cx="1524000" cy="1828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Apakah</a:t>
            </a:r>
            <a:r>
              <a:rPr lang="en-US" dirty="0" smtClean="0"/>
              <a:t> </a:t>
            </a:r>
            <a:r>
              <a:rPr lang="en-US" dirty="0" err="1" smtClean="0"/>
              <a:t>ada</a:t>
            </a:r>
            <a:r>
              <a:rPr lang="en-US" dirty="0" smtClean="0"/>
              <a:t> </a:t>
            </a:r>
            <a:r>
              <a:rPr lang="en-US" dirty="0" err="1" smtClean="0"/>
              <a:t>permintaan</a:t>
            </a:r>
            <a:r>
              <a:rPr lang="en-US" dirty="0" smtClean="0"/>
              <a:t> </a:t>
            </a:r>
            <a:r>
              <a:rPr lang="en-US" dirty="0" err="1" smtClean="0"/>
              <a:t>internasioanal</a:t>
            </a:r>
            <a:r>
              <a:rPr lang="en-US" dirty="0" smtClean="0"/>
              <a:t> </a:t>
            </a:r>
            <a:r>
              <a:rPr lang="en-US" dirty="0" err="1" smtClean="0"/>
              <a:t>bagi</a:t>
            </a:r>
            <a:r>
              <a:rPr lang="en-US" dirty="0" smtClean="0"/>
              <a:t> </a:t>
            </a:r>
            <a:r>
              <a:rPr lang="en-US" dirty="0" err="1" smtClean="0"/>
              <a:t>produk</a:t>
            </a:r>
            <a:r>
              <a:rPr lang="en-US" dirty="0" smtClean="0"/>
              <a:t> </a:t>
            </a:r>
            <a:r>
              <a:rPr lang="en-US" dirty="0" err="1" smtClean="0"/>
              <a:t>perusahaan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3276600" y="3810000"/>
            <a:ext cx="1295400" cy="1828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Dapatkan</a:t>
            </a:r>
            <a:r>
              <a:rPr lang="en-US" dirty="0" smtClean="0"/>
              <a:t> </a:t>
            </a:r>
            <a:r>
              <a:rPr lang="en-US" dirty="0" err="1" smtClean="0"/>
              <a:t>produk</a:t>
            </a:r>
            <a:r>
              <a:rPr lang="en-US" dirty="0" smtClean="0"/>
              <a:t> </a:t>
            </a:r>
            <a:r>
              <a:rPr lang="en-US" dirty="0" err="1" smtClean="0"/>
              <a:t>dimodifikasi</a:t>
            </a:r>
            <a:r>
              <a:rPr lang="en-US" dirty="0" smtClean="0"/>
              <a:t> agar </a:t>
            </a:r>
            <a:r>
              <a:rPr lang="en-US" dirty="0" err="1" smtClean="0"/>
              <a:t>sesuai</a:t>
            </a:r>
            <a:r>
              <a:rPr lang="en-US" dirty="0" smtClean="0"/>
              <a:t> </a:t>
            </a:r>
            <a:r>
              <a:rPr lang="en-US" dirty="0" err="1" smtClean="0"/>
              <a:t>dgn</a:t>
            </a:r>
            <a:r>
              <a:rPr lang="en-US" dirty="0" smtClean="0"/>
              <a:t> </a:t>
            </a:r>
            <a:r>
              <a:rPr lang="en-US" dirty="0" err="1" smtClean="0"/>
              <a:t>pasar</a:t>
            </a:r>
            <a:r>
              <a:rPr lang="en-US" dirty="0" smtClean="0"/>
              <a:t> </a:t>
            </a:r>
            <a:r>
              <a:rPr lang="en-US" dirty="0" err="1" smtClean="0"/>
              <a:t>luar</a:t>
            </a:r>
            <a:r>
              <a:rPr lang="en-US" dirty="0" smtClean="0"/>
              <a:t> </a:t>
            </a:r>
            <a:r>
              <a:rPr lang="en-US" dirty="0" err="1" smtClean="0"/>
              <a:t>negeri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5105400" y="3810000"/>
            <a:ext cx="1371600" cy="1828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Apakah</a:t>
            </a:r>
            <a:r>
              <a:rPr lang="en-US" dirty="0" smtClean="0"/>
              <a:t> </a:t>
            </a:r>
            <a:r>
              <a:rPr lang="en-US" dirty="0" err="1" smtClean="0"/>
              <a:t>iklim</a:t>
            </a:r>
            <a:r>
              <a:rPr lang="en-US" dirty="0" smtClean="0"/>
              <a:t> </a:t>
            </a:r>
            <a:r>
              <a:rPr lang="en-US" dirty="0" err="1" smtClean="0"/>
              <a:t>bisnis</a:t>
            </a:r>
            <a:r>
              <a:rPr lang="en-US" dirty="0" smtClean="0"/>
              <a:t> </a:t>
            </a:r>
            <a:r>
              <a:rPr lang="en-US" dirty="0" err="1" smtClean="0"/>
              <a:t>luar</a:t>
            </a:r>
            <a:r>
              <a:rPr lang="en-US" dirty="0" smtClean="0"/>
              <a:t> </a:t>
            </a:r>
            <a:r>
              <a:rPr lang="en-US" dirty="0" err="1" smtClean="0"/>
              <a:t>negeri</a:t>
            </a:r>
            <a:r>
              <a:rPr lang="en-US" dirty="0" smtClean="0"/>
              <a:t> </a:t>
            </a:r>
            <a:r>
              <a:rPr lang="en-US" dirty="0" err="1" smtClean="0"/>
              <a:t>cocok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mengimpor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6858000" y="3810000"/>
            <a:ext cx="1600200" cy="1828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err="1" smtClean="0"/>
              <a:t>Apakah</a:t>
            </a:r>
            <a:r>
              <a:rPr lang="en-US" sz="1600" dirty="0" smtClean="0"/>
              <a:t> </a:t>
            </a:r>
            <a:r>
              <a:rPr lang="en-US" sz="1600" dirty="0" err="1" smtClean="0"/>
              <a:t>perusahaan</a:t>
            </a:r>
            <a:r>
              <a:rPr lang="en-US" sz="1600" dirty="0" smtClean="0"/>
              <a:t> </a:t>
            </a:r>
            <a:r>
              <a:rPr lang="en-US" sz="1600" dirty="0" err="1" smtClean="0"/>
              <a:t>memiliki</a:t>
            </a:r>
            <a:r>
              <a:rPr lang="en-US" sz="1600" dirty="0" smtClean="0"/>
              <a:t> </a:t>
            </a:r>
            <a:r>
              <a:rPr lang="en-US" sz="1600" dirty="0" err="1" smtClean="0"/>
              <a:t>keahlian</a:t>
            </a:r>
            <a:r>
              <a:rPr lang="en-US" sz="1600" dirty="0" smtClean="0"/>
              <a:t> </a:t>
            </a:r>
            <a:r>
              <a:rPr lang="en-US" sz="1600" dirty="0" err="1" smtClean="0"/>
              <a:t>dan</a:t>
            </a:r>
            <a:r>
              <a:rPr lang="en-US" sz="1600" dirty="0" smtClean="0"/>
              <a:t> </a:t>
            </a:r>
            <a:r>
              <a:rPr lang="en-US" sz="1600" dirty="0" err="1" smtClean="0"/>
              <a:t>pengetahuan</a:t>
            </a:r>
            <a:r>
              <a:rPr lang="en-US" sz="1600" dirty="0" smtClean="0"/>
              <a:t> yang </a:t>
            </a:r>
            <a:r>
              <a:rPr lang="en-US" sz="1600" dirty="0" err="1" smtClean="0"/>
              <a:t>diperlukan</a:t>
            </a:r>
            <a:r>
              <a:rPr lang="en-US" sz="1600" dirty="0" smtClean="0"/>
              <a:t> </a:t>
            </a:r>
            <a:r>
              <a:rPr lang="en-US" sz="1600" dirty="0" err="1" smtClean="0"/>
              <a:t>utk</a:t>
            </a:r>
            <a:r>
              <a:rPr lang="en-US" sz="1600" dirty="0" smtClean="0"/>
              <a:t> </a:t>
            </a:r>
            <a:r>
              <a:rPr lang="en-US" sz="1600" dirty="0" err="1" smtClean="0"/>
              <a:t>menjalankan</a:t>
            </a:r>
            <a:r>
              <a:rPr lang="en-US" sz="1600" dirty="0" smtClean="0"/>
              <a:t> </a:t>
            </a:r>
            <a:r>
              <a:rPr lang="en-US" sz="1600" dirty="0" err="1" smtClean="0"/>
              <a:t>bisnis</a:t>
            </a:r>
            <a:r>
              <a:rPr lang="en-US" sz="1600" dirty="0" smtClean="0"/>
              <a:t> di LN</a:t>
            </a:r>
            <a:endParaRPr lang="en-US" sz="1600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8458200" y="4724400"/>
            <a:ext cx="228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8686800" y="4724400"/>
            <a:ext cx="0" cy="1600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H="1">
            <a:off x="7391400" y="6324600"/>
            <a:ext cx="12954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5562600" y="6172200"/>
            <a:ext cx="16764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Go Intern</a:t>
            </a:r>
            <a:endParaRPr lang="en-US" dirty="0"/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2819400" y="4724400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endCxn id="6" idx="1"/>
          </p:cNvCxnSpPr>
          <p:nvPr/>
        </p:nvCxnSpPr>
        <p:spPr>
          <a:xfrm>
            <a:off x="4572000" y="4724400"/>
            <a:ext cx="5334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stCxn id="6" idx="3"/>
            <a:endCxn id="7" idx="1"/>
          </p:cNvCxnSpPr>
          <p:nvPr/>
        </p:nvCxnSpPr>
        <p:spPr>
          <a:xfrm>
            <a:off x="6477000" y="4724400"/>
            <a:ext cx="3810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Arc 22"/>
          <p:cNvSpPr/>
          <p:nvPr/>
        </p:nvSpPr>
        <p:spPr>
          <a:xfrm>
            <a:off x="1524000" y="5638800"/>
            <a:ext cx="76200" cy="45719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5" name="Straight Connector 24"/>
          <p:cNvCxnSpPr/>
          <p:nvPr/>
        </p:nvCxnSpPr>
        <p:spPr>
          <a:xfrm>
            <a:off x="1524000" y="5638800"/>
            <a:ext cx="0" cy="381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1524000" y="6019800"/>
            <a:ext cx="5867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7391400" y="5661659"/>
            <a:ext cx="0" cy="35814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>
            <a:off x="2286000" y="6019800"/>
            <a:ext cx="0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ectangle 31"/>
          <p:cNvSpPr/>
          <p:nvPr/>
        </p:nvSpPr>
        <p:spPr>
          <a:xfrm>
            <a:off x="1828800" y="6248400"/>
            <a:ext cx="12192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err="1" smtClean="0"/>
              <a:t>Tetap</a:t>
            </a:r>
            <a:r>
              <a:rPr lang="en-US" sz="1600" dirty="0" smtClean="0"/>
              <a:t> </a:t>
            </a:r>
            <a:r>
              <a:rPr lang="en-US" sz="1600" dirty="0" err="1" smtClean="0"/>
              <a:t>didalam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xmlns="" val="2727853886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228600"/>
            <a:ext cx="7943088" cy="6477000"/>
          </a:xfrm>
        </p:spPr>
        <p:txBody>
          <a:bodyPr>
            <a:normAutofit lnSpcReduction="10000"/>
          </a:bodyPr>
          <a:lstStyle/>
          <a:p>
            <a:pPr marL="82296" indent="0" algn="ctr">
              <a:buNone/>
            </a:pP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Pertemuan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Ke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11</a:t>
            </a:r>
          </a:p>
          <a:p>
            <a:pPr marL="82296" indent="0">
              <a:buNone/>
            </a:pPr>
            <a:r>
              <a:rPr lang="id-ID" sz="2400" dirty="0">
                <a:latin typeface="Times New Roman" pitchFamily="18" charset="0"/>
                <a:cs typeface="Times New Roman" pitchFamily="18" charset="0"/>
              </a:rPr>
              <a:t>MEMAHAMI PROSES PEMASARAN DAN PERILAKU </a:t>
            </a:r>
            <a:r>
              <a:rPr lang="id-ID" sz="2400" dirty="0" smtClean="0">
                <a:latin typeface="Times New Roman" pitchFamily="18" charset="0"/>
                <a:cs typeface="Times New Roman" pitchFamily="18" charset="0"/>
              </a:rPr>
              <a:t>KONSUMEN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82296" indent="0">
              <a:buNone/>
            </a:pP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Apakah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Pemasaran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Itu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marL="82296" indent="0" algn="just">
              <a:buNone/>
            </a:pP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Pemasaran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adalah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: Proses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perencanaan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pelaksanaan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konsepsi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penetapan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harga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promosi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serta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distribusi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atas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gagasan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barang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jasa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menciptakan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pertukaran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mampu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memenuhi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sasaran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perseorangan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82296" indent="0" algn="just">
              <a:buNone/>
            </a:pP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Nilai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: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perbandingan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relatif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antara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manfaat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produk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versus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biayanya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82296" indent="0" algn="just">
              <a:buNone/>
            </a:pP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Nilai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Kegunaan</a:t>
            </a:r>
            <a:endParaRPr lang="en-US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marL="82296" indent="0" algn="just">
              <a:buNone/>
            </a:pP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Kegunaan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: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kemampuan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produk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memuaskan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keinginan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atau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kebutuhan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manusia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82296" indent="0" algn="just">
              <a:buNone/>
            </a:pP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Pemasaran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berusaha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keras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memberikan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empat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jenis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kegunaan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539496" indent="-457200" algn="just">
              <a:buAutoNum type="arabicPeriod"/>
            </a:pP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Bila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perusahaan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menghasilkan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hiasan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pada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masa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natal,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ia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menciptakan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 smtClean="0">
                <a:latin typeface="Times New Roman" pitchFamily="18" charset="0"/>
                <a:cs typeface="Times New Roman" pitchFamily="18" charset="0"/>
              </a:rPr>
              <a:t>kegunaan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 smtClean="0">
                <a:latin typeface="Times New Roman" pitchFamily="18" charset="0"/>
                <a:cs typeface="Times New Roman" pitchFamily="18" charset="0"/>
              </a:rPr>
              <a:t>waktu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: 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perusahaan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tersebut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menyediakan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produk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ketika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konsumen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membutuhkannya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539496" indent="-457200" algn="just">
              <a:buAutoNum type="arabicPeriod"/>
            </a:pP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Bila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sebuah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toko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serba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ada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membuka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departemen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natalnya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setiap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tahun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ia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menciptakan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 smtClean="0">
                <a:latin typeface="Times New Roman" pitchFamily="18" charset="0"/>
                <a:cs typeface="Times New Roman" pitchFamily="18" charset="0"/>
              </a:rPr>
              <a:t>kegunaan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 smtClean="0">
                <a:latin typeface="Times New Roman" pitchFamily="18" charset="0"/>
                <a:cs typeface="Times New Roman" pitchFamily="18" charset="0"/>
              </a:rPr>
              <a:t>tempat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Ia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menyediakan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produk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ditempat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pelanggan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dapat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melakukan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pembelian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nyaman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82616006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228600"/>
            <a:ext cx="7790688" cy="6400800"/>
          </a:xfrm>
        </p:spPr>
        <p:txBody>
          <a:bodyPr>
            <a:normAutofit lnSpcReduction="10000"/>
          </a:bodyPr>
          <a:lstStyle/>
          <a:p>
            <a:pPr marL="82296" indent="0" algn="just"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Bila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toko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menjual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hiasan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yang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dapat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dimiliki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digunakan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konsumen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ia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memberikan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000" i="1" dirty="0" err="1" smtClean="0">
                <a:latin typeface="Times New Roman" pitchFamily="18" charset="0"/>
                <a:cs typeface="Times New Roman" pitchFamily="18" charset="0"/>
              </a:rPr>
              <a:t>kegunaan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 smtClean="0">
                <a:latin typeface="Times New Roman" pitchFamily="18" charset="0"/>
                <a:cs typeface="Times New Roman" pitchFamily="18" charset="0"/>
              </a:rPr>
              <a:t>kepemilikan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diamana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konsumen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dapat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secara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nyaman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membeli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beberapa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kotak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ornaman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menghias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pohon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mereka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82296" indent="0" algn="just"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4. 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menyediakan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produk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bagi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konsumen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mengubah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bahan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mentah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menjadi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ornamen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jadi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pembuat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ornamen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menciptakan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 smtClean="0">
                <a:latin typeface="Times New Roman" pitchFamily="18" charset="0"/>
                <a:cs typeface="Times New Roman" pitchFamily="18" charset="0"/>
              </a:rPr>
              <a:t>kegunaan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 smtClean="0">
                <a:latin typeface="Times New Roman" pitchFamily="18" charset="0"/>
                <a:cs typeface="Times New Roman" pitchFamily="18" charset="0"/>
              </a:rPr>
              <a:t>bentuk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82296" indent="0" algn="just">
              <a:buNone/>
            </a:pP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Barang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Jasa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Gagasan</a:t>
            </a:r>
            <a:endParaRPr lang="en-US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marL="82296" indent="0" algn="just">
              <a:buNone/>
            </a:pP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Barang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terdiri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dari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:</a:t>
            </a:r>
          </a:p>
          <a:p>
            <a:pPr marL="539496" indent="-457200" algn="just">
              <a:buAutoNum type="arabicPeriod"/>
            </a:pP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Barang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konsumsi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: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produk-produk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dibeli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oleh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konsumen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penggunaan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pribadi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539496" indent="-457200" algn="just">
              <a:buAutoNum type="arabicPeriod"/>
            </a:pP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Barang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Indudtri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produk-produk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dibeli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oleh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perusahaan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memproduksi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produk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lain.</a:t>
            </a:r>
          </a:p>
          <a:p>
            <a:pPr marL="82296" indent="0" algn="just">
              <a:buNone/>
            </a:pP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Jasa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adalah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produk-produk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tidak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berwujut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seperti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waktu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keahlian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atau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beberapa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aktivitas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dapat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dibeli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82296" indent="0" algn="just">
              <a:buNone/>
            </a:pP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Pemasaran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jasa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pada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kenyataannya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telah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menjadi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bidang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utama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pertumbuhan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perekonomian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AS (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perusahaan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asuransi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maskapai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penerbangan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konsultan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investasi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klinik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kesehatan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penjaga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keamanan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dll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).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594368911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228600"/>
            <a:ext cx="7790688" cy="6400800"/>
          </a:xfrm>
        </p:spPr>
        <p:txBody>
          <a:bodyPr/>
          <a:lstStyle/>
          <a:p>
            <a:pPr marL="82296" indent="0">
              <a:buNone/>
            </a:pP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Lingkungan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Persaingan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82296" indent="0">
              <a:buNone/>
            </a:pP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lingkungan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persaingannya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sengit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tenaga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pemasaran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harus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menyakinkan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pembeli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bahwa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mereka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harus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membeli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produk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mereka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bukan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membeli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produk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dijual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penjual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lain.</a:t>
            </a:r>
          </a:p>
          <a:p>
            <a:pPr marL="82296" indent="0">
              <a:buNone/>
            </a:pP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Tenaga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pemasaran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menentukan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cara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terbaik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menempatkan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produk-produk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mereka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sendiri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tiga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tipe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persaingan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539496" indent="-457200">
              <a:buAutoNum type="arabicPeriod"/>
            </a:pP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Produk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subsitusi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: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produk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berbeda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dari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produk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persaingannya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tetapi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dapat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mengisi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kebutuhan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sama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82296" indent="0">
              <a:buNone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contoh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kolesterol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anda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dapat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dikendalikan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program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kebugaran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atau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pemberian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obat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karna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program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kebugaran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bersaingan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pemberian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obat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82296" indent="0"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Persaingan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merek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: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pemasaran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persaingan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memikat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konsumen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terhadap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produk-produk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serupa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 marL="82296" indent="0"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Persaingan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internasional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pemasaran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persaaingan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atas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produk-produk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domestik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terhadap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produk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luar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negeri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  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82296" indent="0"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10506134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228600"/>
            <a:ext cx="7866888" cy="6400800"/>
          </a:xfrm>
        </p:spPr>
        <p:txBody>
          <a:bodyPr>
            <a:normAutofit lnSpcReduction="10000"/>
          </a:bodyPr>
          <a:lstStyle/>
          <a:p>
            <a:pPr marL="82296" indent="0"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Strategi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Bauran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Pemasaran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82296" indent="0">
              <a:buNone/>
            </a:pP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Manajer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Pemasaran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Manajer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bertanggung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jawab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perencanaan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pelaksanaan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seleruh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kegiatan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bauran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pemasaran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yang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menghasilkan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perpindahan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barang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atau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jasa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kekonsumen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82296" indent="0">
              <a:buNone/>
            </a:pP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Rencana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pemasaran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: 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strategi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rinci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terfokus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mengarahkan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bauran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pemasaran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agar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dapat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memenuhi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kebutuhan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keinginan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konsumen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82296" indent="0">
              <a:buNone/>
            </a:pP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Bauran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pemasaran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gabungan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strategi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produk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penetapan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harga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promosi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distribusi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digunakan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memasarkan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produk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82296" indent="0">
              <a:buNone/>
            </a:pP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Produk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Barang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jasa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atau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gagasan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dipasarkan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memenuhi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kebutuhan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keinginan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konsumen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82296" indent="0">
              <a:buNone/>
            </a:pP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Diferensiasi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produk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penciptaan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produk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atau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citra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produk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cukup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berbeda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dibandingkan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produk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telah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beredar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maksud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menarik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konsumen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82296" indent="0">
              <a:buNone/>
            </a:pP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Penetapan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harga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: 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memilih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harga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jual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yang paling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sesuai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kadang-kadang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merupakan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tindakan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penyeimbangan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82296" indent="0">
              <a:buNone/>
            </a:pP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Distribusi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: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bagian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dari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bauran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pemasaran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mempertimbangkan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cara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penyampaian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produk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dari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produsen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ke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konsumen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 (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Menempatkan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produk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ke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outlet,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oko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eceran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dll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159580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228600"/>
            <a:ext cx="8628888" cy="6477000"/>
          </a:xfrm>
        </p:spPr>
        <p:txBody>
          <a:bodyPr>
            <a:normAutofit/>
          </a:bodyPr>
          <a:lstStyle/>
          <a:p>
            <a:r>
              <a:rPr lang="en-US" dirty="0" err="1" smtClean="0"/>
              <a:t>Bisnis</a:t>
            </a:r>
            <a:r>
              <a:rPr lang="en-US" dirty="0" smtClean="0"/>
              <a:t> </a:t>
            </a:r>
            <a:r>
              <a:rPr lang="en-US" dirty="0" err="1" smtClean="0"/>
              <a:t>Meningkatkan</a:t>
            </a:r>
            <a:r>
              <a:rPr lang="en-US" dirty="0" smtClean="0"/>
              <a:t> </a:t>
            </a:r>
            <a:r>
              <a:rPr lang="en-US" dirty="0" err="1" smtClean="0"/>
              <a:t>Standar</a:t>
            </a:r>
            <a:r>
              <a:rPr lang="en-US" dirty="0" smtClean="0"/>
              <a:t> </a:t>
            </a:r>
            <a:r>
              <a:rPr lang="en-US" dirty="0" err="1" smtClean="0"/>
              <a:t>Kehidupan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Kualitas</a:t>
            </a:r>
            <a:r>
              <a:rPr lang="en-US" dirty="0" smtClean="0"/>
              <a:t> </a:t>
            </a:r>
            <a:r>
              <a:rPr lang="en-US" dirty="0" err="1" smtClean="0"/>
              <a:t>Hidup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- </a:t>
            </a:r>
            <a:r>
              <a:rPr lang="en-US" dirty="0" err="1" smtClean="0"/>
              <a:t>Standar</a:t>
            </a:r>
            <a:r>
              <a:rPr lang="en-US" dirty="0" smtClean="0"/>
              <a:t> </a:t>
            </a:r>
            <a:r>
              <a:rPr lang="en-US" dirty="0" err="1" smtClean="0"/>
              <a:t>Hidup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	</a:t>
            </a:r>
            <a:r>
              <a:rPr lang="en-US" dirty="0" err="1" smtClean="0"/>
              <a:t>Jumlah</a:t>
            </a:r>
            <a:r>
              <a:rPr lang="en-US" dirty="0" smtClean="0"/>
              <a:t> </a:t>
            </a:r>
            <a:r>
              <a:rPr lang="en-US" dirty="0" err="1" smtClean="0"/>
              <a:t>barang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jasa</a:t>
            </a:r>
            <a:r>
              <a:rPr lang="en-US" dirty="0" smtClean="0"/>
              <a:t> yang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dibeli</a:t>
            </a:r>
            <a:r>
              <a:rPr lang="en-US" dirty="0" smtClean="0"/>
              <a:t> 	</a:t>
            </a:r>
            <a:r>
              <a:rPr lang="en-US" dirty="0" err="1" smtClean="0"/>
              <a:t>orang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uang</a:t>
            </a:r>
            <a:r>
              <a:rPr lang="en-US" dirty="0" smtClean="0"/>
              <a:t> yang </a:t>
            </a:r>
            <a:r>
              <a:rPr lang="en-US" dirty="0" err="1" smtClean="0"/>
              <a:t>mereka</a:t>
            </a:r>
            <a:r>
              <a:rPr lang="en-US" dirty="0" smtClean="0"/>
              <a:t> </a:t>
            </a:r>
            <a:r>
              <a:rPr lang="en-US" dirty="0" err="1" smtClean="0"/>
              <a:t>miliki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- </a:t>
            </a:r>
            <a:r>
              <a:rPr lang="en-US" dirty="0" err="1" smtClean="0"/>
              <a:t>Kualitas</a:t>
            </a:r>
            <a:r>
              <a:rPr lang="en-US" dirty="0" smtClean="0"/>
              <a:t> </a:t>
            </a:r>
            <a:r>
              <a:rPr lang="en-US" dirty="0" err="1" smtClean="0"/>
              <a:t>Kehidupan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	</a:t>
            </a:r>
            <a:r>
              <a:rPr lang="en-US" dirty="0" err="1" smtClean="0"/>
              <a:t>Kesejahteraan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masyarakat</a:t>
            </a:r>
            <a:r>
              <a:rPr lang="en-US" dirty="0" smtClean="0"/>
              <a:t> </a:t>
            </a:r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umum</a:t>
            </a:r>
            <a:r>
              <a:rPr lang="en-US" dirty="0" smtClean="0"/>
              <a:t> 	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hal</a:t>
            </a:r>
            <a:r>
              <a:rPr lang="en-US" dirty="0" smtClean="0"/>
              <a:t> </a:t>
            </a:r>
            <a:r>
              <a:rPr lang="en-US" dirty="0" err="1" smtClean="0"/>
              <a:t>kebebasan</a:t>
            </a:r>
            <a:r>
              <a:rPr lang="en-US" dirty="0" smtClean="0"/>
              <a:t> </a:t>
            </a:r>
            <a:r>
              <a:rPr lang="en-US" dirty="0" err="1" smtClean="0"/>
              <a:t>berpolitik</a:t>
            </a:r>
            <a:r>
              <a:rPr lang="en-US" dirty="0" smtClean="0"/>
              <a:t>, </a:t>
            </a:r>
            <a:r>
              <a:rPr lang="en-US" dirty="0" err="1" smtClean="0"/>
              <a:t>lingkungan</a:t>
            </a:r>
            <a:r>
              <a:rPr lang="en-US" dirty="0" smtClean="0"/>
              <a:t> 	</a:t>
            </a:r>
            <a:r>
              <a:rPr lang="en-US" dirty="0" err="1" smtClean="0"/>
              <a:t>hidup</a:t>
            </a:r>
            <a:r>
              <a:rPr lang="en-US" dirty="0" smtClean="0"/>
              <a:t> </a:t>
            </a:r>
            <a:r>
              <a:rPr lang="en-US" dirty="0" err="1" smtClean="0"/>
              <a:t>alami</a:t>
            </a:r>
            <a:r>
              <a:rPr lang="en-US" dirty="0" smtClean="0"/>
              <a:t> yang </a:t>
            </a:r>
            <a:r>
              <a:rPr lang="en-US" dirty="0" err="1" smtClean="0"/>
              <a:t>bersih</a:t>
            </a:r>
            <a:r>
              <a:rPr lang="en-US" dirty="0" smtClean="0"/>
              <a:t>, </a:t>
            </a:r>
            <a:r>
              <a:rPr lang="en-US" dirty="0" err="1" smtClean="0"/>
              <a:t>pendidikan</a:t>
            </a:r>
            <a:r>
              <a:rPr lang="en-US" dirty="0" smtClean="0"/>
              <a:t>, 	</a:t>
            </a:r>
            <a:r>
              <a:rPr lang="en-US" dirty="0" err="1" smtClean="0"/>
              <a:t>perawatan</a:t>
            </a:r>
            <a:r>
              <a:rPr lang="en-US" dirty="0" smtClean="0"/>
              <a:t> </a:t>
            </a:r>
            <a:r>
              <a:rPr lang="en-US" dirty="0" err="1" smtClean="0"/>
              <a:t>kesehatan</a:t>
            </a:r>
            <a:r>
              <a:rPr lang="en-US" dirty="0" smtClean="0"/>
              <a:t>, </a:t>
            </a:r>
            <a:r>
              <a:rPr lang="en-US" dirty="0" err="1" smtClean="0"/>
              <a:t>keamanan</a:t>
            </a:r>
            <a:r>
              <a:rPr lang="en-US" dirty="0" smtClean="0"/>
              <a:t>, </a:t>
            </a:r>
            <a:r>
              <a:rPr lang="en-US" dirty="0" err="1" smtClean="0"/>
              <a:t>waktu</a:t>
            </a:r>
            <a:r>
              <a:rPr lang="en-US" dirty="0" smtClean="0"/>
              <a:t> </a:t>
            </a:r>
            <a:r>
              <a:rPr lang="en-US" dirty="0" err="1" smtClean="0"/>
              <a:t>luang</a:t>
            </a:r>
            <a:r>
              <a:rPr lang="en-US" dirty="0" smtClean="0"/>
              <a:t> 	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segala</a:t>
            </a:r>
            <a:r>
              <a:rPr lang="en-US" dirty="0" smtClean="0"/>
              <a:t> </a:t>
            </a:r>
            <a:r>
              <a:rPr lang="en-US" dirty="0" err="1" smtClean="0"/>
              <a:t>sesuatu</a:t>
            </a:r>
            <a:r>
              <a:rPr lang="en-US" dirty="0" smtClean="0"/>
              <a:t> yang </a:t>
            </a:r>
            <a:r>
              <a:rPr lang="en-US" dirty="0" err="1" smtClean="0"/>
              <a:t>menuju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	</a:t>
            </a:r>
            <a:r>
              <a:rPr lang="en-US" dirty="0" err="1" smtClean="0"/>
              <a:t>kepuasan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kesenangan</a:t>
            </a:r>
            <a:endParaRPr lang="en-US" dirty="0" smtClean="0"/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228600"/>
            <a:ext cx="7714488" cy="6400800"/>
          </a:xfrm>
        </p:spPr>
        <p:txBody>
          <a:bodyPr>
            <a:normAutofit/>
          </a:bodyPr>
          <a:lstStyle/>
          <a:p>
            <a:pPr marL="82296" indent="0">
              <a:buNone/>
            </a:pP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Promosi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: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teknik-teknik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mengomunikasikan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informasi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mengenai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suatu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produk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alatnya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: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iklan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penjualan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pribadi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promosi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penjualan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 marL="82296" indent="0">
              <a:buNone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Target 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Pemasaran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Segmentasi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Pasar</a:t>
            </a:r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marL="82296" indent="0">
              <a:buNone/>
            </a:pP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Menjelaskan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segmentasi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pasar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memperhatikan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cara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menggunakan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segmentasi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tersebut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ke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target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pemasaran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82296" indent="0">
              <a:buNone/>
            </a:pP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Pasar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sasaran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kelompok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orang-orang yang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memiliki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keinginan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kebutuhan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serupa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82296" indent="0">
              <a:buNone/>
            </a:pP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Segmentasi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pasar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: proses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pembagian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pasar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kedalam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kategori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jenis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pelanggan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82296" indent="0">
              <a:buNone/>
            </a:pP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Riset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Pemasaran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82296" indent="0">
              <a:buNone/>
            </a:pP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Keputusan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pemasran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jarang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sempurna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didalam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dunia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persaingan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keefektifanny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bergantung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pada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isaha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menghindari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kesalahan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arah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pengambilan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keputusan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berfokus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pada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pelanggan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 Salah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satu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alat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berpengaruh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adalah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Riset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pemasaran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82296" indent="0">
              <a:buNone/>
            </a:pP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Riset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pemasaran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adalah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studi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mengenai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kebutuhan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keinginan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konsumen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serta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bagaimana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mencari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cara-cara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terbaik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agar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penjual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dapat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memenuhi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kebutuhan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tersebut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34612237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228600"/>
            <a:ext cx="7714488" cy="6400800"/>
          </a:xfrm>
        </p:spPr>
        <p:txBody>
          <a:bodyPr>
            <a:normAutofit lnSpcReduction="10000"/>
          </a:bodyPr>
          <a:lstStyle/>
          <a:p>
            <a:pPr marL="82296" indent="0" algn="ctr">
              <a:buNone/>
            </a:pPr>
            <a:r>
              <a:rPr lang="en-US" dirty="0" err="1" smtClean="0"/>
              <a:t>Pertemuan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12</a:t>
            </a:r>
          </a:p>
          <a:p>
            <a:pPr marL="82296" indent="0">
              <a:buNone/>
            </a:pPr>
            <a:r>
              <a:rPr lang="id-ID" sz="2400" dirty="0" smtClean="0">
                <a:latin typeface="Times New Roman" pitchFamily="18" charset="0"/>
                <a:cs typeface="Times New Roman" pitchFamily="18" charset="0"/>
              </a:rPr>
              <a:t>MENGEMBANG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KAN DAN MENETAPKAN HARGA PRODUK</a:t>
            </a:r>
          </a:p>
          <a:p>
            <a:pPr marL="82296" indent="0">
              <a:buNone/>
            </a:pP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Tindakan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apakah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dapat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diambil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jika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beban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ditanggung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bisnis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lebih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besar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dari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pada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pendapatan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pendapatan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itu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semakin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lama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semakin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menipis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Menaikan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harga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mendongkrak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pendapatan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namun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bagaimana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peraturan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melarang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?.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Anda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bisa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meransang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permintaan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menarik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pelanggan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lebih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banyak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menaikan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pendapaan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namun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hal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ini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hanya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dapat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dilakukan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jika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terdapat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kapasitas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cukup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mengakomodasi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beban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kerja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tambahan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82296" indent="0">
              <a:buNone/>
            </a:pP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Mengklasifikasikan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barang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jasa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82296" indent="0">
              <a:buNone/>
            </a:pP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Dapat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dikalsifikasikan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kedalam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2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kelompok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menurut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calon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pembeli:1</a:t>
            </a:r>
          </a:p>
          <a:p>
            <a:pPr marL="539496" indent="-457200">
              <a:buAutoNum type="arabicPeriod"/>
            </a:pP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Pembeli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barang-barang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konsumsi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539496" indent="-457200">
              <a:buAutoNum type="arabicPeriod"/>
            </a:pP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Pembeli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produk-produk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industri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82296" indent="0"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Ad1.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dibagi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menjadi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3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kategori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:</a:t>
            </a:r>
          </a:p>
          <a:p>
            <a:pPr marL="82296" indent="0"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Barang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kebutuhan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sehari-hari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susu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koran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jasa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kebutuhan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sehari-hari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(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restoran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makanan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cepat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saji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dikonsumsi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secara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cepat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berkala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Mereka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relatif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tidak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mahal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bisa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dibeli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menghabiskan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sedikit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waktu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usaha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82296" indent="0">
              <a:buNone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89786237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228600"/>
            <a:ext cx="7714488" cy="6400800"/>
          </a:xfrm>
        </p:spPr>
        <p:txBody>
          <a:bodyPr>
            <a:normAutofit/>
          </a:bodyPr>
          <a:lstStyle/>
          <a:p>
            <a:pPr marL="82296" indent="0"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Barang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bekanja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: (ban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mobil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jasa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belanja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(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asuransi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lebih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mahal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lebih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jarang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dibeli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dibanding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produk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konsumsi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harian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 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Konsumen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sering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kali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membandingkan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merek-merek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terutama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pada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toko-toko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berbeda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Mereka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juga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dapat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mengevaluasi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altenatif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hal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gaya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kenirja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warna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harga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kriteria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lainnya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82296" indent="0"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Barang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kebutuhan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khusus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: (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gaun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pengantin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jasa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kebutuhan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khusus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(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katering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resepsi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pernikahan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merupaka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produk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sangat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penting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mahal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harganya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Konsumen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biasanya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tepat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memutuskan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apa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mereka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inginkan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tidak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akan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menerima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penggnati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82296" indent="0"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Ad. 2 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Produk-produk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Industri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dibagi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menjadi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2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bagian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:</a:t>
            </a:r>
          </a:p>
          <a:p>
            <a:pPr marL="539496" indent="-457200">
              <a:buAutoNum type="arabicPeriod"/>
            </a:pP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Barnag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biaya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beban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merupakan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produk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atau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jasa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yang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dikonsumsi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setahun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oleh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perusahaan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memproduksi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barang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lain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atau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menyediakan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jasa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lainbarang-barnag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industri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yang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langsung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digunakan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proses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produksi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(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setumpuk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teh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diproses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menjadi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the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celup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539496" indent="-457200">
              <a:buAutoNum type="arabicPeriod"/>
            </a:pP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Barang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modal :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produk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industri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mahal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tahan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lama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jarang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dibeli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seperti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gedung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65815795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304800"/>
            <a:ext cx="7714488" cy="6324600"/>
          </a:xfrm>
        </p:spPr>
        <p:txBody>
          <a:bodyPr>
            <a:normAutofit lnSpcReduction="10000"/>
          </a:bodyPr>
          <a:lstStyle/>
          <a:p>
            <a:pPr marL="82296" indent="0">
              <a:buNone/>
            </a:pP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Pengembangan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produk-produk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baru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82296" indent="0" algn="just">
              <a:buNone/>
            </a:pP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Menjelaskan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proses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pengembangan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langkah-langkah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dari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daur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produk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dapat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bertahan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perusahaan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harus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mengembangkan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memperkenalkan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serangkaian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produk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baru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Bahkan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produk-produk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telah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populer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selama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beberapa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dasawarsa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selalu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memerlukan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pembaharuan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82296" indent="0" algn="just">
              <a:buNone/>
            </a:pP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Tujuh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tahap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proses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pengembangan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539496" indent="-457200" algn="just">
              <a:buAutoNum type="arabicPeriod"/>
            </a:pP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Gagasan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produk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pengembangan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produk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dimulai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pencarian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gagasan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bagi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produk-produk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baru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gagasan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dapat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datang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dari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konsumen,tim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penjual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bagian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penelitian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pengembangan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atau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pegawai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teknik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539496" indent="-457200" algn="just">
              <a:buAutoNum type="arabicPeriod"/>
            </a:pP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Penyaringan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dirancang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menghilangkan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seluruh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gagasan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produk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tidak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berhubunganh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kemampuan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atau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tujuan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perusahaan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539496" indent="-457200" algn="just">
              <a:buAutoNum type="arabicPeriod"/>
            </a:pP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Pengujian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konsep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setelah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gagasan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disaring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perusahaan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menggunakan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riset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pasar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untuki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mendapatkan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input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dari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konsumen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tentang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manfaat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harga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539496" indent="-457200" algn="just">
              <a:buAutoNum type="arabicPeriod"/>
            </a:pP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Analisis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bisnis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mengumpulan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opini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konsumen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para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pemasar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harus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melakukan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perbandingan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biaya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09407273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152400"/>
            <a:ext cx="7714488" cy="6477000"/>
          </a:xfrm>
        </p:spPr>
        <p:txBody>
          <a:bodyPr>
            <a:normAutofit lnSpcReduction="10000"/>
          </a:bodyPr>
          <a:lstStyle/>
          <a:p>
            <a:pPr marL="82296" indent="0" algn="just"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5.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Pengembangan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prototipe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bentuk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dasar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produk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);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sewaktu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perusahaan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menentukan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potensi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probabilitas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produk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bagian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teknik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atau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riset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pengembangan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akan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membuat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prototipe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82296" indent="0" algn="just"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6.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Pengujian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produk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uji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pemasran: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Hal-hal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dipelajari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dari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prototipe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perusahaan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menjalankan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produksi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terbatas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Kemudian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perusahaan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dapat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menguji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produk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tersebut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melihat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apakah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produknya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memenuhi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persyaratan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kinerja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jika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ya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produknya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akan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dijual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pada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daerah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bterbatas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82296" indent="0" algn="just"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7.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Komersial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hasil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uji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pemasran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positif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perusahaan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akan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memulia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produksi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pemasran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berskala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[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enuh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Komersial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bertahap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yang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bertujuan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menyebarkan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produk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tersebut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kedaerah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semakin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luas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mencegah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ketegangan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semestinya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tidak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perlu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terjadi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pada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kemapuan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produksi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awal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82296" indent="0" algn="just">
              <a:buNone/>
            </a:pP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Daur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Hidup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Produk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82296" indent="0" algn="just"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Bola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produk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mencapai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pasar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dia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memasuki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daur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hidup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pro :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duk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Daur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hidup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produk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adalah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serangkaian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tahap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kehidupan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produk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selama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menghasilkan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laba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82296" indent="0" algn="just">
              <a:buNone/>
            </a:pP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Tahap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daur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hidup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produk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82296" indent="0" algn="just"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Perkenalan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: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dilmulai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sewaktu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produk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mencapai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tempat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pasar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selama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tahap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ini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tenaga-tenaga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pemasran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berfokus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pada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usaha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membuat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konsumen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potensial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sadar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akan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keberadaan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produk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manfaatnya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 marL="82296" indent="0">
              <a:buNone/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50052961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304800"/>
            <a:ext cx="7714488" cy="6400800"/>
          </a:xfrm>
        </p:spPr>
        <p:txBody>
          <a:bodyPr>
            <a:normAutofit/>
          </a:bodyPr>
          <a:lstStyle/>
          <a:p>
            <a:pPr marL="82296" indent="0" algn="just"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Pertumbuhan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: 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jika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produk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baru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menarik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perhatian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cukup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memuaskan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konsumen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penjualan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mulai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menanjak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cepat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selama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tahap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ini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produk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mulai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menghasilkan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laba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82296" indent="0" algn="just"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Dewasa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: 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pertumbuhan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mulai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melambat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Walaupun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menghasilkan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laba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tertinggi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di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awal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tahap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ini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meningkatnya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persaingan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dapat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mengakibatkan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pemotongan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harga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laba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lebih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rendah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Pada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tahap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ini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penjualan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mulai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jatuh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82296" indent="0" algn="just"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Penurunan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Selama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tahap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akhir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penjualan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laba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terus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jatuh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produk-produk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baru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tahap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perkenalan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menagmbil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alih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penjualan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 Perusahaan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membuang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atau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mengurangi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dukungan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promosi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tetapi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tetap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membiarka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produk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tersebut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beredar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memberikan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laba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tambahan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498852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"/>
            <a:ext cx="8476488" cy="6477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err="1" smtClean="0"/>
              <a:t>Resiko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Peluang</a:t>
            </a:r>
            <a:r>
              <a:rPr lang="en-US" dirty="0" smtClean="0"/>
              <a:t> </a:t>
            </a:r>
            <a:r>
              <a:rPr lang="en-US" dirty="0" err="1" smtClean="0"/>
              <a:t>seorang</a:t>
            </a:r>
            <a:r>
              <a:rPr lang="en-US" dirty="0" smtClean="0"/>
              <a:t> </a:t>
            </a:r>
            <a:r>
              <a:rPr lang="en-US" dirty="0" err="1" smtClean="0"/>
              <a:t>pengusaha</a:t>
            </a:r>
            <a:r>
              <a:rPr lang="en-US" dirty="0" smtClean="0"/>
              <a:t> </a:t>
            </a:r>
            <a:r>
              <a:rPr lang="en-US" dirty="0" err="1" smtClean="0"/>
              <a:t>kehilangan</a:t>
            </a:r>
            <a:r>
              <a:rPr lang="en-US" dirty="0" smtClean="0"/>
              <a:t> </a:t>
            </a:r>
            <a:r>
              <a:rPr lang="en-US" dirty="0" err="1" smtClean="0"/>
              <a:t>waktu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uang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sebuah</a:t>
            </a:r>
            <a:r>
              <a:rPr lang="en-US" dirty="0" smtClean="0"/>
              <a:t> </a:t>
            </a:r>
            <a:r>
              <a:rPr lang="en-US" dirty="0" err="1" smtClean="0"/>
              <a:t>bisnis</a:t>
            </a:r>
            <a:r>
              <a:rPr lang="en-US" dirty="0" smtClean="0"/>
              <a:t> yang </a:t>
            </a:r>
            <a:r>
              <a:rPr lang="en-US" dirty="0" err="1" smtClean="0"/>
              <a:t>mungkin</a:t>
            </a:r>
            <a:r>
              <a:rPr lang="en-US" dirty="0" smtClean="0"/>
              <a:t> </a:t>
            </a:r>
            <a:r>
              <a:rPr lang="en-US" dirty="0" err="1" smtClean="0"/>
              <a:t>nantinya</a:t>
            </a:r>
            <a:r>
              <a:rPr lang="en-US" dirty="0" smtClean="0"/>
              <a:t> </a:t>
            </a:r>
            <a:r>
              <a:rPr lang="en-US" dirty="0" err="1" smtClean="0"/>
              <a:t>terbukti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menguntungkan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LINGKUNGAN BISNIS</a:t>
            </a:r>
          </a:p>
          <a:p>
            <a:pPr>
              <a:buNone/>
            </a:pPr>
            <a:r>
              <a:rPr lang="en-US" dirty="0" smtClean="0"/>
              <a:t> </a:t>
            </a:r>
            <a:r>
              <a:rPr lang="en-US" dirty="0" err="1" smtClean="0"/>
              <a:t>Faktor-faktor</a:t>
            </a:r>
            <a:r>
              <a:rPr lang="en-US" dirty="0" smtClean="0"/>
              <a:t> </a:t>
            </a:r>
            <a:r>
              <a:rPr lang="en-US" dirty="0" err="1" smtClean="0"/>
              <a:t>sekitar</a:t>
            </a:r>
            <a:r>
              <a:rPr lang="en-US" dirty="0" smtClean="0"/>
              <a:t>   yang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membantu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menghambat</a:t>
            </a:r>
            <a:r>
              <a:rPr lang="en-US" dirty="0" smtClean="0"/>
              <a:t> </a:t>
            </a:r>
            <a:r>
              <a:rPr lang="en-US" dirty="0" err="1" smtClean="0"/>
              <a:t>perkembangan</a:t>
            </a:r>
            <a:r>
              <a:rPr lang="en-US" dirty="0" smtClean="0"/>
              <a:t> </a:t>
            </a:r>
            <a:r>
              <a:rPr lang="en-US" dirty="0" err="1" smtClean="0"/>
              <a:t>bisnis</a:t>
            </a:r>
            <a:r>
              <a:rPr lang="en-US" dirty="0" smtClean="0"/>
              <a:t> :</a:t>
            </a:r>
          </a:p>
          <a:p>
            <a:pPr marL="596646" indent="-514350">
              <a:buAutoNum type="arabicPeriod"/>
            </a:pPr>
            <a:r>
              <a:rPr lang="en-US" dirty="0" err="1" smtClean="0"/>
              <a:t>Lingkungan</a:t>
            </a:r>
            <a:r>
              <a:rPr lang="en-US" dirty="0" smtClean="0"/>
              <a:t> </a:t>
            </a:r>
            <a:r>
              <a:rPr lang="en-US" dirty="0" err="1" smtClean="0"/>
              <a:t>ekonomi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Hukum</a:t>
            </a:r>
            <a:endParaRPr lang="en-US" dirty="0" smtClean="0"/>
          </a:p>
          <a:p>
            <a:pPr marL="596646" indent="-514350">
              <a:buAutoNum type="arabicPeriod"/>
            </a:pPr>
            <a:r>
              <a:rPr lang="en-US" dirty="0" err="1" smtClean="0"/>
              <a:t>Lingkungan</a:t>
            </a:r>
            <a:r>
              <a:rPr lang="en-US" dirty="0" smtClean="0"/>
              <a:t> </a:t>
            </a:r>
            <a:r>
              <a:rPr lang="en-US" dirty="0" err="1" smtClean="0"/>
              <a:t>teknologi</a:t>
            </a:r>
            <a:endParaRPr lang="en-US" dirty="0" smtClean="0"/>
          </a:p>
          <a:p>
            <a:pPr marL="596646" indent="-514350">
              <a:buAutoNum type="arabicPeriod"/>
            </a:pPr>
            <a:r>
              <a:rPr lang="en-US" dirty="0" err="1" smtClean="0"/>
              <a:t>Lingkungan</a:t>
            </a:r>
            <a:r>
              <a:rPr lang="en-US" dirty="0" smtClean="0"/>
              <a:t> </a:t>
            </a:r>
            <a:r>
              <a:rPr lang="en-US" dirty="0" err="1" smtClean="0"/>
              <a:t>persaingan</a:t>
            </a:r>
            <a:endParaRPr lang="en-US" dirty="0" smtClean="0"/>
          </a:p>
          <a:p>
            <a:pPr marL="596646" indent="-514350">
              <a:buAutoNum type="arabicPeriod"/>
            </a:pPr>
            <a:endParaRPr lang="en-US" dirty="0" smtClean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228600"/>
            <a:ext cx="8552688" cy="6477000"/>
          </a:xfrm>
        </p:spPr>
        <p:txBody>
          <a:bodyPr>
            <a:normAutofit fontScale="92500" lnSpcReduction="10000"/>
          </a:bodyPr>
          <a:lstStyle/>
          <a:p>
            <a:pPr marL="596646" indent="-514350">
              <a:buFont typeface="+mj-lt"/>
              <a:buAutoNum type="arabicPeriod" startAt="4"/>
            </a:pPr>
            <a:r>
              <a:rPr lang="en-US" dirty="0" err="1" smtClean="0"/>
              <a:t>Lingkungan</a:t>
            </a:r>
            <a:r>
              <a:rPr lang="en-US" dirty="0" smtClean="0"/>
              <a:t> </a:t>
            </a:r>
            <a:r>
              <a:rPr lang="en-US" dirty="0" err="1" smtClean="0"/>
              <a:t>sosial</a:t>
            </a:r>
            <a:endParaRPr lang="en-US" dirty="0" smtClean="0"/>
          </a:p>
          <a:p>
            <a:pPr marL="596646" indent="-514350">
              <a:buFont typeface="+mj-lt"/>
              <a:buAutoNum type="arabicPeriod" startAt="4"/>
            </a:pPr>
            <a:r>
              <a:rPr lang="en-US" dirty="0" err="1" smtClean="0"/>
              <a:t>Lingkungan</a:t>
            </a:r>
            <a:r>
              <a:rPr lang="en-US" dirty="0" smtClean="0"/>
              <a:t> </a:t>
            </a:r>
            <a:r>
              <a:rPr lang="en-US" dirty="0" err="1" smtClean="0"/>
              <a:t>bisnis</a:t>
            </a:r>
            <a:r>
              <a:rPr lang="en-US" dirty="0" smtClean="0"/>
              <a:t> global</a:t>
            </a:r>
          </a:p>
          <a:p>
            <a:pPr marL="82296" indent="0">
              <a:buNone/>
            </a:pPr>
            <a:endParaRPr lang="en-US" dirty="0" smtClean="0"/>
          </a:p>
          <a:p>
            <a:pPr marL="596646" indent="-514350">
              <a:buNone/>
            </a:pPr>
            <a:r>
              <a:rPr lang="en-US" dirty="0" err="1" smtClean="0"/>
              <a:t>Ket</a:t>
            </a:r>
            <a:r>
              <a:rPr lang="en-US" dirty="0" smtClean="0"/>
              <a:t> :</a:t>
            </a:r>
          </a:p>
          <a:p>
            <a:pPr marL="596646" indent="-514350">
              <a:buAutoNum type="arabicPeriod"/>
            </a:pPr>
            <a:r>
              <a:rPr lang="en-US" dirty="0" err="1" smtClean="0"/>
              <a:t>Lingkungan</a:t>
            </a:r>
            <a:r>
              <a:rPr lang="en-US" dirty="0" smtClean="0"/>
              <a:t> </a:t>
            </a:r>
            <a:r>
              <a:rPr lang="en-US" dirty="0" err="1" smtClean="0"/>
              <a:t>ekonomi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hukum</a:t>
            </a:r>
            <a:endParaRPr lang="en-US" dirty="0" smtClean="0"/>
          </a:p>
          <a:p>
            <a:pPr marL="82296" indent="0" algn="just">
              <a:buNone/>
            </a:pPr>
            <a:r>
              <a:rPr lang="en-US" dirty="0" smtClean="0"/>
              <a:t>	</a:t>
            </a:r>
            <a:r>
              <a:rPr lang="en-US" dirty="0" err="1" smtClean="0"/>
              <a:t>Bisnis</a:t>
            </a:r>
            <a:r>
              <a:rPr lang="en-US" dirty="0" smtClean="0"/>
              <a:t> </a:t>
            </a:r>
            <a:r>
              <a:rPr lang="en-US" dirty="0" err="1" smtClean="0"/>
              <a:t>tumbuh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berkembang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sehat</a:t>
            </a:r>
            <a:r>
              <a:rPr lang="en-US" dirty="0" smtClean="0"/>
              <a:t> 	</a:t>
            </a:r>
            <a:r>
              <a:rPr lang="en-US" dirty="0" err="1" smtClean="0"/>
              <a:t>hasilnya</a:t>
            </a:r>
            <a:r>
              <a:rPr lang="en-US" dirty="0" smtClean="0"/>
              <a:t> </a:t>
            </a:r>
            <a:r>
              <a:rPr lang="en-US" dirty="0" err="1" smtClean="0"/>
              <a:t>pertumbuhan</a:t>
            </a:r>
            <a:r>
              <a:rPr lang="en-US" dirty="0" smtClean="0"/>
              <a:t> </a:t>
            </a:r>
            <a:r>
              <a:rPr lang="en-US" dirty="0" err="1" smtClean="0"/>
              <a:t>lapangan</a:t>
            </a:r>
            <a:r>
              <a:rPr lang="en-US" dirty="0" smtClean="0"/>
              <a:t> </a:t>
            </a:r>
            <a:r>
              <a:rPr lang="en-US" dirty="0" err="1" smtClean="0"/>
              <a:t>kerja</a:t>
            </a:r>
            <a:r>
              <a:rPr lang="en-US" dirty="0" smtClean="0"/>
              <a:t>.</a:t>
            </a:r>
          </a:p>
          <a:p>
            <a:pPr marL="82296" indent="0" algn="just">
              <a:buNone/>
            </a:pPr>
            <a:r>
              <a:rPr lang="en-US" dirty="0"/>
              <a:t>	</a:t>
            </a:r>
            <a:r>
              <a:rPr lang="en-US" dirty="0" err="1" smtClean="0"/>
              <a:t>Kondisi</a:t>
            </a:r>
            <a:r>
              <a:rPr lang="en-US" dirty="0" smtClean="0"/>
              <a:t> </a:t>
            </a:r>
            <a:r>
              <a:rPr lang="en-US" dirty="0" err="1" smtClean="0"/>
              <a:t>lingkungan</a:t>
            </a:r>
            <a:r>
              <a:rPr lang="en-US" dirty="0" smtClean="0"/>
              <a:t> yang </a:t>
            </a:r>
            <a:r>
              <a:rPr lang="en-US" dirty="0" err="1" smtClean="0"/>
              <a:t>salah</a:t>
            </a:r>
            <a:r>
              <a:rPr lang="en-US" dirty="0" smtClean="0"/>
              <a:t> </a:t>
            </a:r>
            <a:r>
              <a:rPr lang="en-US" dirty="0" err="1" smtClean="0"/>
              <a:t>akan</a:t>
            </a:r>
            <a:r>
              <a:rPr lang="en-US" dirty="0" smtClean="0"/>
              <a:t> 	</a:t>
            </a:r>
            <a:r>
              <a:rPr lang="en-US" dirty="0" err="1" smtClean="0"/>
              <a:t>membawa</a:t>
            </a:r>
            <a:r>
              <a:rPr lang="en-US" dirty="0" smtClean="0"/>
              <a:t> </a:t>
            </a:r>
            <a:r>
              <a:rPr lang="en-US" dirty="0" err="1" smtClean="0"/>
              <a:t>kegagalan</a:t>
            </a:r>
            <a:r>
              <a:rPr lang="en-US" dirty="0" smtClean="0"/>
              <a:t> </a:t>
            </a:r>
            <a:r>
              <a:rPr lang="en-US" dirty="0" err="1" smtClean="0"/>
              <a:t>bisnis</a:t>
            </a:r>
            <a:r>
              <a:rPr lang="en-US" dirty="0" smtClean="0"/>
              <a:t>, </a:t>
            </a:r>
            <a:r>
              <a:rPr lang="en-US" dirty="0" err="1" smtClean="0"/>
              <a:t>kehilangan</a:t>
            </a:r>
            <a:r>
              <a:rPr lang="en-US" dirty="0" smtClean="0"/>
              <a:t> 	</a:t>
            </a:r>
            <a:r>
              <a:rPr lang="en-US" dirty="0" err="1" smtClean="0"/>
              <a:t>pekerjaan</a:t>
            </a:r>
            <a:r>
              <a:rPr lang="en-US" dirty="0" smtClean="0"/>
              <a:t>, </a:t>
            </a:r>
            <a:r>
              <a:rPr lang="en-US" dirty="0" err="1" smtClean="0"/>
              <a:t>standar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kwalitas</a:t>
            </a:r>
            <a:r>
              <a:rPr lang="en-US" dirty="0" smtClean="0"/>
              <a:t> </a:t>
            </a:r>
            <a:r>
              <a:rPr lang="en-US" dirty="0" err="1" smtClean="0"/>
              <a:t>hidup</a:t>
            </a:r>
            <a:r>
              <a:rPr lang="en-US" dirty="0" smtClean="0"/>
              <a:t> yang 	</a:t>
            </a:r>
            <a:r>
              <a:rPr lang="en-US" dirty="0" err="1" smtClean="0"/>
              <a:t>rendah</a:t>
            </a:r>
            <a:r>
              <a:rPr lang="en-US" dirty="0" smtClean="0"/>
              <a:t>, </a:t>
            </a:r>
            <a:r>
              <a:rPr lang="en-US" dirty="0" err="1" smtClean="0"/>
              <a:t>lingkungan</a:t>
            </a:r>
            <a:r>
              <a:rPr lang="en-US" dirty="0" smtClean="0"/>
              <a:t> </a:t>
            </a:r>
            <a:r>
              <a:rPr lang="en-US" dirty="0" err="1" smtClean="0"/>
              <a:t>bisnis</a:t>
            </a:r>
            <a:r>
              <a:rPr lang="en-US" dirty="0" smtClean="0"/>
              <a:t> yang </a:t>
            </a:r>
            <a:r>
              <a:rPr lang="en-US" dirty="0" err="1" smtClean="0"/>
              <a:t>tepat</a:t>
            </a:r>
            <a:r>
              <a:rPr lang="en-US" dirty="0" smtClean="0"/>
              <a:t> </a:t>
            </a:r>
            <a:r>
              <a:rPr lang="en-US" dirty="0" err="1" smtClean="0"/>
              <a:t>merupakan</a:t>
            </a:r>
            <a:r>
              <a:rPr lang="en-US" dirty="0" smtClean="0"/>
              <a:t> </a:t>
            </a:r>
            <a:r>
              <a:rPr lang="en-US" dirty="0" err="1" smtClean="0"/>
              <a:t>dasar</a:t>
            </a:r>
            <a:r>
              <a:rPr lang="en-US" dirty="0" smtClean="0"/>
              <a:t> 	</a:t>
            </a:r>
            <a:r>
              <a:rPr lang="en-US" dirty="0" err="1" smtClean="0"/>
              <a:t>segala</a:t>
            </a:r>
            <a:r>
              <a:rPr lang="en-US" dirty="0" smtClean="0"/>
              <a:t> </a:t>
            </a:r>
            <a:r>
              <a:rPr lang="en-US" dirty="0" err="1" smtClean="0"/>
              <a:t>jenis</a:t>
            </a:r>
            <a:r>
              <a:rPr lang="en-US" dirty="0" smtClean="0"/>
              <a:t> </a:t>
            </a:r>
            <a:r>
              <a:rPr lang="en-US" dirty="0" err="1" smtClean="0"/>
              <a:t>kemajuan</a:t>
            </a:r>
            <a:r>
              <a:rPr lang="en-US" dirty="0" smtClean="0"/>
              <a:t> </a:t>
            </a:r>
            <a:r>
              <a:rPr lang="en-US" dirty="0" err="1" smtClean="0"/>
              <a:t>sosial</a:t>
            </a:r>
            <a:r>
              <a:rPr lang="en-US" dirty="0" smtClean="0"/>
              <a:t>, </a:t>
            </a:r>
            <a:r>
              <a:rPr lang="en-US" dirty="0" err="1" smtClean="0"/>
              <a:t>termasuk</a:t>
            </a:r>
            <a:r>
              <a:rPr lang="en-US" dirty="0" smtClean="0"/>
              <a:t> </a:t>
            </a:r>
            <a:r>
              <a:rPr lang="en-US" dirty="0" err="1" smtClean="0"/>
              <a:t>sekolah</a:t>
            </a:r>
            <a:r>
              <a:rPr lang="en-US" dirty="0" smtClean="0"/>
              <a:t> 	yang </a:t>
            </a:r>
            <a:r>
              <a:rPr lang="en-US" dirty="0" err="1" smtClean="0"/>
              <a:t>baik</a:t>
            </a:r>
            <a:r>
              <a:rPr lang="en-US" dirty="0" smtClean="0"/>
              <a:t>, air </a:t>
            </a:r>
            <a:r>
              <a:rPr lang="en-US" dirty="0" err="1" smtClean="0"/>
              <a:t>bersih</a:t>
            </a:r>
            <a:r>
              <a:rPr lang="en-US" dirty="0" smtClean="0"/>
              <a:t>, </a:t>
            </a:r>
            <a:r>
              <a:rPr lang="en-US" dirty="0" err="1" smtClean="0"/>
              <a:t>perawatan</a:t>
            </a:r>
            <a:r>
              <a:rPr lang="en-US" dirty="0" smtClean="0"/>
              <a:t> </a:t>
            </a:r>
            <a:r>
              <a:rPr lang="en-US" dirty="0" err="1" smtClean="0"/>
              <a:t>kesehatan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tingkat</a:t>
            </a:r>
            <a:r>
              <a:rPr lang="en-US" dirty="0" smtClean="0"/>
              <a:t> </a:t>
            </a:r>
            <a:r>
              <a:rPr lang="en-US" dirty="0" err="1" smtClean="0"/>
              <a:t>kejahatan</a:t>
            </a:r>
            <a:r>
              <a:rPr lang="en-US" dirty="0" smtClean="0"/>
              <a:t> yang </a:t>
            </a:r>
            <a:r>
              <a:rPr lang="en-US" dirty="0" err="1" smtClean="0"/>
              <a:t>rendah</a:t>
            </a:r>
            <a:r>
              <a:rPr lang="en-US" dirty="0" smtClean="0"/>
              <a:t>.</a:t>
            </a:r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6032</TotalTime>
  <Words>3901</Words>
  <Application>Microsoft Office PowerPoint</Application>
  <PresentationFormat>On-screen Show (4:3)</PresentationFormat>
  <Paragraphs>580</Paragraphs>
  <Slides>75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75</vt:i4>
      </vt:variant>
    </vt:vector>
  </HeadingPairs>
  <TitlesOfParts>
    <vt:vector size="77" baseType="lpstr">
      <vt:lpstr>Solstice</vt:lpstr>
      <vt:lpstr>Oriel</vt:lpstr>
      <vt:lpstr>  Pertemuan Ke  1 </vt:lpstr>
      <vt:lpstr>Pengertian dan Ruang Lingkup Bisnis</vt:lpstr>
      <vt:lpstr>Sejarah Perkembangan Bisnis</vt:lpstr>
      <vt:lpstr>Daya Tarik Bisnis</vt:lpstr>
      <vt:lpstr>Pertemuan  Ke  2 MENGELOLA DALAM LINGKUNGAN BISNIS DINAMIS : Mengambil Resiko dan Menghasilkan Laba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Pertemuan Ke  3 PENGARUH EKONOMI TERHADAP BISNIS</vt:lpstr>
      <vt:lpstr>Slide 15</vt:lpstr>
      <vt:lpstr>Slide 16</vt:lpstr>
      <vt:lpstr>Slide 17</vt:lpstr>
      <vt:lpstr>Slide 18</vt:lpstr>
      <vt:lpstr>Slide 19</vt:lpstr>
      <vt:lpstr>Slide 20</vt:lpstr>
      <vt:lpstr>Strategi Produk dan Penentuan Harga</vt:lpstr>
      <vt:lpstr>Slide 22</vt:lpstr>
      <vt:lpstr>Langkah-langkah menciptakan produk baru.</vt:lpstr>
      <vt:lpstr>Pertemuan Ke 4 MENAMPILKAN PERILAKU ETIS DAN TANGGUNG JAWAB SOSIAL</vt:lpstr>
      <vt:lpstr>Slide 25</vt:lpstr>
      <vt:lpstr>Slide 26</vt:lpstr>
      <vt:lpstr>Slide 27</vt:lpstr>
      <vt:lpstr>Pertemuan Ke  5 MEMILIH UNTUK KEPEMIMPINAN BISNIS</vt:lpstr>
      <vt:lpstr>Slide 29</vt:lpstr>
      <vt:lpstr>Slide 30</vt:lpstr>
      <vt:lpstr>Slide 31</vt:lpstr>
      <vt:lpstr>Slide 32</vt:lpstr>
      <vt:lpstr>Slide 33</vt:lpstr>
      <vt:lpstr>Slide 34</vt:lpstr>
      <vt:lpstr>Slide 35</vt:lpstr>
      <vt:lpstr>Slide 36</vt:lpstr>
      <vt:lpstr>Slide 37</vt:lpstr>
      <vt:lpstr>Slide 38</vt:lpstr>
      <vt:lpstr>Slide 39</vt:lpstr>
      <vt:lpstr>Pertemuan Ke 6 KEWIRAUSAHAAN DAN MEMULAI BISNIS KECIL</vt:lpstr>
      <vt:lpstr>Slide 41</vt:lpstr>
      <vt:lpstr>Slide 42</vt:lpstr>
      <vt:lpstr>Slide 43</vt:lpstr>
      <vt:lpstr>Slide 44</vt:lpstr>
      <vt:lpstr>Pertemuan Ke  7 MANAJEMEN, KEPEMIMPINAN, dan PEMBERDAYAAN KARYAWAN</vt:lpstr>
      <vt:lpstr>Slide 46</vt:lpstr>
      <vt:lpstr>Slide 47</vt:lpstr>
      <vt:lpstr>Slide 48</vt:lpstr>
      <vt:lpstr>Slide 49</vt:lpstr>
      <vt:lpstr>Slide 50</vt:lpstr>
      <vt:lpstr>Slide 51</vt:lpstr>
      <vt:lpstr>Slide 52</vt:lpstr>
      <vt:lpstr>Pertemuan Ke  9 MEMPRODUKSI BARANG DAN JASA KELAS DUNIA</vt:lpstr>
      <vt:lpstr>Slide 54</vt:lpstr>
      <vt:lpstr>Slide 55</vt:lpstr>
      <vt:lpstr>Slide 56</vt:lpstr>
      <vt:lpstr>Slide 57</vt:lpstr>
      <vt:lpstr>Slide 58</vt:lpstr>
      <vt:lpstr>Slide 59</vt:lpstr>
      <vt:lpstr>Slide 60</vt:lpstr>
      <vt:lpstr>Slide 61</vt:lpstr>
      <vt:lpstr>Slide 62</vt:lpstr>
      <vt:lpstr>Slide 63</vt:lpstr>
      <vt:lpstr>Slide 64</vt:lpstr>
      <vt:lpstr>Slide 65</vt:lpstr>
      <vt:lpstr>Slide 66</vt:lpstr>
      <vt:lpstr>Slide 67</vt:lpstr>
      <vt:lpstr>Slide 68</vt:lpstr>
      <vt:lpstr>Slide 69</vt:lpstr>
      <vt:lpstr>Slide 70</vt:lpstr>
      <vt:lpstr>Slide 71</vt:lpstr>
      <vt:lpstr>Slide 72</vt:lpstr>
      <vt:lpstr>Slide 73</vt:lpstr>
      <vt:lpstr>Slide 74</vt:lpstr>
      <vt:lpstr>Slide 75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BAB 1 Bisnis: Panduan Manusia, Teknologi, dan Perilaku Etis</dc:title>
  <dc:creator>windows</dc:creator>
  <cp:lastModifiedBy>upt.pustikom</cp:lastModifiedBy>
  <cp:revision>348</cp:revision>
  <dcterms:created xsi:type="dcterms:W3CDTF">2010-09-22T05:34:46Z</dcterms:created>
  <dcterms:modified xsi:type="dcterms:W3CDTF">2018-10-25T02:20:37Z</dcterms:modified>
</cp:coreProperties>
</file>