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78"/>
  </p:notesMasterIdLst>
  <p:handoutMasterIdLst>
    <p:handoutMasterId r:id="rId79"/>
  </p:handoutMasterIdLst>
  <p:sldIdLst>
    <p:sldId id="256" r:id="rId3"/>
    <p:sldId id="322" r:id="rId4"/>
    <p:sldId id="323" r:id="rId5"/>
    <p:sldId id="324" r:id="rId6"/>
    <p:sldId id="321" r:id="rId7"/>
    <p:sldId id="257" r:id="rId8"/>
    <p:sldId id="258" r:id="rId9"/>
    <p:sldId id="263" r:id="rId10"/>
    <p:sldId id="260" r:id="rId11"/>
    <p:sldId id="264" r:id="rId12"/>
    <p:sldId id="312" r:id="rId13"/>
    <p:sldId id="315" r:id="rId14"/>
    <p:sldId id="31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317" r:id="rId23"/>
    <p:sldId id="272" r:id="rId24"/>
    <p:sldId id="318" r:id="rId25"/>
    <p:sldId id="274" r:id="rId26"/>
    <p:sldId id="279" r:id="rId27"/>
    <p:sldId id="276" r:id="rId28"/>
    <p:sldId id="277" r:id="rId29"/>
    <p:sldId id="280" r:id="rId30"/>
    <p:sldId id="281" r:id="rId31"/>
    <p:sldId id="286" r:id="rId32"/>
    <p:sldId id="283" r:id="rId33"/>
    <p:sldId id="284" r:id="rId34"/>
    <p:sldId id="285" r:id="rId35"/>
    <p:sldId id="287" r:id="rId36"/>
    <p:sldId id="288" r:id="rId37"/>
    <p:sldId id="289" r:id="rId38"/>
    <p:sldId id="290" r:id="rId39"/>
    <p:sldId id="319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26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20" r:id="rId63"/>
    <p:sldId id="325" r:id="rId64"/>
    <p:sldId id="327" r:id="rId65"/>
    <p:sldId id="328" r:id="rId66"/>
    <p:sldId id="329" r:id="rId67"/>
    <p:sldId id="330" r:id="rId68"/>
    <p:sldId id="331" r:id="rId69"/>
    <p:sldId id="332" r:id="rId70"/>
    <p:sldId id="333" r:id="rId71"/>
    <p:sldId id="334" r:id="rId72"/>
    <p:sldId id="335" r:id="rId73"/>
    <p:sldId id="336" r:id="rId74"/>
    <p:sldId id="337" r:id="rId75"/>
    <p:sldId id="338" r:id="rId76"/>
    <p:sldId id="339" r:id="rId77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103" autoAdjust="0"/>
    <p:restoredTop sz="94660"/>
  </p:normalViewPr>
  <p:slideViewPr>
    <p:cSldViewPr>
      <p:cViewPr varScale="1">
        <p:scale>
          <a:sx n="73" d="100"/>
          <a:sy n="73" d="100"/>
        </p:scale>
        <p:origin x="-10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DE0F3-D505-4C3D-8DCB-D6E8E56C5DD6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021E5-4A21-4BF8-AE0D-D72F75C7A7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8643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8234E-78CC-4E64-AE9F-454E73C7ADF6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E032B-FF4B-475E-95D1-B6FFE303C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2952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E032B-FF4B-475E-95D1-B6FFE303C54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9549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E032B-FF4B-475E-95D1-B6FFE303C54E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4804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E032B-FF4B-475E-95D1-B6FFE303C54E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8192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90FBD-93BA-4ECE-8706-6B6F0AE2B49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FC6DB-6404-46DF-8652-CF013CD199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90FBD-93BA-4ECE-8706-6B6F0AE2B49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FC6DB-6404-46DF-8652-CF013CD19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90FBD-93BA-4ECE-8706-6B6F0AE2B49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FC6DB-6404-46DF-8652-CF013CD19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5490FBD-93BA-4ECE-8706-6B6F0AE2B49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E4FC6DB-6404-46DF-8652-CF013CD19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490FBD-93BA-4ECE-8706-6B6F0AE2B49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4FC6DB-6404-46DF-8652-CF013CD199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5490FBD-93BA-4ECE-8706-6B6F0AE2B49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E4FC6DB-6404-46DF-8652-CF013CD19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0FBD-93BA-4ECE-8706-6B6F0AE2B49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C6DB-6404-46DF-8652-CF013CD199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0FBD-93BA-4ECE-8706-6B6F0AE2B49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C6DB-6404-46DF-8652-CF013CD199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490FBD-93BA-4ECE-8706-6B6F0AE2B49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4FC6DB-6404-46DF-8652-CF013CD199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0FBD-93BA-4ECE-8706-6B6F0AE2B49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C6DB-6404-46DF-8652-CF013CD19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490FBD-93BA-4ECE-8706-6B6F0AE2B49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4FC6DB-6404-46DF-8652-CF013CD199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90FBD-93BA-4ECE-8706-6B6F0AE2B49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FC6DB-6404-46DF-8652-CF013CD19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490FBD-93BA-4ECE-8706-6B6F0AE2B49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4FC6DB-6404-46DF-8652-CF013CD199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0FBD-93BA-4ECE-8706-6B6F0AE2B49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C6DB-6404-46DF-8652-CF013CD19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0FBD-93BA-4ECE-8706-6B6F0AE2B49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C6DB-6404-46DF-8652-CF013CD19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90FBD-93BA-4ECE-8706-6B6F0AE2B49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FC6DB-6404-46DF-8652-CF013CD199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90FBD-93BA-4ECE-8706-6B6F0AE2B49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FC6DB-6404-46DF-8652-CF013CD19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90FBD-93BA-4ECE-8706-6B6F0AE2B49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FC6DB-6404-46DF-8652-CF013CD19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90FBD-93BA-4ECE-8706-6B6F0AE2B49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FC6DB-6404-46DF-8652-CF013CD19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90FBD-93BA-4ECE-8706-6B6F0AE2B49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FC6DB-6404-46DF-8652-CF013CD199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90FBD-93BA-4ECE-8706-6B6F0AE2B49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FC6DB-6404-46DF-8652-CF013CD19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90FBD-93BA-4ECE-8706-6B6F0AE2B49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FC6DB-6404-46DF-8652-CF013CD199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5490FBD-93BA-4ECE-8706-6B6F0AE2B49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E4FC6DB-6404-46DF-8652-CF013CD199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5490FBD-93BA-4ECE-8706-6B6F0AE2B49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E4FC6DB-6404-46DF-8652-CF013CD19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152400"/>
            <a:ext cx="76962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1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990600"/>
            <a:ext cx="7696200" cy="5638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84632" indent="-457200">
              <a:buFontTx/>
              <a:buChar char="-"/>
            </a:pP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 smtClean="0"/>
          </a:p>
          <a:p>
            <a:pPr marL="484632" indent="-457200">
              <a:buFontTx/>
              <a:buChar char="-"/>
            </a:pPr>
            <a:r>
              <a:rPr lang="en-US" dirty="0" err="1" smtClean="0"/>
              <a:t>Penyampaian</a:t>
            </a:r>
            <a:r>
              <a:rPr lang="en-US" dirty="0" smtClean="0"/>
              <a:t> RPS</a:t>
            </a:r>
          </a:p>
          <a:p>
            <a:pPr marL="484632" indent="-457200">
              <a:buFontTx/>
              <a:buChar char="-"/>
            </a:pP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 smtClean="0"/>
          </a:p>
          <a:p>
            <a:pPr marL="484632" indent="-457200">
              <a:buFontTx/>
              <a:buChar char="-"/>
            </a:pPr>
            <a:r>
              <a:rPr lang="en-US" dirty="0" err="1" smtClean="0"/>
              <a:t>Profil</a:t>
            </a:r>
            <a:endParaRPr lang="en-US" dirty="0"/>
          </a:p>
          <a:p>
            <a:r>
              <a:rPr lang="en-US" dirty="0"/>
              <a:t>      N a m a		: </a:t>
            </a:r>
            <a:r>
              <a:rPr lang="en-US" dirty="0" err="1" smtClean="0"/>
              <a:t>Jayasman</a:t>
            </a:r>
            <a:r>
              <a:rPr lang="en-US" dirty="0" smtClean="0"/>
              <a:t>, SE., </a:t>
            </a:r>
            <a:r>
              <a:rPr lang="en-US" dirty="0" err="1" smtClean="0"/>
              <a:t>M.Si</a:t>
            </a:r>
            <a:endParaRPr lang="en-US" dirty="0"/>
          </a:p>
          <a:p>
            <a:r>
              <a:rPr lang="en-US" dirty="0"/>
              <a:t>      </a:t>
            </a:r>
            <a:r>
              <a:rPr lang="en-US" dirty="0" err="1"/>
              <a:t>Jabatan</a:t>
            </a:r>
            <a:r>
              <a:rPr lang="en-US" dirty="0"/>
              <a:t>	          : </a:t>
            </a:r>
            <a:r>
              <a:rPr lang="en-US" dirty="0" err="1" smtClean="0"/>
              <a:t>Koordinator</a:t>
            </a:r>
            <a:r>
              <a:rPr lang="en-US" dirty="0" smtClean="0"/>
              <a:t> Bid. </a:t>
            </a:r>
            <a:r>
              <a:rPr lang="en-US" dirty="0" err="1" smtClean="0"/>
              <a:t>Kemahasiswaan</a:t>
            </a:r>
            <a:r>
              <a:rPr lang="en-US" dirty="0" smtClean="0"/>
              <a:t>/ 			</a:t>
            </a:r>
            <a:r>
              <a:rPr lang="en-US" dirty="0" err="1" smtClean="0"/>
              <a:t>Dosen</a:t>
            </a:r>
            <a:endParaRPr lang="en-US" dirty="0"/>
          </a:p>
          <a:p>
            <a:r>
              <a:rPr lang="en-US" dirty="0"/>
              <a:t>      </a:t>
            </a:r>
            <a:r>
              <a:rPr lang="en-US" dirty="0" err="1"/>
              <a:t>Alamat</a:t>
            </a:r>
            <a:r>
              <a:rPr lang="en-US" dirty="0"/>
              <a:t>	          : </a:t>
            </a:r>
            <a:r>
              <a:rPr lang="en-US" dirty="0" err="1" smtClean="0"/>
              <a:t>Simpang</a:t>
            </a:r>
            <a:r>
              <a:rPr lang="en-US" dirty="0" smtClean="0"/>
              <a:t> III </a:t>
            </a:r>
            <a:r>
              <a:rPr lang="en-US" dirty="0" err="1" smtClean="0"/>
              <a:t>Ophir</a:t>
            </a:r>
            <a:endParaRPr lang="en-US" dirty="0"/>
          </a:p>
          <a:p>
            <a:r>
              <a:rPr lang="en-US" dirty="0"/>
              <a:t>      No. Hp            </a:t>
            </a:r>
            <a:r>
              <a:rPr lang="en-US" dirty="0" smtClean="0"/>
              <a:t> : </a:t>
            </a:r>
            <a:r>
              <a:rPr lang="en-US" dirty="0" smtClean="0"/>
              <a:t>082284739965</a:t>
            </a:r>
            <a:endParaRPr lang="en-US" dirty="0"/>
          </a:p>
          <a:p>
            <a:r>
              <a:rPr lang="en-US" dirty="0"/>
              <a:t>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400288" cy="60198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/>
              <a:t>2</a:t>
            </a:r>
            <a:r>
              <a:rPr lang="en-US" dirty="0" smtClean="0"/>
              <a:t>..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 smtClean="0"/>
          </a:p>
          <a:p>
            <a:pPr marL="82296" indent="0" algn="just">
              <a:buNone/>
            </a:pPr>
            <a:r>
              <a:rPr lang="en-US" dirty="0" smtClean="0"/>
              <a:t>Perusahaan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eksis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terkini</a:t>
            </a:r>
            <a:r>
              <a:rPr lang="en-US" dirty="0" smtClean="0"/>
              <a:t>, agar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uptodate</a:t>
            </a:r>
            <a:r>
              <a:rPr lang="en-US" dirty="0" smtClean="0"/>
              <a:t>.</a:t>
            </a:r>
          </a:p>
          <a:p>
            <a:pPr marL="82296" indent="0" algn="just">
              <a:buNone/>
            </a:pP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. (</a:t>
            </a:r>
            <a:r>
              <a:rPr lang="en-US" dirty="0" err="1" smtClean="0"/>
              <a:t>bisnis-bisnis</a:t>
            </a:r>
            <a:r>
              <a:rPr lang="en-US" dirty="0" smtClean="0"/>
              <a:t> yang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memperlakukan</a:t>
            </a:r>
            <a:r>
              <a:rPr lang="en-US" dirty="0" smtClean="0"/>
              <a:t> </a:t>
            </a:r>
            <a:r>
              <a:rPr lang="en-US" dirty="0" err="1" smtClean="0"/>
              <a:t>pelanggannya</a:t>
            </a:r>
            <a:r>
              <a:rPr lang="en-US" dirty="0" smtClean="0"/>
              <a:t>.</a:t>
            </a:r>
          </a:p>
          <a:p>
            <a:pPr marL="82296" indent="0" algn="just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714488" cy="51054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endParaRPr lang="en-US" dirty="0" smtClean="0"/>
          </a:p>
          <a:p>
            <a:pPr algn="just"/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kwalitas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nihil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menawarkan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berkwalitas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prima.</a:t>
            </a:r>
          </a:p>
          <a:p>
            <a:pPr algn="just"/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584811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81000"/>
            <a:ext cx="7714488" cy="5867400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algn="just"/>
            <a:r>
              <a:rPr lang="en-US" dirty="0" err="1" smtClean="0"/>
              <a:t>Demografi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 </a:t>
            </a:r>
            <a:r>
              <a:rPr lang="en-US" dirty="0" err="1" smtClean="0"/>
              <a:t>manusia</a:t>
            </a:r>
            <a:r>
              <a:rPr lang="en-US" dirty="0" smtClean="0"/>
              <a:t> 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, </a:t>
            </a:r>
            <a:r>
              <a:rPr lang="en-US" dirty="0" err="1" smtClean="0"/>
              <a:t>kepadatan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( </a:t>
            </a:r>
            <a:r>
              <a:rPr lang="en-US" dirty="0" err="1" smtClean="0"/>
              <a:t>umur</a:t>
            </a:r>
            <a:r>
              <a:rPr lang="en-US" dirty="0" smtClean="0"/>
              <a:t>, </a:t>
            </a:r>
            <a:r>
              <a:rPr lang="en-US" dirty="0" err="1" smtClean="0"/>
              <a:t>ras</a:t>
            </a:r>
            <a:r>
              <a:rPr lang="en-US" dirty="0" smtClean="0"/>
              <a:t> gender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Trens</a:t>
            </a:r>
            <a:r>
              <a:rPr lang="en-US" dirty="0" smtClean="0"/>
              <a:t> </a:t>
            </a:r>
            <a:r>
              <a:rPr lang="en-US" dirty="0" err="1" smtClean="0"/>
              <a:t>demografi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(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,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menghabiskan</a:t>
            </a:r>
            <a:r>
              <a:rPr lang="en-US" dirty="0" smtClean="0"/>
              <a:t> </a:t>
            </a:r>
            <a:r>
              <a:rPr lang="en-US" dirty="0" err="1" smtClean="0"/>
              <a:t>waktunya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Keragaman</a:t>
            </a:r>
            <a:r>
              <a:rPr lang="en-US" dirty="0" smtClean="0"/>
              <a:t> (</a:t>
            </a:r>
            <a:r>
              <a:rPr lang="en-US" dirty="0" err="1" smtClean="0"/>
              <a:t>mempekerjakan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konsumennya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09785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global</a:t>
            </a:r>
          </a:p>
          <a:p>
            <a:pPr marL="82296" indent="0" algn="just">
              <a:buNone/>
            </a:pP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transparan</a:t>
            </a:r>
            <a:r>
              <a:rPr lang="en-US" dirty="0" smtClean="0"/>
              <a:t>,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hebat</a:t>
            </a:r>
            <a:r>
              <a:rPr lang="en-US" dirty="0" smtClean="0"/>
              <a:t>, media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, </a:t>
            </a:r>
            <a:r>
              <a:rPr lang="en-US" dirty="0" err="1" smtClean="0"/>
              <a:t>jepang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korea</a:t>
            </a:r>
            <a:r>
              <a:rPr lang="en-US" dirty="0" smtClean="0"/>
              <a:t> di </a:t>
            </a:r>
            <a:r>
              <a:rPr lang="en-US" dirty="0" err="1" smtClean="0"/>
              <a:t>indonesia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memasarkan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.</a:t>
            </a:r>
          </a:p>
          <a:p>
            <a:pPr marL="82296" indent="0" algn="just">
              <a:buNone/>
            </a:pPr>
            <a:r>
              <a:rPr lang="en-US" dirty="0" err="1" smtClean="0"/>
              <a:t>Perdagangan</a:t>
            </a:r>
            <a:r>
              <a:rPr lang="en-US" dirty="0" smtClean="0"/>
              <a:t> global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global,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kemakmuran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yang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kata lain </a:t>
            </a:r>
            <a:r>
              <a:rPr lang="en-US" dirty="0" err="1" smtClean="0"/>
              <a:t>bersiaplah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0327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76488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 3</a:t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/>
              <a:t>PENGARUH EKONOMI TERHADAP BISNIS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endParaRPr lang="en-US" dirty="0"/>
          </a:p>
          <a:p>
            <a:pPr algn="just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…</a:t>
            </a:r>
          </a:p>
          <a:p>
            <a:pPr algn="just"/>
            <a:r>
              <a:rPr lang="en-US" dirty="0" smtClean="0"/>
              <a:t>EKONOMI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sumber-sumber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mendistribusikannya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dikonsumsi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bersaing</a:t>
            </a:r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:</a:t>
            </a:r>
          </a:p>
          <a:p>
            <a:pPr marL="82296" indent="0" algn="just">
              <a:buNone/>
            </a:pPr>
            <a:r>
              <a:rPr lang="en-US" dirty="0" smtClean="0"/>
              <a:t>1. </a:t>
            </a:r>
            <a:r>
              <a:rPr lang="en-US" dirty="0" err="1" smtClean="0"/>
              <a:t>Makro</a:t>
            </a:r>
            <a:r>
              <a:rPr lang="en-US" dirty="0" smtClean="0"/>
              <a:t>( </a:t>
            </a:r>
            <a:r>
              <a:rPr lang="en-US" i="1" dirty="0" err="1" smtClean="0"/>
              <a:t>Macroeconimics</a:t>
            </a:r>
            <a:r>
              <a:rPr lang="en-US" i="1" dirty="0" smtClean="0"/>
              <a:t>):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beroperasinya</a:t>
            </a:r>
            <a:r>
              <a:rPr lang="en-US" dirty="0" smtClean="0"/>
              <a:t> 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/>
              <a:t>. (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)</a:t>
            </a:r>
            <a:endParaRPr lang="en-US" dirty="0" smtClean="0"/>
          </a:p>
          <a:p>
            <a:pPr marL="596646" indent="-51435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Mikro</a:t>
            </a:r>
            <a:r>
              <a:rPr lang="en-US" dirty="0" smtClean="0"/>
              <a:t> (</a:t>
            </a:r>
            <a:r>
              <a:rPr lang="en-US" i="1" dirty="0" smtClean="0"/>
              <a:t>microeconomics) :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prilaku</a:t>
            </a:r>
            <a:r>
              <a:rPr lang="en-US" dirty="0" smtClean="0"/>
              <a:t> orang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/>
              <a:t>. (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smtClean="0"/>
              <a:t>orang </a:t>
            </a:r>
            <a:r>
              <a:rPr lang="en-US" dirty="0"/>
              <a:t>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dipekerjakan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 smtClean="0"/>
              <a:t>).</a:t>
            </a:r>
            <a:endParaRPr lang="en-US" i="1" dirty="0" smtClean="0"/>
          </a:p>
          <a:p>
            <a:pPr algn="just">
              <a:buNone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(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daur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)</a:t>
            </a:r>
          </a:p>
          <a:p>
            <a:pPr algn="just"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05088" cy="6324600"/>
          </a:xfrm>
        </p:spPr>
        <p:txBody>
          <a:bodyPr>
            <a:normAutofit/>
          </a:bodyPr>
          <a:lstStyle/>
          <a:p>
            <a:pPr marL="596646" indent="-514350">
              <a:buNone/>
            </a:pP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r>
              <a:rPr lang="en-US" sz="2800" dirty="0" smtClean="0"/>
              <a:t> </a:t>
            </a:r>
            <a:r>
              <a:rPr lang="en-US" sz="2800" dirty="0" err="1" smtClean="0"/>
              <a:t>Membawa</a:t>
            </a:r>
            <a:r>
              <a:rPr lang="en-US" sz="2800" dirty="0" smtClean="0"/>
              <a:t> </a:t>
            </a:r>
            <a:r>
              <a:rPr lang="en-US" sz="2800" dirty="0" err="1" smtClean="0"/>
              <a:t>manfaat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.</a:t>
            </a:r>
          </a:p>
          <a:p>
            <a:pPr marL="596646" indent="-514350" algn="just">
              <a:buNone/>
            </a:pPr>
            <a:r>
              <a:rPr lang="en-US" sz="2800" dirty="0" err="1" smtClean="0"/>
              <a:t>Teori</a:t>
            </a:r>
            <a:r>
              <a:rPr lang="en-US" sz="2800" dirty="0" smtClean="0"/>
              <a:t> Adam Smith, </a:t>
            </a:r>
            <a:r>
              <a:rPr lang="en-US" sz="2800" dirty="0" err="1" smtClean="0"/>
              <a:t>pelaku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selalu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bekerja</a:t>
            </a:r>
            <a:r>
              <a:rPr lang="en-US" sz="2800" dirty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orang lain,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bekerja</a:t>
            </a:r>
            <a:r>
              <a:rPr lang="en-US" sz="2800" dirty="0" smtClean="0"/>
              <a:t> </a:t>
            </a:r>
            <a:r>
              <a:rPr lang="en-US" sz="2800" dirty="0" err="1" smtClean="0"/>
              <a:t>terutama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kemakmuran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pertumbuhan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.</a:t>
            </a:r>
          </a:p>
          <a:p>
            <a:pPr marL="596646" indent="-514350" algn="just">
              <a:buNone/>
            </a:pPr>
            <a:r>
              <a:rPr lang="en-US" sz="2800" dirty="0" err="1" smtClean="0"/>
              <a:t>Seiring</a:t>
            </a:r>
            <a:r>
              <a:rPr lang="en-US" sz="2800" dirty="0" smtClean="0"/>
              <a:t> orang </a:t>
            </a:r>
            <a:r>
              <a:rPr lang="en-US" sz="2800" dirty="0" err="1" smtClean="0"/>
              <a:t>bekerja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dirinya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, </a:t>
            </a:r>
            <a:r>
              <a:rPr lang="en-US" sz="2800" dirty="0" err="1" smtClean="0"/>
              <a:t>usaha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berlaku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b="1" dirty="0" err="1" smtClean="0"/>
              <a:t>tangan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terlihat</a:t>
            </a:r>
            <a:r>
              <a:rPr lang="en-US" sz="2800" b="1" dirty="0" smtClean="0"/>
              <a:t> “</a:t>
            </a:r>
            <a:r>
              <a:rPr lang="en-US" sz="2800" b="1" dirty="0" err="1" smtClean="0"/>
              <a:t>mengubah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keuntungan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ditujukan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sendiri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menjadi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manfaat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sosial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ekonomi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semua</a:t>
            </a:r>
            <a:r>
              <a:rPr lang="en-US" sz="2800" b="1" dirty="0" smtClean="0"/>
              <a:t>”</a:t>
            </a:r>
          </a:p>
          <a:p>
            <a:pPr marL="596646" indent="-514350" algn="just">
              <a:buNone/>
            </a:pPr>
            <a:r>
              <a:rPr lang="en-US" sz="2800" dirty="0" smtClean="0"/>
              <a:t>Kata orang </a:t>
            </a:r>
            <a:r>
              <a:rPr lang="en-US" sz="2800" dirty="0" err="1" smtClean="0"/>
              <a:t>bijak</a:t>
            </a:r>
            <a:r>
              <a:rPr lang="en-US" sz="2800" dirty="0" smtClean="0"/>
              <a:t> </a:t>
            </a:r>
            <a:r>
              <a:rPr lang="en-US" sz="2800" dirty="0" err="1" smtClean="0"/>
              <a:t>Beri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seekor</a:t>
            </a:r>
            <a:r>
              <a:rPr lang="en-US" sz="2800" dirty="0" smtClean="0"/>
              <a:t> </a:t>
            </a:r>
            <a:r>
              <a:rPr lang="en-US" sz="2800" dirty="0" err="1" smtClean="0"/>
              <a:t>ikan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memberinya</a:t>
            </a:r>
            <a:r>
              <a:rPr lang="en-US" sz="2800" dirty="0" smtClean="0"/>
              <a:t> </a:t>
            </a:r>
            <a:r>
              <a:rPr lang="en-US" sz="2800" dirty="0" err="1" smtClean="0"/>
              <a:t>makan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sehari</a:t>
            </a:r>
            <a:r>
              <a:rPr lang="en-US" sz="2800" dirty="0" smtClean="0"/>
              <a:t>,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ajari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ikan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memberinya</a:t>
            </a:r>
            <a:r>
              <a:rPr lang="en-US" sz="2800" dirty="0" smtClean="0"/>
              <a:t> </a:t>
            </a:r>
            <a:r>
              <a:rPr lang="en-US" sz="2800" dirty="0" err="1" smtClean="0"/>
              <a:t>makan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seumur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63246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Kapitalisme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 smtClean="0"/>
          </a:p>
          <a:p>
            <a:pPr>
              <a:buNone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Kapitalisme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sebagian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dimiliki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swasta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dioperasikan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laba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kapitalisme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96646" indent="-51435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properti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membeli,menjual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bangunan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properti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6646" indent="-51435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menerima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penghasilan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dikurangi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beban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berperan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insentif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pemilik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96646" indent="-51435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kebebasan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bersaing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bebas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bersaing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menawarkan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96646" indent="-51435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kebebasan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pilihan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bebas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tinggal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berkarir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kebebasan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dijual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dibeli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keinginan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28888" cy="5943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Penawaran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i="1" dirty="0" smtClean="0"/>
              <a:t>(demand)</a:t>
            </a:r>
          </a:p>
          <a:p>
            <a:pPr algn="just">
              <a:buNone/>
            </a:pPr>
            <a:r>
              <a:rPr lang="en-US" sz="2800" i="1" dirty="0" smtClean="0"/>
              <a:t>	</a:t>
            </a:r>
            <a:r>
              <a:rPr lang="en-US" sz="2800" i="1" dirty="0" err="1" smtClean="0"/>
              <a:t>Kuantitas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produk</a:t>
            </a:r>
            <a:r>
              <a:rPr lang="en-US" sz="2800" i="1" dirty="0" smtClean="0"/>
              <a:t> yang </a:t>
            </a:r>
            <a:r>
              <a:rPr lang="en-US" sz="2800" i="1" dirty="0" err="1"/>
              <a:t>t</a:t>
            </a:r>
            <a:r>
              <a:rPr lang="en-US" sz="2800" i="1" dirty="0" err="1" smtClean="0"/>
              <a:t>ersedia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dibeli</a:t>
            </a:r>
            <a:r>
              <a:rPr lang="en-US" sz="2800" i="1" dirty="0" smtClean="0"/>
              <a:t> orang </a:t>
            </a:r>
            <a:r>
              <a:rPr lang="en-US" sz="2800" i="1" dirty="0" err="1" smtClean="0"/>
              <a:t>pada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harga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berbeda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pada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suatu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waktu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tertentu</a:t>
            </a:r>
            <a:endParaRPr lang="en-US" sz="2800" i="1" dirty="0" smtClean="0"/>
          </a:p>
          <a:p>
            <a:pPr algn="just">
              <a:buNone/>
            </a:pPr>
            <a:r>
              <a:rPr lang="en-US" sz="2800" i="1" dirty="0" smtClean="0"/>
              <a:t>	</a:t>
            </a:r>
            <a:r>
              <a:rPr lang="en-US" sz="2800" dirty="0" err="1" smtClean="0"/>
              <a:t>Penawaran</a:t>
            </a:r>
            <a:r>
              <a:rPr lang="en-US" sz="2800" dirty="0" smtClean="0"/>
              <a:t> </a:t>
            </a:r>
            <a:r>
              <a:rPr lang="en-US" sz="2800" i="1" dirty="0" smtClean="0"/>
              <a:t>(</a:t>
            </a:r>
            <a:r>
              <a:rPr lang="en-US" sz="2800" i="1" dirty="0" err="1" smtClean="0"/>
              <a:t>Suplay</a:t>
            </a:r>
            <a:r>
              <a:rPr lang="en-US" sz="2800" i="1" dirty="0" smtClean="0"/>
              <a:t>)</a:t>
            </a:r>
          </a:p>
          <a:p>
            <a:pPr algn="just">
              <a:buNone/>
            </a:pPr>
            <a:r>
              <a:rPr lang="en-US" sz="2800" i="1" dirty="0" smtClean="0"/>
              <a:t>	</a:t>
            </a:r>
            <a:r>
              <a:rPr lang="en-US" sz="2800" i="1" dirty="0" err="1" smtClean="0"/>
              <a:t>Kuantitas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produk</a:t>
            </a:r>
            <a:r>
              <a:rPr lang="en-US" sz="2800" i="1" dirty="0" smtClean="0"/>
              <a:t> yang </a:t>
            </a:r>
            <a:r>
              <a:rPr lang="en-US" sz="2800" i="1" dirty="0" err="1"/>
              <a:t>t</a:t>
            </a:r>
            <a:r>
              <a:rPr lang="en-US" sz="2800" i="1" dirty="0" err="1" smtClean="0"/>
              <a:t>ersedia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dijual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oleh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produsen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atau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pemilik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pada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harga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berbeda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pada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suatu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waktu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tertentu</a:t>
            </a:r>
            <a:endParaRPr lang="en-US" sz="2800" i="1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Penawaran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: </a:t>
            </a:r>
            <a:r>
              <a:rPr lang="en-US" sz="2800" dirty="0" err="1" smtClean="0"/>
              <a:t>pembeli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membeli</a:t>
            </a:r>
            <a:r>
              <a:rPr lang="en-US" sz="2800" dirty="0" smtClean="0"/>
              <a:t> (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)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sewaktu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turun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sebaliknya</a:t>
            </a:r>
            <a:r>
              <a:rPr lang="en-US" sz="2800" dirty="0" smtClean="0"/>
              <a:t> </a:t>
            </a:r>
            <a:r>
              <a:rPr lang="en-US" sz="2800" dirty="0" err="1" smtClean="0"/>
              <a:t>pembeli</a:t>
            </a:r>
            <a:r>
              <a:rPr lang="en-US" sz="2800" dirty="0" smtClean="0"/>
              <a:t> </a:t>
            </a:r>
            <a:r>
              <a:rPr lang="en-US" sz="2800" dirty="0" err="1" smtClean="0"/>
              <a:t>sedikit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penawaran</a:t>
            </a:r>
            <a:r>
              <a:rPr lang="en-US" sz="2800" dirty="0" smtClean="0"/>
              <a:t> : </a:t>
            </a:r>
            <a:r>
              <a:rPr lang="en-US" sz="2800" dirty="0" err="1" smtClean="0"/>
              <a:t>produsen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menawarkan</a:t>
            </a:r>
            <a:r>
              <a:rPr lang="en-US" sz="2800" dirty="0" smtClean="0"/>
              <a:t> (</a:t>
            </a:r>
            <a:r>
              <a:rPr lang="en-US" sz="2800" dirty="0" err="1" smtClean="0"/>
              <a:t>penawaran</a:t>
            </a:r>
            <a:r>
              <a:rPr lang="en-US" sz="2800" dirty="0" smtClean="0"/>
              <a:t>) 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dijual</a:t>
            </a:r>
            <a:r>
              <a:rPr lang="en-US" sz="2800" dirty="0" smtClean="0"/>
              <a:t> </a:t>
            </a: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sebaliknya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sedikit</a:t>
            </a:r>
            <a:r>
              <a:rPr lang="en-US" sz="2800" dirty="0" smtClean="0"/>
              <a:t> </a:t>
            </a: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turun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534400" cy="6477000"/>
          </a:xfrm>
        </p:spPr>
        <p:txBody>
          <a:bodyPr>
            <a:normAutofit lnSpcReduction="10000"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Keseimbangan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keseimbangan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kuantitas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diminta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ditawarkan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bertemu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kuantitas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ditawarkan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kuantitas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diminta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aadaalah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Penjual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menyukai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pembeli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menyukai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rendah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permintaan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penawaran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Persaingan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Bebas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persaingan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870966" lvl="1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Persaingan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Sempurna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penjual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penjual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mendikte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10600" cy="5943600"/>
          </a:xfrm>
        </p:spPr>
        <p:txBody>
          <a:bodyPr/>
          <a:lstStyle/>
          <a:p>
            <a:pPr marL="596646" indent="-514350">
              <a:buFont typeface="+mj-lt"/>
              <a:buAutoNum type="arabicPeriod" startAt="2"/>
            </a:pP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Monopolistik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endParaRPr lang="en-US" dirty="0" smtClean="0"/>
          </a:p>
          <a:p>
            <a:pPr marL="596646" indent="-514350">
              <a:buFont typeface="+mj-lt"/>
              <a:buAutoNum type="arabicPeriod" startAt="3"/>
            </a:pPr>
            <a:r>
              <a:rPr lang="en-US" dirty="0" err="1" smtClean="0"/>
              <a:t>Oligopoli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Sebentuk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yang </a:t>
            </a:r>
            <a:r>
              <a:rPr lang="en-US" dirty="0" err="1" smtClean="0"/>
              <a:t>mendominasi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marL="596646" indent="-514350">
              <a:buFont typeface="+mj-lt"/>
              <a:buAutoNum type="arabicPeriod" startAt="4"/>
            </a:pPr>
            <a:r>
              <a:rPr lang="en-US" dirty="0" err="1" smtClean="0"/>
              <a:t>Monopoli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Bisnis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Inggeris</a:t>
            </a:r>
            <a:r>
              <a:rPr lang="en-US" dirty="0"/>
              <a:t> yang </a:t>
            </a:r>
            <a:r>
              <a:rPr lang="en-US" dirty="0" err="1"/>
              <a:t>artinya</a:t>
            </a:r>
            <a:r>
              <a:rPr lang="en-US" dirty="0"/>
              <a:t> Perusahaan.</a:t>
            </a:r>
          </a:p>
          <a:p>
            <a:pPr marL="0" indent="0" algn="just">
              <a:buNone/>
            </a:pPr>
            <a:r>
              <a:rPr lang="en-US" b="1" dirty="0" err="1"/>
              <a:t>Bisnis</a:t>
            </a:r>
            <a:r>
              <a:rPr lang="en-US" dirty="0"/>
              <a:t>: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terorganisasi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/>
              <a:t>Orang yang 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waktunya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menanggung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di </a:t>
            </a:r>
            <a:r>
              <a:rPr lang="en-US" dirty="0" err="1"/>
              <a:t>sebut</a:t>
            </a:r>
            <a:r>
              <a:rPr lang="en-US" dirty="0"/>
              <a:t> : </a:t>
            </a:r>
            <a:r>
              <a:rPr lang="en-US" b="1" i="1" dirty="0"/>
              <a:t>entrepreneur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09659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400288" cy="63246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Sosialisme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Sosialisme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labanya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didistribusikan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endParaRPr lang="en-US" dirty="0" smtClean="0"/>
          </a:p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Komunisme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Komunisme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(</a:t>
            </a:r>
            <a:r>
              <a:rPr lang="en-US" dirty="0" err="1" smtClean="0"/>
              <a:t>pemerintah</a:t>
            </a:r>
            <a:r>
              <a:rPr lang="en-US" dirty="0" smtClean="0"/>
              <a:t>)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49808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Produk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Penentuan</a:t>
            </a:r>
            <a:r>
              <a:rPr lang="en-US" sz="3200" dirty="0" smtClean="0"/>
              <a:t> </a:t>
            </a:r>
            <a:r>
              <a:rPr lang="en-US" sz="3200" dirty="0" err="1" smtClean="0"/>
              <a:t>Harga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en-US" sz="2400" dirty="0" err="1" smtClean="0"/>
              <a:t>Produk</a:t>
            </a:r>
            <a:r>
              <a:rPr lang="en-US" sz="2400" dirty="0" smtClean="0"/>
              <a:t>: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memuaskan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000" dirty="0" smtClean="0"/>
              <a:t>.</a:t>
            </a:r>
          </a:p>
          <a:p>
            <a:pPr marL="82296" indent="0" algn="just">
              <a:buNone/>
            </a:pP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diproduksi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melayani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dibedakan</a:t>
            </a:r>
            <a:r>
              <a:rPr lang="en-US" sz="2400" dirty="0" smtClean="0"/>
              <a:t> :</a:t>
            </a:r>
          </a:p>
          <a:p>
            <a:pPr marL="354013" indent="-273050" algn="just">
              <a:buNone/>
            </a:pPr>
            <a:r>
              <a:rPr lang="en-US" sz="2400" dirty="0" smtClean="0"/>
              <a:t>1.Produk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: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, 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dibeli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didapat</a:t>
            </a:r>
            <a:r>
              <a:rPr lang="en-US" sz="2400" dirty="0" smtClean="0"/>
              <a:t> (</a:t>
            </a:r>
            <a:r>
              <a:rPr lang="en-US" sz="2400" dirty="0" err="1" smtClean="0"/>
              <a:t>susu,gula</a:t>
            </a:r>
            <a:r>
              <a:rPr lang="en-US" sz="2400" dirty="0" smtClean="0"/>
              <a:t>,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kabar</a:t>
            </a:r>
            <a:r>
              <a:rPr lang="en-US" sz="2400" dirty="0"/>
              <a:t> </a:t>
            </a:r>
            <a:r>
              <a:rPr lang="en-US" sz="2400" dirty="0" err="1" smtClean="0"/>
              <a:t>dll</a:t>
            </a:r>
            <a:r>
              <a:rPr lang="en-US" sz="2400" dirty="0" smtClean="0"/>
              <a:t>).</a:t>
            </a:r>
          </a:p>
          <a:p>
            <a:pPr marL="354013" indent="-273050" algn="just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belanja</a:t>
            </a:r>
            <a:r>
              <a:rPr lang="en-US" sz="2400" dirty="0" smtClean="0"/>
              <a:t>: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 </a:t>
            </a:r>
            <a:r>
              <a:rPr lang="en-US" sz="2400" dirty="0" err="1" smtClean="0"/>
              <a:t>jarang</a:t>
            </a:r>
            <a:r>
              <a:rPr lang="en-US" sz="2400" dirty="0" smtClean="0"/>
              <a:t> </a:t>
            </a:r>
            <a:r>
              <a:rPr lang="en-US" sz="2400" dirty="0" err="1" smtClean="0"/>
              <a:t>dibeli</a:t>
            </a:r>
            <a:r>
              <a:rPr lang="en-US" sz="2400" dirty="0" smtClean="0"/>
              <a:t>, 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membeli</a:t>
            </a:r>
            <a:r>
              <a:rPr lang="en-US" sz="2400" dirty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perbandingan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pesaing</a:t>
            </a:r>
            <a:r>
              <a:rPr lang="en-US" sz="2400" dirty="0" smtClean="0"/>
              <a:t> (</a:t>
            </a:r>
            <a:r>
              <a:rPr lang="en-US" sz="2400" dirty="0" err="1" smtClean="0"/>
              <a:t>mebel</a:t>
            </a:r>
            <a:r>
              <a:rPr lang="en-US" sz="2400" dirty="0" smtClean="0"/>
              <a:t>, </a:t>
            </a:r>
            <a:r>
              <a:rPr lang="en-US" sz="2400" dirty="0" err="1" smtClean="0"/>
              <a:t>peralatan</a:t>
            </a:r>
            <a:r>
              <a:rPr lang="en-US" sz="2400" dirty="0" smtClean="0"/>
              <a:t> </a:t>
            </a:r>
            <a:r>
              <a:rPr lang="en-US" sz="2400" dirty="0" err="1" smtClean="0"/>
              <a:t>rumah</a:t>
            </a:r>
            <a:r>
              <a:rPr lang="en-US" sz="2400" dirty="0" smtClean="0"/>
              <a:t> </a:t>
            </a:r>
            <a:r>
              <a:rPr lang="en-US" sz="2400" dirty="0" err="1" smtClean="0"/>
              <a:t>tangga</a:t>
            </a:r>
            <a:r>
              <a:rPr lang="en-US" sz="2400" dirty="0" smtClean="0"/>
              <a:t>)</a:t>
            </a:r>
          </a:p>
          <a:p>
            <a:pPr marL="354013" indent="-273050" algn="just"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spesial</a:t>
            </a:r>
            <a:r>
              <a:rPr lang="en-US" sz="2400" dirty="0" smtClean="0"/>
              <a:t> :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spesial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upaya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membelinya</a:t>
            </a:r>
            <a:r>
              <a:rPr lang="en-US" sz="2400" dirty="0" smtClean="0"/>
              <a:t>. (jam </a:t>
            </a:r>
            <a:r>
              <a:rPr lang="en-US" sz="2400" dirty="0" err="1" smtClean="0"/>
              <a:t>tangan</a:t>
            </a:r>
            <a:r>
              <a:rPr lang="en-US" sz="2400" dirty="0" smtClean="0"/>
              <a:t> Rolex, </a:t>
            </a:r>
            <a:r>
              <a:rPr lang="en-US" sz="2400" dirty="0" err="1" smtClean="0"/>
              <a:t>mobil</a:t>
            </a:r>
            <a:r>
              <a:rPr lang="en-US" sz="2400" dirty="0" smtClean="0"/>
              <a:t> jaguar </a:t>
            </a:r>
            <a:r>
              <a:rPr lang="en-US" sz="2400" dirty="0" err="1" smtClean="0"/>
              <a:t>dll</a:t>
            </a:r>
            <a:r>
              <a:rPr lang="en-US" sz="2400" dirty="0" smtClean="0"/>
              <a:t>)</a:t>
            </a:r>
          </a:p>
          <a:p>
            <a:pPr marL="596646" indent="-514350"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6861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05088" cy="6400800"/>
          </a:xfrm>
        </p:spPr>
        <p:txBody>
          <a:bodyPr>
            <a:normAutofit/>
          </a:bodyPr>
          <a:lstStyle/>
          <a:p>
            <a:pPr marL="538163" indent="-457200" algn="just">
              <a:buFont typeface="Arial" charset="0"/>
              <a:buChar char="•"/>
            </a:pPr>
            <a:r>
              <a:rPr lang="en-US" dirty="0" err="1" smtClean="0"/>
              <a:t>Lini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: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yang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( The coca cola company, </a:t>
            </a:r>
            <a:r>
              <a:rPr lang="en-US" dirty="0" err="1" smtClean="0"/>
              <a:t>pepsi</a:t>
            </a:r>
            <a:r>
              <a:rPr lang="en-US" dirty="0" smtClean="0"/>
              <a:t>, diet </a:t>
            </a:r>
            <a:r>
              <a:rPr lang="en-US" dirty="0" err="1" smtClean="0"/>
              <a:t>pepsi</a:t>
            </a:r>
            <a:r>
              <a:rPr lang="en-US" dirty="0" smtClean="0"/>
              <a:t>)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lini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di </a:t>
            </a:r>
            <a:r>
              <a:rPr lang="en-US" dirty="0" err="1" smtClean="0"/>
              <a:t>pepsiCo</a:t>
            </a:r>
            <a:r>
              <a:rPr lang="en-US" dirty="0" smtClean="0"/>
              <a:t>.</a:t>
            </a:r>
          </a:p>
          <a:p>
            <a:pPr marL="538163" indent="-457200" algn="just">
              <a:buFont typeface="Arial" charset="0"/>
              <a:buChar char="•"/>
            </a:pPr>
            <a:r>
              <a:rPr lang="en-US" dirty="0" err="1" smtClean="0"/>
              <a:t>Bauran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: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cendrung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bauran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 ( 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, </a:t>
            </a:r>
            <a:r>
              <a:rPr lang="en-US" dirty="0" err="1" smtClean="0"/>
              <a:t>perhiasan</a:t>
            </a:r>
            <a:r>
              <a:rPr lang="en-US" dirty="0" smtClean="0"/>
              <a:t>, mode </a:t>
            </a:r>
            <a:r>
              <a:rPr lang="en-US" dirty="0" err="1" smtClean="0"/>
              <a:t>aksesori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)</a:t>
            </a:r>
          </a:p>
          <a:p>
            <a:pPr marL="82296" indent="0" algn="just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en-US" dirty="0" err="1" smtClean="0"/>
              <a:t>Mengembangkan</a:t>
            </a:r>
            <a:r>
              <a:rPr lang="en-US" dirty="0" smtClean="0"/>
              <a:t> ide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kelayakan</a:t>
            </a:r>
            <a:r>
              <a:rPr lang="en-US" dirty="0" smtClean="0"/>
              <a:t> ide </a:t>
            </a:r>
            <a:r>
              <a:rPr lang="en-US" dirty="0" err="1" smtClean="0"/>
              <a:t>produk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err="1" smtClean="0"/>
              <a:t>Mendistribusikan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mempromosikan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468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28888" cy="8382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MENAMPILKAN PERILAKU ETIS DAN TANGGUNG JAWAB SOSIAL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400288" cy="5181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Etika</a:t>
            </a:r>
            <a:r>
              <a:rPr lang="en-US" dirty="0" smtClean="0"/>
              <a:t> (</a:t>
            </a:r>
            <a:r>
              <a:rPr lang="en-US" i="1" dirty="0" smtClean="0"/>
              <a:t>ethics</a:t>
            </a:r>
            <a:r>
              <a:rPr lang="en-US" dirty="0" smtClean="0"/>
              <a:t>):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Standar-standar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bermoral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diterima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versus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moral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Integritas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Rasa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hormat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pengendalian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kejujuran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keberanian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pengorbanan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penipuan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pengecut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kekejaman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2:</a:t>
            </a:r>
          </a:p>
          <a:p>
            <a:pPr marL="870966" lvl="1" indent="-514350">
              <a:buFont typeface="+mj-lt"/>
              <a:buAutoNum type="arabicPeriod"/>
            </a:pP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kepatuhan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Standar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etis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menekankan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pencegahan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melanggar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kontrol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sanksi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melanggar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28600"/>
            <a:ext cx="8552688" cy="6019800"/>
          </a:xfrm>
        </p:spPr>
        <p:txBody>
          <a:bodyPr/>
          <a:lstStyle/>
          <a:p>
            <a:pPr marL="596646" indent="-514350">
              <a:buFont typeface="+mj-lt"/>
              <a:buAutoNum type="arabicPeriod" startAt="2"/>
            </a:pP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integritas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 yang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akuntabilitas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/>
              <a:t>	</a:t>
            </a:r>
            <a:r>
              <a:rPr lang="en-US" b="1" dirty="0" err="1" smtClean="0"/>
              <a:t>Akuntabilitas</a:t>
            </a:r>
            <a:r>
              <a:rPr lang="en-US" dirty="0" smtClean="0"/>
              <a:t> =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endParaRPr lang="en-US" dirty="0" smtClean="0"/>
          </a:p>
          <a:p>
            <a:pPr marL="596646" indent="-514350">
              <a:buNone/>
            </a:pPr>
            <a:endParaRPr lang="en-US" dirty="0"/>
          </a:p>
          <a:p>
            <a:pPr marL="596646" indent="-514350">
              <a:buNone/>
            </a:pP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integritas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kejujuran</a:t>
            </a:r>
            <a:r>
              <a:rPr lang="en-US" dirty="0" smtClean="0"/>
              <a:t>, </a:t>
            </a:r>
            <a:r>
              <a:rPr lang="en-US" dirty="0" err="1" smtClean="0"/>
              <a:t>permainan</a:t>
            </a:r>
            <a:r>
              <a:rPr lang="en-US" dirty="0" smtClean="0"/>
              <a:t> yang </a:t>
            </a:r>
            <a:r>
              <a:rPr lang="en-US" dirty="0" err="1" smtClean="0"/>
              <a:t>adil</a:t>
            </a:r>
            <a:r>
              <a:rPr lang="en-US" dirty="0" smtClean="0"/>
              <a:t>, </a:t>
            </a:r>
            <a:r>
              <a:rPr lang="en-US" dirty="0" err="1" smtClean="0"/>
              <a:t>layanan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,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keberagaman</a:t>
            </a:r>
            <a:r>
              <a:rPr lang="en-US" dirty="0" smtClean="0"/>
              <a:t>, </a:t>
            </a:r>
            <a:r>
              <a:rPr lang="en-US" dirty="0" err="1" smtClean="0"/>
              <a:t>nilai-nalai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disukai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.</a:t>
            </a:r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400800"/>
          </a:xfrm>
        </p:spPr>
        <p:txBody>
          <a:bodyPr>
            <a:normAutofit fontScale="62500" lnSpcReduction="20000"/>
          </a:bodyPr>
          <a:lstStyle/>
          <a:p>
            <a:pPr marL="596646" indent="-514350"/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Tanggung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Jawab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Korporat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Corporate social responsibility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--- CSR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). “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Perhatian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dimiliki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kesejahteraan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marL="596646" indent="-514350" algn="just">
              <a:buNone/>
            </a:pPr>
            <a:endParaRPr lang="en-US" sz="2900" dirty="0" smtClean="0"/>
          </a:p>
          <a:p>
            <a:pPr marL="596646" indent="-514350" algn="just">
              <a:buNone/>
            </a:pPr>
            <a:r>
              <a:rPr lang="en-US" sz="2900" dirty="0"/>
              <a:t>	</a:t>
            </a:r>
            <a:r>
              <a:rPr lang="en-US" sz="2900" dirty="0" err="1" smtClean="0"/>
              <a:t>Korporat</a:t>
            </a:r>
            <a:r>
              <a:rPr lang="en-US" sz="2900" dirty="0" smtClean="0"/>
              <a:t> </a:t>
            </a:r>
            <a:r>
              <a:rPr lang="en-US" sz="2900" dirty="0" err="1" smtClean="0"/>
              <a:t>sama</a:t>
            </a:r>
            <a:r>
              <a:rPr lang="en-US" sz="2900" dirty="0" smtClean="0"/>
              <a:t> </a:t>
            </a:r>
            <a:r>
              <a:rPr lang="en-US" sz="2900" dirty="0" err="1" smtClean="0"/>
              <a:t>dengan</a:t>
            </a:r>
            <a:r>
              <a:rPr lang="en-US" sz="2900" dirty="0" smtClean="0"/>
              <a:t> </a:t>
            </a:r>
            <a:r>
              <a:rPr lang="en-US" sz="2900" dirty="0" err="1" smtClean="0"/>
              <a:t>Grup</a:t>
            </a:r>
            <a:r>
              <a:rPr lang="en-US" sz="2900" dirty="0" smtClean="0"/>
              <a:t> </a:t>
            </a:r>
            <a:r>
              <a:rPr lang="en-US" sz="2900" dirty="0" err="1" smtClean="0"/>
              <a:t>atau</a:t>
            </a:r>
            <a:r>
              <a:rPr lang="en-US" sz="2900" dirty="0" smtClean="0"/>
              <a:t> </a:t>
            </a:r>
            <a:r>
              <a:rPr lang="en-US" sz="2900" dirty="0" err="1" smtClean="0"/>
              <a:t>perusahaan</a:t>
            </a:r>
            <a:r>
              <a:rPr lang="en-US" sz="2900" dirty="0" smtClean="0"/>
              <a:t> yang </a:t>
            </a:r>
            <a:r>
              <a:rPr lang="en-US" sz="2900" dirty="0" err="1" smtClean="0"/>
              <a:t>memiliki</a:t>
            </a:r>
            <a:r>
              <a:rPr lang="en-US" sz="2900" dirty="0" smtClean="0"/>
              <a:t> </a:t>
            </a:r>
            <a:r>
              <a:rPr lang="en-US" sz="2900" dirty="0" err="1" smtClean="0"/>
              <a:t>berbagai</a:t>
            </a:r>
            <a:r>
              <a:rPr lang="en-US" sz="2900" dirty="0" smtClean="0"/>
              <a:t> </a:t>
            </a:r>
            <a:r>
              <a:rPr lang="en-US" sz="2900" dirty="0" err="1" smtClean="0"/>
              <a:t>anak</a:t>
            </a:r>
            <a:r>
              <a:rPr lang="en-US" sz="2900" dirty="0" smtClean="0"/>
              <a:t> </a:t>
            </a:r>
            <a:r>
              <a:rPr lang="en-US" sz="2900" dirty="0" err="1" smtClean="0"/>
              <a:t>perusahaan</a:t>
            </a:r>
            <a:endParaRPr lang="en-US" sz="2900" dirty="0" smtClean="0"/>
          </a:p>
          <a:p>
            <a:pPr marL="596646" indent="-514350" algn="just"/>
            <a:r>
              <a:rPr lang="en-US" sz="2900" dirty="0" err="1" smtClean="0"/>
              <a:t>Kinerja</a:t>
            </a:r>
            <a:r>
              <a:rPr lang="en-US" sz="2900" dirty="0" smtClean="0"/>
              <a:t> </a:t>
            </a:r>
            <a:r>
              <a:rPr lang="en-US" sz="2900" dirty="0" err="1" smtClean="0"/>
              <a:t>sosial</a:t>
            </a:r>
            <a:r>
              <a:rPr lang="en-US" sz="2900" dirty="0" smtClean="0"/>
              <a:t> </a:t>
            </a:r>
            <a:r>
              <a:rPr lang="en-US" sz="2900" dirty="0" err="1" smtClean="0"/>
              <a:t>sebuah</a:t>
            </a:r>
            <a:r>
              <a:rPr lang="en-US" sz="2900" dirty="0" smtClean="0"/>
              <a:t> </a:t>
            </a:r>
            <a:r>
              <a:rPr lang="en-US" sz="2900" dirty="0" err="1" smtClean="0"/>
              <a:t>perusahaan</a:t>
            </a:r>
            <a:r>
              <a:rPr lang="en-US" sz="2900" dirty="0" smtClean="0"/>
              <a:t> </a:t>
            </a:r>
            <a:r>
              <a:rPr lang="en-US" sz="2900" dirty="0" err="1" smtClean="0"/>
              <a:t>mempunyai</a:t>
            </a:r>
            <a:r>
              <a:rPr lang="en-US" sz="2900" dirty="0" smtClean="0"/>
              <a:t> </a:t>
            </a:r>
            <a:r>
              <a:rPr lang="en-US" sz="2900" dirty="0" err="1" smtClean="0"/>
              <a:t>beberapa</a:t>
            </a:r>
            <a:r>
              <a:rPr lang="en-US" sz="2900" dirty="0" smtClean="0"/>
              <a:t> </a:t>
            </a:r>
            <a:r>
              <a:rPr lang="en-US" sz="2900" dirty="0" err="1" smtClean="0"/>
              <a:t>dimensi</a:t>
            </a:r>
            <a:r>
              <a:rPr lang="en-US" sz="2900" dirty="0" smtClean="0"/>
              <a:t> :</a:t>
            </a:r>
          </a:p>
          <a:p>
            <a:pPr marL="1117854" lvl="2" indent="-514350" algn="just">
              <a:buFont typeface="+mj-lt"/>
              <a:buAutoNum type="arabicPeriod"/>
            </a:pPr>
            <a:r>
              <a:rPr lang="en-US" sz="2900" dirty="0" err="1" smtClean="0"/>
              <a:t>Filantropi</a:t>
            </a:r>
            <a:r>
              <a:rPr lang="en-US" sz="2900" dirty="0" smtClean="0"/>
              <a:t> </a:t>
            </a:r>
            <a:r>
              <a:rPr lang="en-US" sz="2900" dirty="0" err="1" smtClean="0"/>
              <a:t>korporat</a:t>
            </a:r>
            <a:endParaRPr lang="en-US" sz="2900" dirty="0" smtClean="0"/>
          </a:p>
          <a:p>
            <a:pPr marL="1117854" lvl="2" indent="-514350" algn="just">
              <a:buNone/>
            </a:pPr>
            <a:r>
              <a:rPr lang="en-US" sz="2900" dirty="0" smtClean="0"/>
              <a:t>	</a:t>
            </a:r>
            <a:r>
              <a:rPr lang="en-US" sz="2900" dirty="0" err="1" smtClean="0"/>
              <a:t>dimensi</a:t>
            </a:r>
            <a:r>
              <a:rPr lang="en-US" sz="2900" dirty="0" smtClean="0"/>
              <a:t> </a:t>
            </a:r>
            <a:r>
              <a:rPr lang="en-US" sz="2900" dirty="0" err="1" smtClean="0"/>
              <a:t>tanggung</a:t>
            </a:r>
            <a:r>
              <a:rPr lang="en-US" sz="2900" dirty="0" smtClean="0"/>
              <a:t> </a:t>
            </a:r>
            <a:r>
              <a:rPr lang="en-US" sz="2900" dirty="0" err="1" smtClean="0"/>
              <a:t>jawab</a:t>
            </a:r>
            <a:r>
              <a:rPr lang="en-US" sz="2900" dirty="0" smtClean="0"/>
              <a:t> </a:t>
            </a:r>
            <a:r>
              <a:rPr lang="en-US" sz="2900" dirty="0" err="1" smtClean="0"/>
              <a:t>sosial</a:t>
            </a:r>
            <a:r>
              <a:rPr lang="en-US" sz="2900" dirty="0" smtClean="0"/>
              <a:t> yang </a:t>
            </a:r>
            <a:r>
              <a:rPr lang="en-US" sz="2900" dirty="0" err="1" smtClean="0"/>
              <a:t>meliputi</a:t>
            </a:r>
            <a:r>
              <a:rPr lang="en-US" sz="2900" dirty="0" smtClean="0"/>
              <a:t> </a:t>
            </a:r>
            <a:r>
              <a:rPr lang="en-US" sz="2900" dirty="0" err="1" smtClean="0"/>
              <a:t>sumbangan</a:t>
            </a:r>
            <a:r>
              <a:rPr lang="en-US" sz="2900" dirty="0" smtClean="0"/>
              <a:t> </a:t>
            </a:r>
            <a:r>
              <a:rPr lang="en-US" sz="2900" dirty="0" err="1" smtClean="0"/>
              <a:t>amal</a:t>
            </a:r>
            <a:r>
              <a:rPr lang="en-US" sz="2900" dirty="0" smtClean="0"/>
              <a:t> </a:t>
            </a:r>
            <a:r>
              <a:rPr lang="en-US" sz="2900" dirty="0" err="1" smtClean="0"/>
              <a:t>kepada</a:t>
            </a:r>
            <a:r>
              <a:rPr lang="en-US" sz="2900" dirty="0" smtClean="0"/>
              <a:t> </a:t>
            </a:r>
            <a:r>
              <a:rPr lang="en-US" sz="2900" dirty="0" err="1" smtClean="0"/>
              <a:t>semua</a:t>
            </a:r>
            <a:r>
              <a:rPr lang="en-US" sz="2900" dirty="0" smtClean="0"/>
              <a:t> </a:t>
            </a:r>
            <a:r>
              <a:rPr lang="en-US" sz="2900" dirty="0" err="1" smtClean="0"/>
              <a:t>jenis</a:t>
            </a:r>
            <a:r>
              <a:rPr lang="en-US" sz="2900" dirty="0" smtClean="0"/>
              <a:t> </a:t>
            </a:r>
            <a:r>
              <a:rPr lang="en-US" sz="2900" dirty="0" err="1" smtClean="0"/>
              <a:t>kelompok</a:t>
            </a:r>
            <a:r>
              <a:rPr lang="en-US" sz="2900" dirty="0" smtClean="0"/>
              <a:t> </a:t>
            </a:r>
            <a:r>
              <a:rPr lang="en-US" sz="2900" b="1" dirty="0" err="1" smtClean="0"/>
              <a:t>nirlaba</a:t>
            </a:r>
            <a:r>
              <a:rPr lang="en-US" sz="2900" b="1" dirty="0" smtClean="0"/>
              <a:t>. (</a:t>
            </a:r>
            <a:r>
              <a:rPr lang="en-US" sz="2900" dirty="0" err="1" smtClean="0"/>
              <a:t>sesuatu</a:t>
            </a:r>
            <a:r>
              <a:rPr lang="en-US" sz="2900" dirty="0" smtClean="0"/>
              <a:t> yang </a:t>
            </a:r>
            <a:r>
              <a:rPr lang="en-US" sz="2900" dirty="0" err="1" smtClean="0"/>
              <a:t>bertujuan</a:t>
            </a:r>
            <a:r>
              <a:rPr lang="en-US" sz="2900" dirty="0" smtClean="0"/>
              <a:t> </a:t>
            </a:r>
            <a:r>
              <a:rPr lang="en-US" sz="2900" dirty="0" err="1" smtClean="0"/>
              <a:t>sosial</a:t>
            </a:r>
            <a:r>
              <a:rPr lang="en-US" sz="2900" dirty="0" smtClean="0"/>
              <a:t>, </a:t>
            </a:r>
            <a:r>
              <a:rPr lang="en-US" sz="2900" dirty="0" err="1" smtClean="0"/>
              <a:t>masyarakat</a:t>
            </a:r>
            <a:r>
              <a:rPr lang="en-US" sz="2900" dirty="0" smtClean="0"/>
              <a:t>/</a:t>
            </a:r>
            <a:r>
              <a:rPr lang="en-US" sz="2900" dirty="0" err="1" smtClean="0"/>
              <a:t>lingkungan</a:t>
            </a:r>
            <a:r>
              <a:rPr lang="en-US" sz="2900" dirty="0" smtClean="0"/>
              <a:t> yang </a:t>
            </a:r>
            <a:r>
              <a:rPr lang="en-US" sz="2900" dirty="0" err="1" smtClean="0"/>
              <a:t>tidak</a:t>
            </a:r>
            <a:r>
              <a:rPr lang="en-US" sz="2900" dirty="0" smtClean="0"/>
              <a:t> </a:t>
            </a:r>
            <a:r>
              <a:rPr lang="en-US" sz="2900" dirty="0" err="1" smtClean="0"/>
              <a:t>mencari</a:t>
            </a:r>
            <a:r>
              <a:rPr lang="en-US" sz="2900" dirty="0" smtClean="0"/>
              <a:t> </a:t>
            </a:r>
            <a:r>
              <a:rPr lang="en-US" sz="2900" dirty="0" err="1" smtClean="0"/>
              <a:t>keuntungan</a:t>
            </a:r>
            <a:r>
              <a:rPr lang="en-US" sz="2900" dirty="0" smtClean="0"/>
              <a:t>).</a:t>
            </a:r>
          </a:p>
          <a:p>
            <a:pPr marL="1117854" lvl="2" indent="-514350" algn="just">
              <a:buNone/>
            </a:pPr>
            <a:r>
              <a:rPr lang="en-US" sz="2900" b="1" dirty="0"/>
              <a:t>	</a:t>
            </a:r>
            <a:r>
              <a:rPr lang="en-US" sz="2900" b="1" dirty="0" smtClean="0"/>
              <a:t>McDonald’s</a:t>
            </a:r>
            <a:r>
              <a:rPr lang="en-US" sz="2900" dirty="0" smtClean="0"/>
              <a:t> </a:t>
            </a:r>
            <a:r>
              <a:rPr lang="en-US" sz="2900" dirty="0" err="1" smtClean="0"/>
              <a:t>memberikan</a:t>
            </a:r>
            <a:r>
              <a:rPr lang="en-US" sz="2900" dirty="0" smtClean="0"/>
              <a:t> </a:t>
            </a:r>
            <a:r>
              <a:rPr lang="en-US" sz="2900" dirty="0" err="1" smtClean="0"/>
              <a:t>rumah</a:t>
            </a:r>
            <a:r>
              <a:rPr lang="en-US" sz="2900" dirty="0" smtClean="0"/>
              <a:t> </a:t>
            </a:r>
            <a:r>
              <a:rPr lang="en-US" sz="2900" dirty="0" err="1" smtClean="0"/>
              <a:t>kepada</a:t>
            </a:r>
            <a:r>
              <a:rPr lang="en-US" sz="2900" dirty="0" smtClean="0"/>
              <a:t> </a:t>
            </a:r>
            <a:r>
              <a:rPr lang="en-US" sz="2900" dirty="0" err="1" smtClean="0"/>
              <a:t>keluarga</a:t>
            </a:r>
            <a:r>
              <a:rPr lang="en-US" sz="2900" dirty="0" smtClean="0"/>
              <a:t> yang </a:t>
            </a:r>
            <a:r>
              <a:rPr lang="en-US" sz="2900" dirty="0" err="1" smtClean="0"/>
              <a:t>mempunyai</a:t>
            </a:r>
            <a:r>
              <a:rPr lang="en-US" sz="2900" dirty="0" smtClean="0"/>
              <a:t> </a:t>
            </a:r>
            <a:r>
              <a:rPr lang="en-US" sz="2900" dirty="0" err="1" smtClean="0"/>
              <a:t>anak</a:t>
            </a:r>
            <a:r>
              <a:rPr lang="en-US" sz="2900" dirty="0" smtClean="0"/>
              <a:t> </a:t>
            </a:r>
            <a:r>
              <a:rPr lang="en-US" sz="2900" dirty="0" err="1" smtClean="0"/>
              <a:t>yan</a:t>
            </a:r>
            <a:r>
              <a:rPr lang="en-US" sz="2900" dirty="0" smtClean="0"/>
              <a:t> g </a:t>
            </a:r>
            <a:r>
              <a:rPr lang="en-US" sz="2900" dirty="0" err="1" smtClean="0"/>
              <a:t>sakit</a:t>
            </a:r>
            <a:r>
              <a:rPr lang="en-US" sz="2900" dirty="0" smtClean="0"/>
              <a:t> </a:t>
            </a:r>
            <a:r>
              <a:rPr lang="en-US" sz="2900" dirty="0" err="1" smtClean="0"/>
              <a:t>kritis</a:t>
            </a:r>
            <a:r>
              <a:rPr lang="en-US" sz="2900" dirty="0" smtClean="0"/>
              <a:t> yang </a:t>
            </a:r>
            <a:r>
              <a:rPr lang="en-US" sz="2900" dirty="0" err="1" smtClean="0"/>
              <a:t>harus</a:t>
            </a:r>
            <a:r>
              <a:rPr lang="en-US" sz="2900" dirty="0" smtClean="0"/>
              <a:t> </a:t>
            </a:r>
            <a:r>
              <a:rPr lang="en-US" sz="2900" dirty="0" err="1" smtClean="0"/>
              <a:t>dirawat</a:t>
            </a:r>
            <a:r>
              <a:rPr lang="en-US" sz="2900" dirty="0" smtClean="0"/>
              <a:t> </a:t>
            </a:r>
            <a:r>
              <a:rPr lang="en-US" sz="2900" dirty="0" err="1" smtClean="0"/>
              <a:t>jauh</a:t>
            </a:r>
            <a:r>
              <a:rPr lang="en-US" sz="2900" dirty="0" smtClean="0"/>
              <a:t> </a:t>
            </a:r>
            <a:r>
              <a:rPr lang="en-US" sz="2900" dirty="0" err="1" smtClean="0"/>
              <a:t>dari</a:t>
            </a:r>
            <a:r>
              <a:rPr lang="en-US" sz="2900" dirty="0" smtClean="0"/>
              <a:t> </a:t>
            </a:r>
            <a:r>
              <a:rPr lang="en-US" sz="2900" dirty="0" err="1" smtClean="0"/>
              <a:t>rumah</a:t>
            </a:r>
            <a:r>
              <a:rPr lang="en-US" sz="2900" dirty="0" smtClean="0"/>
              <a:t>.</a:t>
            </a:r>
            <a:endParaRPr lang="en-US" sz="2900" b="1" dirty="0" smtClean="0"/>
          </a:p>
          <a:p>
            <a:pPr marL="1117854" lvl="2" indent="-514350" algn="just">
              <a:buFont typeface="+mj-lt"/>
              <a:buAutoNum type="arabicPeriod" startAt="2"/>
            </a:pPr>
            <a:r>
              <a:rPr lang="en-US" sz="2900" dirty="0" err="1" smtClean="0"/>
              <a:t>Inisiatif</a:t>
            </a:r>
            <a:r>
              <a:rPr lang="en-US" sz="2900" dirty="0" smtClean="0"/>
              <a:t> </a:t>
            </a:r>
            <a:r>
              <a:rPr lang="en-US" sz="2900" dirty="0" err="1" smtClean="0"/>
              <a:t>sosial</a:t>
            </a:r>
            <a:r>
              <a:rPr lang="en-US" sz="2900" dirty="0" smtClean="0"/>
              <a:t> </a:t>
            </a:r>
            <a:r>
              <a:rPr lang="en-US" sz="2900" dirty="0" err="1" smtClean="0"/>
              <a:t>korporat</a:t>
            </a:r>
            <a:endParaRPr lang="en-US" sz="2900" dirty="0" smtClean="0"/>
          </a:p>
          <a:p>
            <a:pPr marL="1117854" lvl="2" indent="-514350" algn="just">
              <a:buNone/>
            </a:pPr>
            <a:r>
              <a:rPr lang="en-US" sz="2900" dirty="0" smtClean="0"/>
              <a:t>	</a:t>
            </a:r>
            <a:r>
              <a:rPr lang="en-US" sz="2900" dirty="0" err="1" smtClean="0"/>
              <a:t>bentuk</a:t>
            </a:r>
            <a:r>
              <a:rPr lang="en-US" sz="2900" dirty="0" smtClean="0"/>
              <a:t> </a:t>
            </a:r>
            <a:r>
              <a:rPr lang="en-US" sz="2900" dirty="0" err="1" smtClean="0"/>
              <a:t>lanjut</a:t>
            </a:r>
            <a:r>
              <a:rPr lang="en-US" sz="2900" dirty="0" smtClean="0"/>
              <a:t> </a:t>
            </a:r>
            <a:r>
              <a:rPr lang="en-US" sz="2900" dirty="0" err="1" smtClean="0"/>
              <a:t>dari</a:t>
            </a:r>
            <a:r>
              <a:rPr lang="en-US" sz="2900" dirty="0" smtClean="0"/>
              <a:t> </a:t>
            </a:r>
            <a:r>
              <a:rPr lang="en-US" sz="2900" dirty="0" err="1" smtClean="0"/>
              <a:t>filantropi</a:t>
            </a:r>
            <a:r>
              <a:rPr lang="en-US" sz="2900" dirty="0" smtClean="0"/>
              <a:t> </a:t>
            </a:r>
            <a:r>
              <a:rPr lang="en-US" sz="2900" dirty="0" err="1" smtClean="0"/>
              <a:t>korporat</a:t>
            </a:r>
            <a:r>
              <a:rPr lang="en-US" sz="2900" dirty="0" smtClean="0"/>
              <a:t> yang </a:t>
            </a:r>
            <a:r>
              <a:rPr lang="en-US" sz="2900" dirty="0" err="1" smtClean="0"/>
              <a:t>lebih</a:t>
            </a:r>
            <a:r>
              <a:rPr lang="en-US" sz="2900" dirty="0" smtClean="0"/>
              <a:t> </a:t>
            </a:r>
            <a:r>
              <a:rPr lang="en-US" sz="2900" dirty="0" err="1" smtClean="0"/>
              <a:t>berkaitan</a:t>
            </a:r>
            <a:r>
              <a:rPr lang="en-US" sz="2900" dirty="0" smtClean="0"/>
              <a:t> </a:t>
            </a:r>
            <a:r>
              <a:rPr lang="en-US" sz="2900" dirty="0" err="1" smtClean="0"/>
              <a:t>secara</a:t>
            </a:r>
            <a:r>
              <a:rPr lang="en-US" sz="2900" dirty="0" smtClean="0"/>
              <a:t> </a:t>
            </a:r>
            <a:r>
              <a:rPr lang="en-US" sz="2900" dirty="0" err="1" smtClean="0"/>
              <a:t>langsung</a:t>
            </a:r>
            <a:r>
              <a:rPr lang="en-US" sz="2900" dirty="0" smtClean="0"/>
              <a:t> </a:t>
            </a:r>
            <a:r>
              <a:rPr lang="en-US" sz="2900" dirty="0" err="1" smtClean="0"/>
              <a:t>dengan</a:t>
            </a:r>
            <a:r>
              <a:rPr lang="en-US" sz="2900" dirty="0" smtClean="0"/>
              <a:t> </a:t>
            </a:r>
            <a:r>
              <a:rPr lang="en-US" sz="2900" dirty="0" err="1" smtClean="0"/>
              <a:t>kompetensi</a:t>
            </a:r>
            <a:r>
              <a:rPr lang="en-US" sz="2900" dirty="0" smtClean="0"/>
              <a:t> </a:t>
            </a:r>
            <a:r>
              <a:rPr lang="en-US" sz="2900" dirty="0" err="1" smtClean="0"/>
              <a:t>perusahaan</a:t>
            </a:r>
            <a:r>
              <a:rPr lang="en-US" sz="2900" dirty="0" smtClean="0"/>
              <a:t>.</a:t>
            </a:r>
          </a:p>
          <a:p>
            <a:pPr marL="1117854" lvl="2" indent="-514350" algn="just">
              <a:buNone/>
            </a:pPr>
            <a:r>
              <a:rPr lang="en-US" sz="2900" dirty="0"/>
              <a:t>	</a:t>
            </a:r>
            <a:r>
              <a:rPr lang="en-US" sz="2900" dirty="0" err="1" smtClean="0"/>
              <a:t>contoh</a:t>
            </a:r>
            <a:r>
              <a:rPr lang="en-US" sz="2900" dirty="0" smtClean="0"/>
              <a:t>: </a:t>
            </a:r>
            <a:r>
              <a:rPr lang="en-US" sz="2900" dirty="0" err="1" smtClean="0"/>
              <a:t>johnson&amp;johnson</a:t>
            </a:r>
            <a:r>
              <a:rPr lang="en-US" sz="2900" dirty="0" smtClean="0"/>
              <a:t> </a:t>
            </a:r>
            <a:r>
              <a:rPr lang="en-US" sz="2900" dirty="0" err="1" smtClean="0"/>
              <a:t>mengirim</a:t>
            </a:r>
            <a:r>
              <a:rPr lang="en-US" sz="2900" dirty="0" smtClean="0"/>
              <a:t> </a:t>
            </a:r>
            <a:r>
              <a:rPr lang="en-US" sz="2900" dirty="0" err="1" smtClean="0"/>
              <a:t>pasokan</a:t>
            </a:r>
            <a:r>
              <a:rPr lang="en-US" sz="2900" dirty="0" smtClean="0"/>
              <a:t> </a:t>
            </a:r>
            <a:r>
              <a:rPr lang="en-US" sz="2900" dirty="0" err="1" smtClean="0"/>
              <a:t>medis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perusahaan</a:t>
            </a:r>
            <a:r>
              <a:rPr lang="en-US" sz="2900" dirty="0" smtClean="0"/>
              <a:t> lain </a:t>
            </a:r>
            <a:r>
              <a:rPr lang="en-US" sz="2900" dirty="0" err="1" smtClean="0"/>
              <a:t>mengirimi</a:t>
            </a:r>
            <a:r>
              <a:rPr lang="en-US" sz="2900" dirty="0" smtClean="0"/>
              <a:t> </a:t>
            </a:r>
            <a:r>
              <a:rPr lang="en-US" sz="2900" dirty="0" err="1" smtClean="0"/>
              <a:t>antibiotik</a:t>
            </a:r>
            <a:r>
              <a:rPr lang="en-US" sz="2900" dirty="0" smtClean="0"/>
              <a:t>.</a:t>
            </a:r>
          </a:p>
          <a:p>
            <a:pPr marL="1117854" lvl="2" indent="-514350" algn="just">
              <a:buFont typeface="+mj-lt"/>
              <a:buAutoNum type="arabicPeriod" startAt="3"/>
            </a:pPr>
            <a:r>
              <a:rPr lang="en-US" sz="2900" dirty="0" err="1" smtClean="0"/>
              <a:t>Tanggung</a:t>
            </a:r>
            <a:r>
              <a:rPr lang="en-US" sz="2900" dirty="0" smtClean="0"/>
              <a:t> </a:t>
            </a:r>
            <a:r>
              <a:rPr lang="en-US" sz="2900" dirty="0" err="1" smtClean="0"/>
              <a:t>jawab</a:t>
            </a:r>
            <a:r>
              <a:rPr lang="en-US" sz="2900" dirty="0" smtClean="0"/>
              <a:t> </a:t>
            </a:r>
            <a:r>
              <a:rPr lang="en-US" sz="2900" dirty="0" err="1" smtClean="0"/>
              <a:t>korporat</a:t>
            </a:r>
            <a:endParaRPr lang="en-US" sz="2900" dirty="0" smtClean="0"/>
          </a:p>
          <a:p>
            <a:pPr marL="1117854" lvl="2" indent="-514350" algn="just">
              <a:buNone/>
            </a:pPr>
            <a:r>
              <a:rPr lang="en-US" sz="2900" dirty="0" smtClean="0"/>
              <a:t>	</a:t>
            </a:r>
            <a:r>
              <a:rPr lang="en-US" sz="2900" dirty="0" err="1" smtClean="0"/>
              <a:t>dimensi</a:t>
            </a:r>
            <a:r>
              <a:rPr lang="en-US" sz="2900" dirty="0" smtClean="0"/>
              <a:t> </a:t>
            </a:r>
            <a:r>
              <a:rPr lang="en-US" sz="2900" dirty="0" err="1" smtClean="0"/>
              <a:t>tanggung</a:t>
            </a:r>
            <a:r>
              <a:rPr lang="en-US" sz="2900" dirty="0" smtClean="0"/>
              <a:t> </a:t>
            </a:r>
            <a:r>
              <a:rPr lang="en-US" sz="2900" dirty="0" err="1" smtClean="0"/>
              <a:t>jawab</a:t>
            </a:r>
            <a:r>
              <a:rPr lang="en-US" sz="2900" dirty="0" smtClean="0"/>
              <a:t> </a:t>
            </a:r>
            <a:r>
              <a:rPr lang="en-US" sz="2900" dirty="0" err="1" smtClean="0"/>
              <a:t>sosial</a:t>
            </a:r>
            <a:r>
              <a:rPr lang="en-US" sz="2900" dirty="0" smtClean="0"/>
              <a:t> yang </a:t>
            </a:r>
            <a:r>
              <a:rPr lang="en-US" sz="2900" dirty="0" err="1" smtClean="0"/>
              <a:t>meliputi</a:t>
            </a:r>
            <a:r>
              <a:rPr lang="en-US" sz="2900" dirty="0" smtClean="0"/>
              <a:t> </a:t>
            </a:r>
            <a:r>
              <a:rPr lang="en-US" sz="2900" dirty="0" err="1" smtClean="0"/>
              <a:t>semuanya</a:t>
            </a:r>
            <a:r>
              <a:rPr lang="en-US" sz="2900" dirty="0" smtClean="0"/>
              <a:t> </a:t>
            </a:r>
            <a:r>
              <a:rPr lang="en-US" sz="2900" dirty="0" err="1" smtClean="0"/>
              <a:t>dari</a:t>
            </a:r>
            <a:r>
              <a:rPr lang="en-US" sz="2900" dirty="0" smtClean="0"/>
              <a:t> </a:t>
            </a:r>
            <a:r>
              <a:rPr lang="en-US" sz="2900" dirty="0" err="1" smtClean="0"/>
              <a:t>memperkerjakan</a:t>
            </a:r>
            <a:r>
              <a:rPr lang="en-US" sz="2900" dirty="0" smtClean="0"/>
              <a:t> </a:t>
            </a:r>
            <a:r>
              <a:rPr lang="en-US" sz="2900" dirty="0" err="1" smtClean="0"/>
              <a:t>pekerja</a:t>
            </a:r>
            <a:r>
              <a:rPr lang="en-US" sz="2900" dirty="0" smtClean="0"/>
              <a:t> </a:t>
            </a:r>
            <a:r>
              <a:rPr lang="en-US" sz="2900" dirty="0" err="1" smtClean="0"/>
              <a:t>minorotas</a:t>
            </a:r>
            <a:r>
              <a:rPr lang="en-US" sz="2900" dirty="0" smtClean="0"/>
              <a:t> (</a:t>
            </a:r>
            <a:r>
              <a:rPr lang="en-US" sz="2900" dirty="0" err="1" smtClean="0"/>
              <a:t>kelompok</a:t>
            </a:r>
            <a:r>
              <a:rPr lang="en-US" sz="2900" dirty="0" smtClean="0"/>
              <a:t> </a:t>
            </a:r>
            <a:r>
              <a:rPr lang="en-US" sz="2900" dirty="0" err="1" smtClean="0"/>
              <a:t>sosial</a:t>
            </a:r>
            <a:r>
              <a:rPr lang="en-US" sz="2900" dirty="0" smtClean="0"/>
              <a:t>) </a:t>
            </a:r>
            <a:r>
              <a:rPr lang="en-US" sz="2900" dirty="0" err="1" smtClean="0"/>
              <a:t>hingga</a:t>
            </a:r>
            <a:r>
              <a:rPr lang="en-US" sz="2900" dirty="0" smtClean="0"/>
              <a:t> </a:t>
            </a:r>
            <a:r>
              <a:rPr lang="en-US" sz="2900" dirty="0" err="1" smtClean="0"/>
              <a:t>membuat</a:t>
            </a:r>
            <a:r>
              <a:rPr lang="en-US" sz="2900" dirty="0" smtClean="0"/>
              <a:t> </a:t>
            </a:r>
            <a:r>
              <a:rPr lang="en-US" sz="2900" dirty="0" err="1" smtClean="0"/>
              <a:t>produk</a:t>
            </a:r>
            <a:r>
              <a:rPr lang="en-US" sz="2900" dirty="0" smtClean="0"/>
              <a:t> yang </a:t>
            </a:r>
            <a:r>
              <a:rPr lang="en-US" sz="2900" dirty="0" err="1" smtClean="0"/>
              <a:t>aman</a:t>
            </a:r>
            <a:r>
              <a:rPr lang="en-US" sz="2900" dirty="0" smtClean="0"/>
              <a:t>.  </a:t>
            </a:r>
            <a:r>
              <a:rPr lang="en-US" sz="2900" dirty="0" err="1" smtClean="0"/>
              <a:t>Bertindak</a:t>
            </a:r>
            <a:r>
              <a:rPr lang="en-US" sz="2900" dirty="0" smtClean="0"/>
              <a:t> </a:t>
            </a:r>
            <a:r>
              <a:rPr lang="en-US" sz="2900" dirty="0" err="1" smtClean="0"/>
              <a:t>dengan</a:t>
            </a:r>
            <a:r>
              <a:rPr lang="en-US" sz="2900" dirty="0" smtClean="0"/>
              <a:t> </a:t>
            </a:r>
            <a:r>
              <a:rPr lang="en-US" sz="2900" dirty="0" err="1" smtClean="0"/>
              <a:t>penuh</a:t>
            </a:r>
            <a:r>
              <a:rPr lang="en-US" sz="2900" dirty="0" smtClean="0"/>
              <a:t> </a:t>
            </a:r>
            <a:r>
              <a:rPr lang="en-US" sz="2900" dirty="0" err="1" smtClean="0"/>
              <a:t>tanggung</a:t>
            </a:r>
            <a:r>
              <a:rPr lang="en-US" sz="2900" dirty="0" smtClean="0"/>
              <a:t> </a:t>
            </a:r>
            <a:r>
              <a:rPr lang="en-US" sz="2900" dirty="0" err="1" smtClean="0"/>
              <a:t>jawab</a:t>
            </a:r>
            <a:r>
              <a:rPr lang="en-US" sz="2900" dirty="0" smtClean="0"/>
              <a:t> </a:t>
            </a:r>
            <a:r>
              <a:rPr lang="en-US" sz="2900" dirty="0" err="1" smtClean="0"/>
              <a:t>dalam</a:t>
            </a:r>
            <a:r>
              <a:rPr lang="en-US" sz="2900" dirty="0" smtClean="0"/>
              <a:t> </a:t>
            </a:r>
            <a:r>
              <a:rPr lang="en-US" sz="2900" dirty="0" err="1" smtClean="0"/>
              <a:t>masyarakat</a:t>
            </a:r>
            <a:r>
              <a:rPr lang="en-US" sz="29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552688" cy="6019800"/>
          </a:xfrm>
        </p:spPr>
        <p:txBody>
          <a:bodyPr/>
          <a:lstStyle/>
          <a:p>
            <a:pPr marL="1117854" lvl="2" indent="-514350">
              <a:buFont typeface="+mj-lt"/>
              <a:buAutoNum type="arabicPeriod" startAt="4"/>
            </a:pP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korporat</a:t>
            </a:r>
            <a:endParaRPr lang="en-US" dirty="0" smtClean="0"/>
          </a:p>
          <a:p>
            <a:pPr marL="1117854" lvl="2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 marL="1117854" lvl="2" indent="-514350">
              <a:buNone/>
            </a:pPr>
            <a:endParaRPr lang="en-US" dirty="0" smtClean="0"/>
          </a:p>
          <a:p>
            <a:pPr marL="1117854" lvl="2" indent="-514350">
              <a:buNone/>
            </a:pP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r>
              <a:rPr lang="en-US" sz="2800" dirty="0" smtClean="0"/>
              <a:t> :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sz="2800" dirty="0" err="1" smtClean="0"/>
              <a:t>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pelanggan</a:t>
            </a:r>
            <a:endParaRPr lang="en-US" sz="2800" dirty="0" smtClean="0"/>
          </a:p>
          <a:p>
            <a:pPr marL="1117854" lvl="2" indent="-514350">
              <a:buFont typeface="+mj-lt"/>
              <a:buAutoNum type="arabicPeriod"/>
            </a:pPr>
            <a:r>
              <a:rPr lang="en-US" sz="2800" dirty="0" err="1" smtClean="0"/>
              <a:t>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investor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sz="2800" dirty="0" err="1" smtClean="0"/>
              <a:t>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karyawan</a:t>
            </a:r>
            <a:endParaRPr lang="en-US" sz="2800" dirty="0" smtClean="0"/>
          </a:p>
          <a:p>
            <a:pPr marL="1117854" lvl="2" indent="-514350">
              <a:buFont typeface="+mj-lt"/>
              <a:buAutoNum type="arabicPeriod"/>
            </a:pPr>
            <a:r>
              <a:rPr lang="en-US" sz="2800" dirty="0" err="1" smtClean="0"/>
              <a:t>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endParaRPr lang="en-US" sz="2800" dirty="0" smtClean="0"/>
          </a:p>
          <a:p>
            <a:pPr marL="1117854" lvl="2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28888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5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MEMILIH UNTUK KEPEMIMPINAN BISNIS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400288" cy="5638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400" dirty="0" smtClean="0"/>
              <a:t>Perusahaan </a:t>
            </a:r>
            <a:r>
              <a:rPr lang="en-US" sz="2400" dirty="0" err="1" smtClean="0"/>
              <a:t>kepemilikan</a:t>
            </a:r>
            <a:r>
              <a:rPr lang="en-US" sz="2400" dirty="0" smtClean="0"/>
              <a:t> </a:t>
            </a:r>
            <a:r>
              <a:rPr lang="en-US" sz="2400" dirty="0" err="1" smtClean="0"/>
              <a:t>tunggal</a:t>
            </a:r>
            <a:endParaRPr lang="en-US" sz="2400" dirty="0" smtClean="0"/>
          </a:p>
          <a:p>
            <a:pPr marL="596646" indent="-51435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dimiliki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dikelola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endParaRPr lang="en-US" sz="2400" dirty="0" smtClean="0"/>
          </a:p>
          <a:p>
            <a:pPr marL="596646" indent="-514350">
              <a:buFont typeface="+mj-lt"/>
              <a:buAutoNum type="arabicPeriod" startAt="2"/>
            </a:pPr>
            <a:r>
              <a:rPr lang="en-US" sz="2400" dirty="0" smtClean="0"/>
              <a:t>Perusahaan </a:t>
            </a:r>
            <a:r>
              <a:rPr lang="en-US" sz="2400" dirty="0" err="1" smtClean="0"/>
              <a:t>rekanan</a:t>
            </a:r>
            <a:endParaRPr lang="en-US" sz="2400" dirty="0" smtClean="0"/>
          </a:p>
          <a:p>
            <a:pPr marL="596646" indent="-51435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legal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pemilik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endParaRPr lang="en-US" sz="2400" dirty="0" smtClean="0"/>
          </a:p>
          <a:p>
            <a:pPr marL="596646" indent="-514350">
              <a:buFont typeface="+mj-lt"/>
              <a:buAutoNum type="arabicPeriod" startAt="3"/>
            </a:pPr>
            <a:r>
              <a:rPr lang="en-US" sz="2400" dirty="0" err="1" smtClean="0"/>
              <a:t>Korporasi</a:t>
            </a:r>
            <a:endParaRPr lang="en-US" sz="2400" dirty="0" smtClean="0"/>
          </a:p>
          <a:p>
            <a:pPr marL="596646" indent="-51435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entitas</a:t>
            </a:r>
            <a:r>
              <a:rPr lang="en-US" sz="2400" dirty="0" smtClean="0"/>
              <a:t> legal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otoritas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bertindak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kewajiban</a:t>
            </a:r>
            <a:r>
              <a:rPr lang="en-US" sz="2400" dirty="0" smtClean="0"/>
              <a:t> </a:t>
            </a:r>
            <a:r>
              <a:rPr lang="en-US" sz="2400" dirty="0" err="1" smtClean="0"/>
              <a:t>terpisah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pemiliknya</a:t>
            </a:r>
            <a:endParaRPr lang="en-US" sz="2400" dirty="0"/>
          </a:p>
          <a:p>
            <a:pPr marL="596646" indent="-51435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Korporasi</a:t>
            </a:r>
            <a:r>
              <a:rPr lang="en-US" sz="2400" dirty="0" smtClean="0"/>
              <a:t>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b="1" dirty="0"/>
              <a:t>Utrecht</a:t>
            </a:r>
            <a:r>
              <a:rPr lang="en-US" sz="2400" dirty="0"/>
              <a:t>, </a:t>
            </a:r>
            <a:r>
              <a:rPr lang="en-US" sz="2400" dirty="0" smtClean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yang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, yang </a:t>
            </a:r>
            <a:r>
              <a:rPr lang="en-US" sz="2400" dirty="0" err="1"/>
              <a:t>terpisah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masing-masing</a:t>
            </a:r>
            <a:r>
              <a:rPr lang="en-US" sz="2000" dirty="0" smtClean="0"/>
              <a:t>.</a:t>
            </a:r>
          </a:p>
          <a:p>
            <a:pPr marL="596646" indent="-514350">
              <a:buNone/>
            </a:pPr>
            <a:r>
              <a:rPr lang="en-US" sz="20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5715000"/>
          </a:xfrm>
        </p:spPr>
        <p:txBody>
          <a:bodyPr/>
          <a:lstStyle/>
          <a:p>
            <a:r>
              <a:rPr lang="en-US" sz="3600" b="1" dirty="0" smtClean="0"/>
              <a:t>Perusahaan </a:t>
            </a:r>
            <a:r>
              <a:rPr lang="en-US" sz="3600" b="1" dirty="0" err="1" smtClean="0"/>
              <a:t>Kepemilikan</a:t>
            </a:r>
            <a:r>
              <a:rPr lang="en-US" sz="3600" b="1" dirty="0" smtClean="0"/>
              <a:t> Tunggal</a:t>
            </a: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: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mengakhiri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atasan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Kebanggaan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pPr marL="596646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51054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(</a:t>
            </a:r>
            <a:r>
              <a:rPr lang="en-US" dirty="0" err="1"/>
              <a:t>menanam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menjahit</a:t>
            </a:r>
            <a:r>
              <a:rPr lang="en-US" dirty="0"/>
              <a:t> </a:t>
            </a:r>
            <a:r>
              <a:rPr lang="en-US" dirty="0" err="1"/>
              <a:t>baju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)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terpikirkan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komersial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meminjam</a:t>
            </a:r>
            <a:r>
              <a:rPr lang="en-US" dirty="0"/>
              <a:t> modal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berskala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revolusi</a:t>
            </a:r>
            <a:r>
              <a:rPr lang="en-US" dirty="0"/>
              <a:t>  </a:t>
            </a:r>
            <a:r>
              <a:rPr lang="en-US" dirty="0" err="1"/>
              <a:t>industri</a:t>
            </a:r>
            <a:r>
              <a:rPr lang="en-US" dirty="0"/>
              <a:t> yang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drastis</a:t>
            </a:r>
            <a:r>
              <a:rPr lang="en-US" dirty="0"/>
              <a:t> (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bajak</a:t>
            </a:r>
            <a:r>
              <a:rPr lang="en-US" dirty="0"/>
              <a:t>, </a:t>
            </a:r>
            <a:r>
              <a:rPr lang="en-US" dirty="0" err="1"/>
              <a:t>buldozer</a:t>
            </a:r>
            <a:r>
              <a:rPr lang="en-US" dirty="0"/>
              <a:t>,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)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pesat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 </a:t>
            </a:r>
            <a:r>
              <a:rPr lang="en-US" dirty="0" err="1"/>
              <a:t>maupun</a:t>
            </a:r>
            <a:r>
              <a:rPr lang="en-US" dirty="0"/>
              <a:t>  </a:t>
            </a:r>
            <a:r>
              <a:rPr lang="en-US" dirty="0" err="1"/>
              <a:t>kelompok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globalisasi</a:t>
            </a:r>
            <a:r>
              <a:rPr lang="en-US" dirty="0"/>
              <a:t> , </a:t>
            </a:r>
            <a:r>
              <a:rPr lang="en-US" dirty="0" err="1"/>
              <a:t>hebatnya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, </a:t>
            </a:r>
            <a:r>
              <a:rPr lang="en-US" dirty="0" err="1"/>
              <a:t>perang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yang </a:t>
            </a:r>
            <a:r>
              <a:rPr lang="en-US" dirty="0" err="1"/>
              <a:t>berebut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, </a:t>
            </a:r>
            <a:r>
              <a:rPr lang="en-US" dirty="0" err="1"/>
              <a:t>perang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  </a:t>
            </a:r>
            <a:r>
              <a:rPr lang="en-US" dirty="0" err="1"/>
              <a:t>antara</a:t>
            </a:r>
            <a:r>
              <a:rPr lang="en-US" dirty="0"/>
              <a:t>  </a:t>
            </a:r>
            <a:r>
              <a:rPr lang="en-US" dirty="0" err="1"/>
              <a:t>Jepang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Amerika</a:t>
            </a:r>
            <a:r>
              <a:rPr lang="en-US" dirty="0"/>
              <a:t> 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(jam, </a:t>
            </a:r>
            <a:r>
              <a:rPr lang="en-US" dirty="0" err="1"/>
              <a:t>kamera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)  </a:t>
            </a:r>
          </a:p>
          <a:p>
            <a:pPr algn="just"/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ketinggalan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rebutan</a:t>
            </a:r>
            <a:r>
              <a:rPr lang="en-US" dirty="0"/>
              <a:t> </a:t>
            </a:r>
            <a:r>
              <a:rPr lang="en-US" dirty="0" err="1"/>
              <a:t>pasaran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yang </a:t>
            </a:r>
            <a:r>
              <a:rPr lang="en-US" dirty="0" err="1"/>
              <a:t>tanggap</a:t>
            </a:r>
            <a:r>
              <a:rPr lang="en-US" dirty="0"/>
              <a:t> 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seluk</a:t>
            </a:r>
            <a:r>
              <a:rPr lang="en-US" dirty="0"/>
              <a:t> </a:t>
            </a:r>
            <a:r>
              <a:rPr lang="en-US" dirty="0" err="1"/>
              <a:t>beluk</a:t>
            </a:r>
            <a:r>
              <a:rPr lang="en-US" dirty="0"/>
              <a:t> 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menggali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2061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28888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: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,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r>
              <a:rPr lang="en-US" dirty="0" smtClean="0"/>
              <a:t> yang </a:t>
            </a:r>
            <a:r>
              <a:rPr lang="en-US" dirty="0" err="1" smtClean="0"/>
              <a:t>terbatas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: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persedian</a:t>
            </a:r>
            <a:r>
              <a:rPr lang="en-US" dirty="0" smtClean="0"/>
              <a:t>, </a:t>
            </a:r>
            <a:r>
              <a:rPr lang="en-US" dirty="0" err="1" smtClean="0"/>
              <a:t>akuntansi</a:t>
            </a:r>
            <a:r>
              <a:rPr lang="en-US" dirty="0" smtClean="0"/>
              <a:t>, </a:t>
            </a:r>
            <a:r>
              <a:rPr lang="en-US" dirty="0" err="1" smtClean="0"/>
              <a:t>pajak</a:t>
            </a:r>
            <a:r>
              <a:rPr lang="en-US" dirty="0" smtClean="0"/>
              <a:t> (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)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/>
              <a:t>)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Tunjangan</a:t>
            </a:r>
            <a:r>
              <a:rPr lang="en-US" dirty="0" smtClean="0"/>
              <a:t> </a:t>
            </a:r>
            <a:r>
              <a:rPr lang="en-US" dirty="0" err="1" smtClean="0"/>
              <a:t>sampingan</a:t>
            </a:r>
            <a:r>
              <a:rPr lang="en-US" dirty="0" smtClean="0"/>
              <a:t>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Pertumbuhan</a:t>
            </a:r>
            <a:r>
              <a:rPr lang="en-US" dirty="0" smtClean="0"/>
              <a:t> yang </a:t>
            </a:r>
            <a:r>
              <a:rPr lang="en-US" dirty="0" err="1" smtClean="0"/>
              <a:t>terbatas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terbatas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28888" cy="60198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3600" b="1" dirty="0" smtClean="0"/>
              <a:t>Perusahaan </a:t>
            </a:r>
            <a:r>
              <a:rPr lang="en-US" sz="3600" b="1" dirty="0" err="1" smtClean="0"/>
              <a:t>Rekanan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rekanan</a:t>
            </a:r>
            <a:r>
              <a:rPr lang="en-US" dirty="0" smtClean="0"/>
              <a:t> :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Perusahaan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rekanan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rekanan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pemilik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berbagi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operasi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menanggung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utang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Perusahaan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rekanan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terbatas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rekanan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rekanan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rekanan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terbatas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. 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Rekanan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pemilik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rekanan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terbatas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mengelola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Rekanan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Terbatas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pemilik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menginvestasikan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tanggung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jawab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kerugian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diluar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investasi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terbatas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pemilik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kerugian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investasikan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28888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rekanan</a:t>
            </a:r>
            <a:r>
              <a:rPr lang="en-US" dirty="0" smtClean="0"/>
              <a:t> :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/</a:t>
            </a:r>
            <a:r>
              <a:rPr lang="en-US" dirty="0" err="1" smtClean="0"/>
              <a:t>komplementer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lama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rekanan</a:t>
            </a:r>
            <a:r>
              <a:rPr lang="en-US" dirty="0" smtClean="0"/>
              <a:t> :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rekanan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28888" cy="594360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sz="3600" b="1" dirty="0" err="1" smtClean="0"/>
              <a:t>Korporasi</a:t>
            </a:r>
            <a:endParaRPr lang="en-US" sz="3600" b="1" dirty="0" smtClean="0"/>
          </a:p>
          <a:p>
            <a:pPr>
              <a:buNone/>
            </a:pP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Korporasi</a:t>
            </a:r>
            <a:r>
              <a:rPr lang="en-US" dirty="0" smtClean="0"/>
              <a:t> :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terbatas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pemilik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bertanggung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jawab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kerugian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sebatas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diinvestasikan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investasi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mengumpulan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korporasi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menjual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kepemilikan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saham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siapa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tertarik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menggalang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korporasi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membeli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korporasi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dibidang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antisipasi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resiko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terus-menerus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korporasi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terpisah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memilikinya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kematian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pemilik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mengakhiri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korporasi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Kemudahan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kepemilikan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mengubah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pemilik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korporat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hanyalah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menjual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sahamnya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orang lain.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Kemudahan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berbakat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korporasi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terampil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menawarkan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tunjangan2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opsi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saham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membeli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saham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korporasi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Pemisahan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kepemilikan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korporasi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menggalang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investor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melibatkan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6646" indent="-514350" algn="just">
              <a:buFont typeface="+mj-lt"/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28888" cy="6019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Korporasi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surat-menyurat</a:t>
            </a:r>
            <a:r>
              <a:rPr lang="en-US" dirty="0" smtClean="0"/>
              <a:t> yang </a:t>
            </a:r>
            <a:r>
              <a:rPr lang="en-US" dirty="0" err="1" smtClean="0"/>
              <a:t>ekstensif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Pemajakan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pengembalian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Ukuran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mengakhiri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direktur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05088" cy="6019800"/>
          </a:xfrm>
        </p:spPr>
        <p:txBody>
          <a:bodyPr/>
          <a:lstStyle/>
          <a:p>
            <a:r>
              <a:rPr lang="en-US" sz="3600" dirty="0" err="1" smtClean="0"/>
              <a:t>Ekspansi</a:t>
            </a:r>
            <a:r>
              <a:rPr lang="en-US" sz="3600" dirty="0" smtClean="0"/>
              <a:t> </a:t>
            </a:r>
            <a:r>
              <a:rPr lang="en-US" sz="3600" dirty="0" err="1" smtClean="0"/>
              <a:t>Korporat</a:t>
            </a:r>
            <a:r>
              <a:rPr lang="en-US" sz="3600" dirty="0" smtClean="0"/>
              <a:t> : </a:t>
            </a:r>
            <a:r>
              <a:rPr lang="en-US" sz="3600" dirty="0" err="1" smtClean="0"/>
              <a:t>Marger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Akuisisi</a:t>
            </a:r>
            <a:endParaRPr lang="en-US" sz="36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Marger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(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yang </a:t>
            </a:r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err="1" smtClean="0"/>
              <a:t>Akuisisi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properti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obligasi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lain.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05088" cy="6019800"/>
          </a:xfrm>
        </p:spPr>
        <p:txBody>
          <a:bodyPr/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marger</a:t>
            </a:r>
            <a:r>
              <a:rPr lang="en-US" dirty="0" smtClean="0"/>
              <a:t> </a:t>
            </a:r>
            <a:r>
              <a:rPr lang="en-US" dirty="0" err="1" smtClean="0"/>
              <a:t>korporat</a:t>
            </a:r>
            <a:r>
              <a:rPr lang="en-US" dirty="0" smtClean="0"/>
              <a:t> :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400" dirty="0" err="1" smtClean="0"/>
              <a:t>Marger</a:t>
            </a:r>
            <a:r>
              <a:rPr lang="en-US" sz="2400" dirty="0" smtClean="0"/>
              <a:t> </a:t>
            </a:r>
            <a:r>
              <a:rPr lang="en-US" sz="2400" dirty="0" err="1" smtClean="0"/>
              <a:t>vertikal</a:t>
            </a:r>
            <a:endParaRPr lang="en-US" sz="2400" dirty="0" smtClean="0"/>
          </a:p>
          <a:p>
            <a:pPr marL="596646" indent="-514350"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terlibat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tahapan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/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(merger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minuman</a:t>
            </a:r>
            <a:r>
              <a:rPr lang="en-US" sz="2400" dirty="0" smtClean="0"/>
              <a:t> </a:t>
            </a:r>
            <a:r>
              <a:rPr lang="en-US" sz="2400" dirty="0" err="1" smtClean="0"/>
              <a:t>ringan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pemanis</a:t>
            </a:r>
            <a:r>
              <a:rPr lang="en-US" sz="2400" dirty="0" smtClean="0"/>
              <a:t> </a:t>
            </a:r>
            <a:r>
              <a:rPr lang="en-US" sz="2400" dirty="0" err="1" smtClean="0"/>
              <a:t>buatan</a:t>
            </a:r>
            <a:endParaRPr lang="en-US" sz="2400" dirty="0" smtClean="0"/>
          </a:p>
          <a:p>
            <a:pPr marL="596646" indent="-514350">
              <a:buFont typeface="+mj-lt"/>
              <a:buAutoNum type="arabicPeriod" startAt="2"/>
            </a:pPr>
            <a:r>
              <a:rPr lang="en-US" sz="2400" dirty="0" err="1" smtClean="0"/>
              <a:t>Marger</a:t>
            </a:r>
            <a:r>
              <a:rPr lang="en-US" sz="2400" dirty="0" smtClean="0"/>
              <a:t> Horizontal</a:t>
            </a:r>
          </a:p>
          <a:p>
            <a:pPr marL="596646" indent="-51435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Penggabungan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/</a:t>
            </a:r>
            <a:r>
              <a:rPr lang="en-US" sz="2400" dirty="0" err="1" smtClean="0"/>
              <a:t>sejenis</a:t>
            </a:r>
            <a:r>
              <a:rPr lang="en-US" sz="2400" dirty="0" smtClean="0"/>
              <a:t> (merger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minuman</a:t>
            </a:r>
            <a:r>
              <a:rPr lang="en-US" sz="2400" dirty="0" smtClean="0"/>
              <a:t> </a:t>
            </a:r>
            <a:r>
              <a:rPr lang="en-US" sz="2400" dirty="0" err="1" smtClean="0"/>
              <a:t>ringan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air mineral) </a:t>
            </a:r>
          </a:p>
          <a:p>
            <a:pPr marL="596646" indent="-514350">
              <a:buFont typeface="+mj-lt"/>
              <a:buAutoNum type="arabicPeriod" startAt="3"/>
            </a:pPr>
            <a:r>
              <a:rPr lang="en-US" sz="2400" dirty="0" err="1" smtClean="0"/>
              <a:t>Marger</a:t>
            </a:r>
            <a:r>
              <a:rPr lang="en-US" sz="2400" dirty="0" smtClean="0"/>
              <a:t> </a:t>
            </a:r>
            <a:r>
              <a:rPr lang="en-US" sz="2400" dirty="0" err="1" smtClean="0"/>
              <a:t>Konglomerat</a:t>
            </a:r>
            <a:endParaRPr lang="en-US" sz="2400" dirty="0" smtClean="0"/>
          </a:p>
          <a:p>
            <a:pPr marL="596646" indent="-51435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Penggabungan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sekali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berkaitan</a:t>
            </a:r>
            <a:r>
              <a:rPr lang="en-US" sz="2400" dirty="0" smtClean="0"/>
              <a:t> /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( merger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minuman</a:t>
            </a:r>
            <a:r>
              <a:rPr lang="en-US" sz="2400" dirty="0" smtClean="0"/>
              <a:t> </a:t>
            </a:r>
            <a:r>
              <a:rPr lang="en-US" sz="2400" dirty="0" err="1" smtClean="0"/>
              <a:t>ringan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</a:t>
            </a:r>
            <a:r>
              <a:rPr lang="en-US" sz="2400" dirty="0" err="1" smtClean="0"/>
              <a:t>ringan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05088" cy="6400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pPr marL="82296" indent="0" algn="just">
              <a:buNone/>
            </a:pPr>
            <a:r>
              <a:rPr lang="en-US" dirty="0" smtClean="0"/>
              <a:t>1. </a:t>
            </a:r>
            <a:r>
              <a:rPr lang="en-US" dirty="0" err="1" smtClean="0"/>
              <a:t>Waralaba</a:t>
            </a:r>
            <a:endParaRPr lang="en-US" dirty="0" smtClean="0"/>
          </a:p>
          <a:p>
            <a:pPr marL="596646" indent="-514350" algn="just">
              <a:buNone/>
            </a:pPr>
            <a:r>
              <a:rPr lang="en-US" dirty="0" smtClean="0"/>
              <a:t>	</a:t>
            </a:r>
            <a:r>
              <a:rPr lang="en-US" dirty="0" err="1"/>
              <a:t>H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teritorial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  <a:p>
            <a:pPr marL="596646" indent="-51435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Koperasi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Hatta</a:t>
            </a:r>
            <a:r>
              <a:rPr lang="en-US" dirty="0"/>
              <a:t> ( </a:t>
            </a:r>
            <a:r>
              <a:rPr lang="en-US" dirty="0" err="1"/>
              <a:t>Bapak</a:t>
            </a:r>
            <a:r>
              <a:rPr lang="en-US" dirty="0"/>
              <a:t> </a:t>
            </a:r>
            <a:r>
              <a:rPr lang="en-US" dirty="0" err="1"/>
              <a:t>Koperasi</a:t>
            </a:r>
            <a:r>
              <a:rPr lang="en-US" dirty="0"/>
              <a:t> Indonesia </a:t>
            </a:r>
          </a:p>
          <a:p>
            <a:pPr marL="82296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  </a:t>
            </a:r>
            <a:r>
              <a:rPr lang="en-US" dirty="0" err="1"/>
              <a:t>nasib</a:t>
            </a:r>
            <a:r>
              <a:rPr lang="en-US" dirty="0"/>
              <a:t> </a:t>
            </a:r>
            <a:r>
              <a:rPr lang="en-US" dirty="0" err="1"/>
              <a:t>penghidupan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tolong-menolong</a:t>
            </a:r>
            <a:r>
              <a:rPr lang="en-US" dirty="0"/>
              <a:t>.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tolong</a:t>
            </a:r>
            <a:r>
              <a:rPr lang="en-US" dirty="0"/>
              <a:t> </a:t>
            </a:r>
            <a:r>
              <a:rPr lang="en-US" dirty="0" err="1"/>
              <a:t>menolong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didorong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kawan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“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”.</a:t>
            </a:r>
          </a:p>
          <a:p>
            <a:pPr marL="596646" indent="-514350" algn="just">
              <a:buNone/>
            </a:pPr>
            <a:endParaRPr lang="en-US" dirty="0" smtClean="0"/>
          </a:p>
          <a:p>
            <a:pPr marL="596646" indent="-514350">
              <a:buNone/>
            </a:pP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Waralaba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bagus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pewaralaba</a:t>
            </a:r>
            <a:r>
              <a:rPr lang="en-US" i="1" dirty="0" smtClean="0"/>
              <a:t> (franchisor))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waralaba</a:t>
            </a:r>
            <a:r>
              <a:rPr lang="en-US" i="1" dirty="0" smtClean="0"/>
              <a:t> (franchise))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i="1" dirty="0" smtClean="0"/>
              <a:t>(</a:t>
            </a:r>
            <a:r>
              <a:rPr lang="en-US" i="1" dirty="0" err="1" smtClean="0"/>
              <a:t>terwaralaba</a:t>
            </a:r>
            <a:r>
              <a:rPr lang="en-US" i="1" dirty="0" smtClean="0"/>
              <a:t> (franchisee))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teritorial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04800"/>
            <a:ext cx="7866888" cy="6324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800" b="1" dirty="0" err="1" smtClean="0"/>
              <a:t>Pewaralaba</a:t>
            </a:r>
            <a:r>
              <a:rPr lang="en-US" sz="2800" b="1" dirty="0" smtClean="0"/>
              <a:t>: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menjual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orang lain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menjual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</a:t>
            </a:r>
          </a:p>
          <a:p>
            <a:pPr marL="82296" indent="0" algn="just">
              <a:buNone/>
            </a:pPr>
            <a:r>
              <a:rPr lang="en-US" sz="2800" dirty="0" err="1" smtClean="0"/>
              <a:t>Terwaralaba</a:t>
            </a:r>
            <a:r>
              <a:rPr lang="en-US" sz="2800" dirty="0" smtClean="0"/>
              <a:t> : orang yang </a:t>
            </a:r>
            <a:r>
              <a:rPr lang="en-US" sz="2800" dirty="0" err="1" smtClean="0"/>
              <a:t>membeli</a:t>
            </a:r>
            <a:r>
              <a:rPr lang="en-US" sz="2800" dirty="0" smtClean="0"/>
              <a:t> </a:t>
            </a:r>
            <a:r>
              <a:rPr lang="en-US" sz="2800" dirty="0" err="1" smtClean="0"/>
              <a:t>waralaba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80754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05088" cy="6477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Keuntungan</a:t>
            </a:r>
            <a:r>
              <a:rPr lang="en-US" b="1" dirty="0" smtClean="0"/>
              <a:t> </a:t>
            </a:r>
            <a:r>
              <a:rPr lang="en-US" b="1" dirty="0" err="1" smtClean="0"/>
              <a:t>Waralaba</a:t>
            </a:r>
            <a:endParaRPr lang="en-US" b="1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600" dirty="0" err="1" smtClean="0"/>
              <a:t>Bantuan</a:t>
            </a:r>
            <a:r>
              <a:rPr lang="en-US" sz="2600" dirty="0" smtClean="0"/>
              <a:t> </a:t>
            </a:r>
            <a:r>
              <a:rPr lang="en-US" sz="2600" dirty="0" err="1" smtClean="0"/>
              <a:t>manajemen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pemasaran</a:t>
            </a:r>
            <a:r>
              <a:rPr lang="en-US" sz="2600" dirty="0" smtClean="0"/>
              <a:t> 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600" dirty="0" err="1" smtClean="0"/>
              <a:t>Kepemilikan</a:t>
            </a:r>
            <a:r>
              <a:rPr lang="en-US" sz="2600" dirty="0" smtClean="0"/>
              <a:t> </a:t>
            </a:r>
            <a:r>
              <a:rPr lang="en-US" sz="2600" dirty="0" err="1" smtClean="0"/>
              <a:t>pribadi</a:t>
            </a:r>
            <a:endParaRPr lang="en-US" sz="2600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600" dirty="0" err="1" smtClean="0"/>
              <a:t>Nama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dikenal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nasional</a:t>
            </a:r>
            <a:endParaRPr lang="en-US" sz="2600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600" dirty="0" err="1" smtClean="0"/>
              <a:t>Nasihat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bimbingan</a:t>
            </a:r>
            <a:r>
              <a:rPr lang="en-US" sz="2600" dirty="0" smtClean="0"/>
              <a:t> </a:t>
            </a:r>
            <a:r>
              <a:rPr lang="en-US" sz="2600" dirty="0" err="1" smtClean="0"/>
              <a:t>finansial</a:t>
            </a:r>
            <a:endParaRPr lang="en-US" sz="2600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600" dirty="0" smtClean="0"/>
              <a:t>Tingkat </a:t>
            </a:r>
            <a:r>
              <a:rPr lang="en-US" sz="2600" dirty="0" err="1" smtClean="0"/>
              <a:t>kegagalan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lebih</a:t>
            </a:r>
            <a:r>
              <a:rPr lang="en-US" sz="2600" dirty="0" smtClean="0"/>
              <a:t> </a:t>
            </a:r>
            <a:r>
              <a:rPr lang="en-US" sz="2600" dirty="0" err="1" smtClean="0"/>
              <a:t>rendah</a:t>
            </a:r>
            <a:endParaRPr lang="en-US" sz="2600" dirty="0" smtClean="0"/>
          </a:p>
          <a:p>
            <a:pPr marL="596646" indent="-514350"/>
            <a:r>
              <a:rPr lang="en-US" b="1" dirty="0" err="1" smtClean="0"/>
              <a:t>Kerugian</a:t>
            </a:r>
            <a:r>
              <a:rPr lang="en-US" b="1" dirty="0" smtClean="0"/>
              <a:t> </a:t>
            </a:r>
            <a:r>
              <a:rPr lang="en-US" b="1" dirty="0" err="1" smtClean="0"/>
              <a:t>Waralaba</a:t>
            </a:r>
            <a:endParaRPr lang="en-US" b="1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besar</a:t>
            </a:r>
            <a:endParaRPr lang="en-US" sz="2400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400" dirty="0" err="1" smtClean="0"/>
              <a:t>Laba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dibagi</a:t>
            </a:r>
            <a:endParaRPr lang="en-US" sz="2400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400" dirty="0" err="1" smtClean="0"/>
              <a:t>Regulasi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endParaRPr lang="en-US" sz="2400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400" dirty="0" err="1" smtClean="0"/>
              <a:t>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ekor</a:t>
            </a:r>
            <a:r>
              <a:rPr lang="en-US" sz="2400" dirty="0" smtClean="0"/>
              <a:t> </a:t>
            </a:r>
            <a:r>
              <a:rPr lang="en-US" sz="2400" dirty="0" err="1" smtClean="0"/>
              <a:t>jas</a:t>
            </a:r>
            <a:endParaRPr lang="en-US" sz="2400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400" dirty="0" err="1" smtClean="0"/>
              <a:t>Pelarangan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menjual</a:t>
            </a:r>
            <a:endParaRPr lang="en-US" sz="2400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400" dirty="0" err="1" smtClean="0"/>
              <a:t>Pewaralaba</a:t>
            </a:r>
            <a:r>
              <a:rPr lang="en-US" sz="2400" dirty="0" smtClean="0"/>
              <a:t> yang </a:t>
            </a:r>
            <a:r>
              <a:rPr lang="en-US" sz="2400" dirty="0" err="1" smtClean="0"/>
              <a:t>curang</a:t>
            </a:r>
            <a:endParaRPr lang="en-US" sz="2400" dirty="0" smtClean="0"/>
          </a:p>
          <a:p>
            <a:pPr marL="596646" indent="-514350">
              <a:buFont typeface="+mj-lt"/>
              <a:buAutoNum type="arabicPeriod"/>
            </a:pPr>
            <a:endParaRPr lang="en-US" sz="2400" dirty="0" smtClean="0"/>
          </a:p>
          <a:p>
            <a:pPr marL="596646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Tarik</a:t>
            </a:r>
            <a:r>
              <a:rPr lang="en-US" dirty="0"/>
              <a:t> </a:t>
            </a:r>
            <a:r>
              <a:rPr lang="en-US" dirty="0" err="1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err="1"/>
              <a:t>Jutaan</a:t>
            </a:r>
            <a:r>
              <a:rPr lang="en-US" dirty="0"/>
              <a:t> orang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usahanya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adapula</a:t>
            </a:r>
            <a:r>
              <a:rPr lang="en-US" dirty="0"/>
              <a:t> yang </a:t>
            </a:r>
            <a:r>
              <a:rPr lang="en-US" dirty="0" err="1"/>
              <a:t>gagal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filosofi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di </a:t>
            </a:r>
            <a:r>
              <a:rPr lang="en-US" dirty="0" err="1"/>
              <a:t>indonesia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,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yang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berminat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(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agresif</a:t>
            </a:r>
            <a:r>
              <a:rPr lang="en-US" dirty="0"/>
              <a:t>, </a:t>
            </a:r>
            <a:r>
              <a:rPr lang="en-US" dirty="0" err="1"/>
              <a:t>bersaing</a:t>
            </a:r>
            <a:r>
              <a:rPr lang="en-US" dirty="0"/>
              <a:t>, </a:t>
            </a:r>
            <a:r>
              <a:rPr lang="en-US" dirty="0" err="1"/>
              <a:t>egois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jujur</a:t>
            </a:r>
            <a:r>
              <a:rPr lang="en-US" dirty="0"/>
              <a:t>, </a:t>
            </a:r>
            <a:r>
              <a:rPr lang="en-US" dirty="0" err="1"/>
              <a:t>kikir</a:t>
            </a:r>
            <a:r>
              <a:rPr lang="en-US" dirty="0"/>
              <a:t>,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stabil</a:t>
            </a:r>
            <a:r>
              <a:rPr lang="en-US" dirty="0"/>
              <a:t>,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terhormat</a:t>
            </a:r>
            <a:r>
              <a:rPr lang="en-US" dirty="0"/>
              <a:t>,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),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pameo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menyekolahkan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anak2 </a:t>
            </a:r>
            <a:r>
              <a:rPr lang="en-US" dirty="0" err="1"/>
              <a:t>setinggi</a:t>
            </a:r>
            <a:r>
              <a:rPr lang="en-US" dirty="0"/>
              <a:t> </a:t>
            </a:r>
            <a:r>
              <a:rPr lang="en-US" dirty="0" err="1"/>
              <a:t>tingginya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pedagang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filosofi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</a:t>
            </a:r>
            <a:r>
              <a:rPr lang="en-US" dirty="0" err="1"/>
              <a:t>indonesia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termotivasi</a:t>
            </a:r>
            <a:r>
              <a:rPr lang="en-US" dirty="0"/>
              <a:t> </a:t>
            </a:r>
            <a:r>
              <a:rPr lang="en-US" dirty="0" err="1"/>
              <a:t>terjun</a:t>
            </a:r>
            <a:r>
              <a:rPr lang="en-US" dirty="0"/>
              <a:t> </a:t>
            </a:r>
            <a:r>
              <a:rPr lang="en-US" dirty="0" err="1"/>
              <a:t>kedunia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 Kita </a:t>
            </a:r>
            <a:r>
              <a:rPr lang="en-US" dirty="0" err="1"/>
              <a:t>tertinggal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tetangga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spesialisasi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(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, </a:t>
            </a:r>
            <a:r>
              <a:rPr lang="en-US" dirty="0" err="1"/>
              <a:t>perbanka</a:t>
            </a:r>
            <a:r>
              <a:rPr lang="en-US" dirty="0"/>
              <a:t>, </a:t>
            </a:r>
            <a:r>
              <a:rPr lang="en-US" dirty="0" err="1"/>
              <a:t>grosir</a:t>
            </a:r>
            <a:r>
              <a:rPr lang="en-US" dirty="0"/>
              <a:t>, </a:t>
            </a:r>
            <a:r>
              <a:rPr lang="en-US" dirty="0" err="1"/>
              <a:t>swalayan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berpandangan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, anak2 </a:t>
            </a:r>
            <a:r>
              <a:rPr lang="en-US" dirty="0" err="1"/>
              <a:t>muda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malu</a:t>
            </a:r>
            <a:r>
              <a:rPr lang="en-US" dirty="0"/>
              <a:t> </a:t>
            </a:r>
            <a:r>
              <a:rPr lang="en-US" dirty="0" err="1"/>
              <a:t>berdagang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artis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terjun</a:t>
            </a:r>
            <a:r>
              <a:rPr lang="en-US" dirty="0"/>
              <a:t> </a:t>
            </a:r>
            <a:r>
              <a:rPr lang="en-US" dirty="0" err="1"/>
              <a:t>kedunia</a:t>
            </a:r>
            <a:r>
              <a:rPr lang="en-US" dirty="0"/>
              <a:t> </a:t>
            </a:r>
            <a:r>
              <a:rPr lang="en-US" dirty="0" err="1"/>
              <a:t>bisnis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68577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28888" cy="10207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6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KEWIRAUSAHAAN DAN MEMULAI BISNIS KECIL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05088" cy="5181600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n-US" dirty="0" err="1" smtClean="0"/>
              <a:t>Kewirausahaan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    2.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/>
              <a:t>proses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kreativitas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 </a:t>
            </a:r>
            <a:r>
              <a:rPr lang="en-US" dirty="0" err="1"/>
              <a:t>kehidupan</a:t>
            </a:r>
            <a:r>
              <a:rPr lang="en-US" dirty="0"/>
              <a:t> (</a:t>
            </a:r>
            <a:r>
              <a:rPr lang="en-US" dirty="0" err="1"/>
              <a:t>Zimerer</a:t>
            </a:r>
            <a:r>
              <a:rPr lang="en-US" dirty="0"/>
              <a:t> 1996)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: </a:t>
            </a:r>
            <a:r>
              <a:rPr lang="en-US" dirty="0" err="1" smtClean="0"/>
              <a:t>banyak</a:t>
            </a:r>
            <a:r>
              <a:rPr lang="en-US" dirty="0" smtClean="0"/>
              <a:t> orang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inisiatif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jam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yang </a:t>
            </a:r>
            <a:r>
              <a:rPr lang="en-US" dirty="0" err="1" smtClean="0"/>
              <a:t>dituntut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kewirausahaan</a:t>
            </a:r>
            <a:r>
              <a:rPr lang="en-US" dirty="0" smtClean="0"/>
              <a:t>.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: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wirausahawan</a:t>
            </a:r>
            <a:r>
              <a:rPr lang="en-US" dirty="0" smtClean="0"/>
              <a:t>.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: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wirausahawan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menikmati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orang lain.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 : </a:t>
            </a:r>
            <a:r>
              <a:rPr lang="en-US" dirty="0" err="1" smtClean="0"/>
              <a:t>Beberapa</a:t>
            </a:r>
            <a:r>
              <a:rPr lang="en-US" dirty="0" smtClean="0"/>
              <a:t> orang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bahawa</a:t>
            </a:r>
            <a:r>
              <a:rPr lang="en-US" dirty="0" smtClean="0"/>
              <a:t> </a:t>
            </a:r>
            <a:r>
              <a:rPr lang="en-US" dirty="0" err="1" smtClean="0"/>
              <a:t>wirausahawan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pecandu</a:t>
            </a:r>
            <a:r>
              <a:rPr lang="en-US" dirty="0" smtClean="0"/>
              <a:t> </a:t>
            </a:r>
            <a:r>
              <a:rPr lang="en-US" dirty="0" err="1" smtClean="0"/>
              <a:t>kesenangan</a:t>
            </a:r>
            <a:r>
              <a:rPr lang="en-US" dirty="0" smtClean="0"/>
              <a:t> yang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subur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28888" cy="64770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r>
              <a:rPr lang="en-US" dirty="0" smtClean="0"/>
              <a:t> :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Memerintah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: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atasan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: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antusiasme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: ide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paling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membara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mewujutkannya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: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mental,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lama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Toleran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ketidakpastian</a:t>
            </a:r>
            <a:r>
              <a:rPr lang="en-US" dirty="0" smtClean="0"/>
              <a:t> : </a:t>
            </a:r>
            <a:r>
              <a:rPr lang="en-US" dirty="0" err="1" smtClean="0"/>
              <a:t>wirausaha</a:t>
            </a:r>
            <a:r>
              <a:rPr lang="en-US" dirty="0" smtClean="0"/>
              <a:t> yang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yang </a:t>
            </a:r>
            <a:r>
              <a:rPr lang="en-US" dirty="0" err="1" smtClean="0"/>
              <a:t>diperhitungkan</a:t>
            </a:r>
            <a:r>
              <a:rPr lang="en-US" dirty="0" smtClean="0"/>
              <a:t> (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mengatasinya</a:t>
            </a:r>
            <a:r>
              <a:rPr lang="en-US" dirty="0" smtClean="0"/>
              <a:t>). </a:t>
            </a:r>
            <a:r>
              <a:rPr lang="en-US" dirty="0" err="1" smtClean="0"/>
              <a:t>Ingat</a:t>
            </a:r>
            <a:r>
              <a:rPr lang="en-US" dirty="0" smtClean="0"/>
              <a:t> </a:t>
            </a:r>
            <a:r>
              <a:rPr lang="en-US" dirty="0" err="1" smtClean="0"/>
              <a:t>kewirausahaan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memilih-milih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menginginkan</a:t>
            </a:r>
            <a:r>
              <a:rPr lang="en-US" dirty="0" smtClean="0"/>
              <a:t> rasa </a:t>
            </a:r>
            <a:r>
              <a:rPr lang="en-US" dirty="0" err="1" smtClean="0"/>
              <a:t>aman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sz="2600" dirty="0" smtClean="0"/>
              <a:t>Tim </a:t>
            </a:r>
            <a:r>
              <a:rPr lang="en-US" sz="2600" dirty="0" err="1" smtClean="0"/>
              <a:t>wirausaha</a:t>
            </a:r>
            <a:endParaRPr lang="en-US" sz="2600" dirty="0" smtClean="0"/>
          </a:p>
          <a:p>
            <a:pPr algn="just"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sekelompok</a:t>
            </a:r>
            <a:r>
              <a:rPr lang="en-US" sz="2600" dirty="0" smtClean="0"/>
              <a:t> </a:t>
            </a:r>
            <a:r>
              <a:rPr lang="en-US" sz="2600" dirty="0" err="1" smtClean="0"/>
              <a:t>orang</a:t>
            </a:r>
            <a:r>
              <a:rPr lang="en-US" sz="2600" dirty="0" smtClean="0"/>
              <a:t> </a:t>
            </a:r>
            <a:r>
              <a:rPr lang="en-US" sz="2600" dirty="0" err="1" smtClean="0"/>
              <a:t>berpengalaman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berbagai</a:t>
            </a:r>
            <a:r>
              <a:rPr lang="en-US" sz="2600" dirty="0" smtClean="0"/>
              <a:t> area </a:t>
            </a:r>
            <a:r>
              <a:rPr lang="en-US" sz="2600" dirty="0" err="1" smtClean="0"/>
              <a:t>bisnis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bergabung</a:t>
            </a:r>
            <a:r>
              <a:rPr lang="en-US" sz="2600" dirty="0" smtClean="0"/>
              <a:t> </a:t>
            </a:r>
            <a:r>
              <a:rPr lang="en-US" sz="2600" dirty="0" err="1" smtClean="0"/>
              <a:t>bersama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membentuk</a:t>
            </a:r>
            <a:r>
              <a:rPr lang="en-US" sz="2600" dirty="0" smtClean="0"/>
              <a:t> </a:t>
            </a:r>
            <a:r>
              <a:rPr lang="en-US" sz="2600" dirty="0" err="1" smtClean="0"/>
              <a:t>sebuah</a:t>
            </a:r>
            <a:r>
              <a:rPr lang="en-US" sz="2600" dirty="0" smtClean="0"/>
              <a:t> </a:t>
            </a:r>
            <a:r>
              <a:rPr lang="en-US" sz="2600" dirty="0" err="1" smtClean="0"/>
              <a:t>tim</a:t>
            </a:r>
            <a:r>
              <a:rPr lang="en-US" sz="2600" dirty="0" smtClean="0"/>
              <a:t> </a:t>
            </a:r>
            <a:r>
              <a:rPr lang="en-US" sz="2600" dirty="0" err="1" smtClean="0"/>
              <a:t>manajerial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keterampilan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dibutuhkan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mengembangkan</a:t>
            </a:r>
            <a:r>
              <a:rPr lang="en-US" sz="2600" dirty="0" smtClean="0"/>
              <a:t>, </a:t>
            </a:r>
            <a:r>
              <a:rPr lang="en-US" sz="2600" dirty="0" err="1" smtClean="0"/>
              <a:t>membuat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memasarkan</a:t>
            </a:r>
            <a:r>
              <a:rPr lang="en-US" sz="2600" dirty="0" smtClean="0"/>
              <a:t> </a:t>
            </a:r>
            <a:r>
              <a:rPr lang="en-US" sz="2600" dirty="0" err="1" smtClean="0"/>
              <a:t>sebuah</a:t>
            </a:r>
            <a:r>
              <a:rPr lang="en-US" sz="2600" dirty="0" smtClean="0"/>
              <a:t> </a:t>
            </a:r>
            <a:r>
              <a:rPr lang="en-US" sz="2600" dirty="0" err="1" smtClean="0"/>
              <a:t>produk</a:t>
            </a:r>
            <a:r>
              <a:rPr lang="en-US" sz="2600" dirty="0" smtClean="0"/>
              <a:t> </a:t>
            </a:r>
            <a:r>
              <a:rPr lang="en-US" sz="2600" dirty="0" err="1" smtClean="0"/>
              <a:t>baru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28888" cy="6477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rumahan</a:t>
            </a:r>
            <a:endParaRPr lang="en-US" dirty="0" smtClean="0"/>
          </a:p>
          <a:p>
            <a:pPr>
              <a:buNone/>
            </a:pPr>
            <a:r>
              <a:rPr lang="en-US" sz="2400" dirty="0" err="1" smtClean="0"/>
              <a:t>Wirausahaan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mikro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/>
              <a:t>W</a:t>
            </a:r>
            <a:r>
              <a:rPr lang="en-US" sz="2400" dirty="0" err="1" smtClean="0"/>
              <a:t>irausaha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bersedia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memulai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mengelola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,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lakukan</a:t>
            </a:r>
            <a:r>
              <a:rPr lang="en-US" sz="2400" dirty="0" smtClean="0"/>
              <a:t>, </a:t>
            </a:r>
            <a:r>
              <a:rPr lang="en-US" sz="2400" dirty="0" err="1" smtClean="0"/>
              <a:t>menawarkan</a:t>
            </a:r>
            <a:r>
              <a:rPr lang="en-US" sz="2400" dirty="0" smtClean="0"/>
              <a:t> </a:t>
            </a:r>
            <a:r>
              <a:rPr lang="en-US" sz="2400" dirty="0" err="1" smtClean="0"/>
              <a:t>gaya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seimbang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Tantangan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rumahan</a:t>
            </a:r>
            <a:r>
              <a:rPr lang="en-US" sz="2400" dirty="0" smtClean="0"/>
              <a:t> :</a:t>
            </a:r>
          </a:p>
          <a:p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pelanggan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: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menyebar</a:t>
            </a:r>
            <a:r>
              <a:rPr lang="en-US" sz="2400" dirty="0" smtClean="0"/>
              <a:t> </a:t>
            </a:r>
            <a:r>
              <a:rPr lang="en-US" sz="2400" dirty="0" err="1" smtClean="0"/>
              <a:t>berita</a:t>
            </a:r>
            <a:r>
              <a:rPr lang="en-US" sz="2400" dirty="0" smtClean="0"/>
              <a:t> </a:t>
            </a:r>
            <a:r>
              <a:rPr lang="en-US" sz="2400" dirty="0" err="1" smtClean="0"/>
              <a:t>keluar</a:t>
            </a:r>
            <a:r>
              <a:rPr lang="en-US" sz="2400" dirty="0" smtClean="0"/>
              <a:t> </a:t>
            </a:r>
            <a:r>
              <a:rPr lang="en-US" sz="2400" dirty="0" err="1" smtClean="0"/>
              <a:t>karna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punya</a:t>
            </a:r>
            <a:r>
              <a:rPr lang="en-US" sz="2400" dirty="0" smtClean="0"/>
              <a:t> </a:t>
            </a:r>
            <a:r>
              <a:rPr lang="en-US" sz="2400" dirty="0" err="1" smtClean="0"/>
              <a:t>papan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tampilan</a:t>
            </a:r>
            <a:r>
              <a:rPr lang="en-US" sz="2400" dirty="0" smtClean="0"/>
              <a:t> </a:t>
            </a:r>
            <a:r>
              <a:rPr lang="en-US" sz="2400" dirty="0" err="1" smtClean="0"/>
              <a:t>toko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Mengelola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: </a:t>
            </a:r>
            <a:r>
              <a:rPr lang="en-US" sz="2400" dirty="0" err="1" smtClean="0"/>
              <a:t>hemat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karna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bepergian</a:t>
            </a:r>
            <a:r>
              <a:rPr lang="en-US" sz="2400" dirty="0" smtClean="0"/>
              <a:t> </a:t>
            </a:r>
            <a:r>
              <a:rPr lang="en-US" sz="2400" dirty="0" err="1" smtClean="0"/>
              <a:t>pulang</a:t>
            </a:r>
            <a:r>
              <a:rPr lang="en-US" sz="2400" dirty="0" smtClean="0"/>
              <a:t> </a:t>
            </a:r>
            <a:r>
              <a:rPr lang="en-US" sz="2400" dirty="0" err="1" smtClean="0"/>
              <a:t>pergi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disiplin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Memisahkan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 :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memisahkan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endParaRPr lang="en-US" sz="2400" dirty="0" smtClean="0"/>
          </a:p>
          <a:p>
            <a:r>
              <a:rPr lang="en-US" sz="2400" dirty="0" err="1" smtClean="0"/>
              <a:t>Mematuhi</a:t>
            </a:r>
            <a:r>
              <a:rPr lang="en-US" sz="2400" dirty="0" smtClean="0"/>
              <a:t> </a:t>
            </a:r>
            <a:r>
              <a:rPr lang="en-US" sz="2400" dirty="0" err="1" smtClean="0"/>
              <a:t>peraturan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 : PP </a:t>
            </a:r>
            <a:r>
              <a:rPr lang="en-US" sz="2400" dirty="0" err="1" smtClean="0"/>
              <a:t>membatasi</a:t>
            </a:r>
            <a:r>
              <a:rPr lang="en-US" sz="2400" dirty="0" smtClean="0"/>
              <a:t> </a:t>
            </a:r>
            <a:r>
              <a:rPr lang="en-US" sz="2400" dirty="0" err="1" smtClean="0"/>
              <a:t>hal-hal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diizinkan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Mengelola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 : </a:t>
            </a:r>
            <a:r>
              <a:rPr lang="en-US" sz="2400" dirty="0" err="1" smtClean="0"/>
              <a:t>wirausahawan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berbasis</a:t>
            </a:r>
            <a:r>
              <a:rPr lang="en-US" sz="2400" dirty="0" smtClean="0"/>
              <a:t> </a:t>
            </a:r>
            <a:r>
              <a:rPr lang="en-US" sz="2400" dirty="0" err="1" smtClean="0"/>
              <a:t>rumahan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meninjau</a:t>
            </a:r>
            <a:r>
              <a:rPr lang="en-US" sz="2400" dirty="0" smtClean="0"/>
              <a:t> polis </a:t>
            </a:r>
            <a:r>
              <a:rPr lang="en-US" sz="2400" dirty="0" err="1" smtClean="0"/>
              <a:t>asuransi</a:t>
            </a:r>
            <a:r>
              <a:rPr lang="en-US" sz="2400" dirty="0" smtClean="0"/>
              <a:t> </a:t>
            </a:r>
            <a:r>
              <a:rPr lang="en-US" sz="2400" dirty="0" err="1" smtClean="0"/>
              <a:t>pemilik</a:t>
            </a:r>
            <a:r>
              <a:rPr lang="en-US" sz="2400" dirty="0" smtClean="0"/>
              <a:t> </a:t>
            </a:r>
            <a:r>
              <a:rPr lang="en-US" sz="2400" dirty="0" err="1" smtClean="0"/>
              <a:t>rumah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polis </a:t>
            </a:r>
            <a:r>
              <a:rPr lang="en-US" sz="2400" dirty="0" err="1" smtClean="0"/>
              <a:t>mencakup</a:t>
            </a:r>
            <a:r>
              <a:rPr lang="en-US" sz="2400" dirty="0" smtClean="0"/>
              <a:t> </a:t>
            </a:r>
            <a:r>
              <a:rPr lang="en-US" sz="2400" dirty="0" err="1" smtClean="0"/>
              <a:t>klaim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05088" cy="64770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Web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Situs</a:t>
            </a:r>
            <a:r>
              <a:rPr lang="en-US" dirty="0" smtClean="0"/>
              <a:t> web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yang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web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Web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yang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kami,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katalog</a:t>
            </a:r>
            <a:r>
              <a:rPr lang="en-US" dirty="0" smtClean="0"/>
              <a:t> yang </a:t>
            </a:r>
            <a:r>
              <a:rPr lang="en-US" dirty="0" err="1" smtClean="0"/>
              <a:t>dipesan</a:t>
            </a:r>
            <a:r>
              <a:rPr lang="en-US" dirty="0" smtClean="0"/>
              <a:t>  </a:t>
            </a:r>
            <a:r>
              <a:rPr lang="en-US" dirty="0" err="1" smtClean="0"/>
              <a:t>melalui</a:t>
            </a:r>
            <a:r>
              <a:rPr lang="en-US" dirty="0" smtClean="0"/>
              <a:t> pos.</a:t>
            </a:r>
          </a:p>
          <a:p>
            <a:pPr marL="82296" indent="0">
              <a:buNone/>
            </a:pPr>
            <a:r>
              <a:rPr lang="en-US" dirty="0" smtClean="0"/>
              <a:t> 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 MEMULAI DALAM BISNIS KECIL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versus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</a:p>
          <a:p>
            <a:pPr marL="402336" lvl="1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: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dioperasikan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dominan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operasinya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tahunan</a:t>
            </a:r>
            <a:r>
              <a:rPr lang="en-US" dirty="0" smtClean="0"/>
              <a:t>. 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: 75 %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di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seperempat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kuangnya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rintangan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.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: 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konvensional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 </a:t>
            </a:r>
            <a:r>
              <a:rPr lang="en-US" dirty="0" err="1" smtClean="0"/>
              <a:t>sepertiga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60 %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18 %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delapan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pPr lvl="1">
              <a:buBlip>
                <a:blip r:embed="rId2"/>
              </a:buBlip>
            </a:pPr>
            <a:endParaRPr lang="en-US" dirty="0" smtClean="0"/>
          </a:p>
          <a:p>
            <a:pPr>
              <a:buBlip>
                <a:blip r:embed="rId2"/>
              </a:buBlip>
            </a:pPr>
            <a:r>
              <a:rPr lang="en-US" dirty="0" smtClean="0"/>
              <a:t> BELAJAR MENGENAI OPERASI BISNIS KECIL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alih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berhasil</a:t>
            </a:r>
            <a:endParaRPr lang="en-US" dirty="0" smtClean="0"/>
          </a:p>
          <a:p>
            <a:pPr>
              <a:buBlip>
                <a:blip r:embed="rId2"/>
              </a:buBlip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05088" cy="601980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dirty="0" smtClean="0"/>
              <a:t> MENGELOLA SEBUAH BISNIS KECIL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Fungsi-fungsinya</a:t>
            </a:r>
            <a:r>
              <a:rPr lang="en-US" dirty="0" smtClean="0"/>
              <a:t> :</a:t>
            </a:r>
          </a:p>
          <a:p>
            <a:pPr marL="870966" lvl="1" indent="-514350">
              <a:buFont typeface="+mj-lt"/>
              <a:buAutoNum type="arabicPeriod"/>
            </a:pP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endParaRPr lang="en-US" dirty="0" smtClean="0"/>
          </a:p>
          <a:p>
            <a:pPr marL="870966" lvl="1" indent="-514350">
              <a:buFont typeface="+mj-lt"/>
              <a:buAutoNum type="arabicPeriod"/>
            </a:pPr>
            <a:r>
              <a:rPr lang="en-US" dirty="0" err="1" smtClean="0"/>
              <a:t>Mendanai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endParaRPr lang="en-US" dirty="0" smtClean="0"/>
          </a:p>
          <a:p>
            <a:pPr marL="870966" lvl="1" indent="-514350">
              <a:buFont typeface="+mj-lt"/>
              <a:buAutoNum type="arabicPeriod"/>
            </a:pP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( </a:t>
            </a:r>
            <a:r>
              <a:rPr lang="en-US" dirty="0" err="1" smtClean="0"/>
              <a:t>pemasaran</a:t>
            </a:r>
            <a:r>
              <a:rPr lang="en-US" dirty="0" smtClean="0"/>
              <a:t>)</a:t>
            </a:r>
          </a:p>
          <a:p>
            <a:pPr marL="870966" lvl="1" indent="-514350">
              <a:buFont typeface="+mj-lt"/>
              <a:buAutoNum type="arabicPeriod"/>
            </a:pP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( </a:t>
            </a:r>
            <a:r>
              <a:rPr lang="en-US" dirty="0" err="1" smtClean="0"/>
              <a:t>pengembangan</a:t>
            </a:r>
            <a:r>
              <a:rPr lang="en-US" dirty="0" smtClean="0"/>
              <a:t> SDM)</a:t>
            </a:r>
          </a:p>
          <a:p>
            <a:pPr marL="870966" lvl="1" indent="-514350">
              <a:buFont typeface="+mj-lt"/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(</a:t>
            </a:r>
            <a:r>
              <a:rPr lang="en-US" dirty="0" err="1" smtClean="0"/>
              <a:t>akuntansi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05088" cy="1295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MANAJEMEN, KEPEMIMPINAN,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PEMBERDAYAAN KARYAWAN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 lnSpcReduction="10000"/>
          </a:bodyPr>
          <a:lstStyle/>
          <a:p>
            <a:endParaRPr lang="en-US" sz="2800" dirty="0" smtClean="0"/>
          </a:p>
          <a:p>
            <a:r>
              <a:rPr lang="en-US" sz="2800" dirty="0" err="1" smtClean="0"/>
              <a:t>Manajemen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Proses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perencanaan</a:t>
            </a:r>
            <a:r>
              <a:rPr lang="en-US" sz="2800" dirty="0" smtClean="0"/>
              <a:t>, </a:t>
            </a:r>
            <a:r>
              <a:rPr lang="en-US" sz="2800" dirty="0" err="1" smtClean="0"/>
              <a:t>pengorganisasian</a:t>
            </a:r>
            <a:r>
              <a:rPr lang="en-US" sz="2800" dirty="0" smtClean="0"/>
              <a:t>, </a:t>
            </a:r>
            <a:r>
              <a:rPr lang="en-US" sz="2800" dirty="0" err="1" smtClean="0"/>
              <a:t>kepemimpinan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pengendalian</a:t>
            </a:r>
            <a:r>
              <a:rPr lang="en-US" sz="2800" dirty="0" smtClean="0"/>
              <a:t> orang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,</a:t>
            </a:r>
          </a:p>
          <a:p>
            <a:pPr>
              <a:buNone/>
            </a:pP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:</a:t>
            </a:r>
          </a:p>
          <a:p>
            <a:pPr marL="596646" indent="-514350">
              <a:buAutoNum type="arabicPeriod"/>
            </a:pPr>
            <a:r>
              <a:rPr lang="en-US" sz="2800" dirty="0" err="1" smtClean="0"/>
              <a:t>Perencanaan</a:t>
            </a:r>
            <a:r>
              <a:rPr lang="en-US" sz="2800" dirty="0" smtClean="0"/>
              <a:t> (Planning): </a:t>
            </a:r>
          </a:p>
          <a:p>
            <a:pPr marL="596646" indent="-514350">
              <a:buAutoNum type="arabicPeriod"/>
            </a:pPr>
            <a:r>
              <a:rPr lang="en-US" sz="2800" dirty="0" err="1" smtClean="0"/>
              <a:t>Pengorganisasian</a:t>
            </a:r>
            <a:r>
              <a:rPr lang="en-US" sz="2800" dirty="0" smtClean="0"/>
              <a:t> (Organizing): </a:t>
            </a:r>
          </a:p>
          <a:p>
            <a:pPr marL="596646" indent="-514350">
              <a:buAutoNum type="arabicPeriod"/>
            </a:pPr>
            <a:r>
              <a:rPr lang="en-US" sz="2800" dirty="0" err="1" smtClean="0"/>
              <a:t>Pengarahan</a:t>
            </a:r>
            <a:r>
              <a:rPr lang="en-US" sz="2800" dirty="0" smtClean="0"/>
              <a:t> (actuating): </a:t>
            </a:r>
          </a:p>
          <a:p>
            <a:pPr marL="596646" indent="-514350">
              <a:buAutoNum type="arabicPeriod"/>
            </a:pPr>
            <a:r>
              <a:rPr lang="en-US" sz="2800" dirty="0" err="1" smtClean="0"/>
              <a:t>Pengendalian</a:t>
            </a:r>
            <a:r>
              <a:rPr lang="en-US" sz="2800" dirty="0" smtClean="0"/>
              <a:t> (Controlling):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05088" cy="6019800"/>
          </a:xfrm>
        </p:spPr>
        <p:txBody>
          <a:bodyPr/>
          <a:lstStyle/>
          <a:p>
            <a:pPr marL="596646" indent="-514350">
              <a:buAutoNum type="arabicPeriod"/>
            </a:pPr>
            <a:r>
              <a:rPr lang="en-US" dirty="0" err="1" smtClean="0"/>
              <a:t>Perencanaan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antisipasi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tren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taktik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:</a:t>
            </a:r>
          </a:p>
          <a:p>
            <a:pPr marL="596646" indent="-514350">
              <a:buAutoNum type="alphaLcPeriod"/>
            </a:pPr>
            <a:r>
              <a:rPr lang="en-US" dirty="0" err="1" smtClean="0"/>
              <a:t>Visi</a:t>
            </a:r>
            <a:r>
              <a:rPr lang="en-US" dirty="0" smtClean="0"/>
              <a:t> (vision)</a:t>
            </a:r>
          </a:p>
          <a:p>
            <a:pPr marL="596646" indent="-514350">
              <a:buAutoNum type="alphaLcPeriod"/>
            </a:pPr>
            <a:r>
              <a:rPr lang="en-US" dirty="0" err="1" smtClean="0"/>
              <a:t>Misi</a:t>
            </a:r>
            <a:r>
              <a:rPr lang="en-US" dirty="0" smtClean="0"/>
              <a:t> (mission statement)</a:t>
            </a:r>
          </a:p>
          <a:p>
            <a:pPr marL="596646" indent="-514350">
              <a:buAutoNum type="alphaLcPeriod"/>
            </a:pPr>
            <a:r>
              <a:rPr lang="en-US" dirty="0" err="1" smtClean="0"/>
              <a:t>Tujuan</a:t>
            </a:r>
            <a:r>
              <a:rPr lang="en-US" dirty="0" smtClean="0"/>
              <a:t> (goals)</a:t>
            </a:r>
          </a:p>
          <a:p>
            <a:pPr marL="596646" indent="-514350">
              <a:buAutoNum type="alphaLcPeriod"/>
            </a:pPr>
            <a:r>
              <a:rPr lang="en-US" dirty="0" err="1" smtClean="0"/>
              <a:t>Sasaran</a:t>
            </a:r>
            <a:r>
              <a:rPr lang="en-US" dirty="0" smtClean="0"/>
              <a:t> (objective)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28888" cy="6477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endParaRPr lang="en-US" dirty="0" smtClean="0"/>
          </a:p>
          <a:p>
            <a:pPr marL="596646" indent="-514350" algn="just">
              <a:buAutoNum type="alphaLcPeriod"/>
            </a:pPr>
            <a:r>
              <a:rPr lang="en-US" sz="2600" dirty="0" err="1" smtClean="0"/>
              <a:t>Perencanaan</a:t>
            </a:r>
            <a:r>
              <a:rPr lang="en-US" sz="2600" dirty="0" smtClean="0"/>
              <a:t> </a:t>
            </a:r>
            <a:r>
              <a:rPr lang="en-US" sz="2600" dirty="0" err="1" smtClean="0"/>
              <a:t>Strategis</a:t>
            </a:r>
            <a:endParaRPr lang="en-US" sz="2600" dirty="0" smtClean="0"/>
          </a:p>
          <a:p>
            <a:pPr marL="596646" indent="-514350" algn="just">
              <a:buNone/>
            </a:pPr>
            <a:r>
              <a:rPr lang="en-US" sz="2600" dirty="0" smtClean="0"/>
              <a:t>	Proses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menentukan</a:t>
            </a:r>
            <a:r>
              <a:rPr lang="en-US" sz="2600" dirty="0" smtClean="0"/>
              <a:t> </a:t>
            </a:r>
            <a:r>
              <a:rPr lang="en-US" sz="2600" dirty="0" err="1" smtClean="0"/>
              <a:t>tujuan</a:t>
            </a:r>
            <a:r>
              <a:rPr lang="en-US" sz="2600" dirty="0" smtClean="0"/>
              <a:t> </a:t>
            </a:r>
            <a:r>
              <a:rPr lang="en-US" sz="2600" dirty="0" err="1" smtClean="0"/>
              <a:t>utama</a:t>
            </a:r>
            <a:r>
              <a:rPr lang="en-US" sz="2600" dirty="0" smtClean="0"/>
              <a:t> </a:t>
            </a:r>
            <a:r>
              <a:rPr lang="en-US" sz="2600" dirty="0" err="1" smtClean="0"/>
              <a:t>organisasi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kebujakan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strategi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mendapatkan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menggunakan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sumber</a:t>
            </a:r>
            <a:r>
              <a:rPr lang="en-US" sz="2600" dirty="0" smtClean="0"/>
              <a:t> </a:t>
            </a:r>
            <a:r>
              <a:rPr lang="en-US" sz="2600" dirty="0" err="1" smtClean="0"/>
              <a:t>daya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mencapai</a:t>
            </a:r>
            <a:r>
              <a:rPr lang="en-US" sz="2600" dirty="0" smtClean="0"/>
              <a:t> </a:t>
            </a:r>
            <a:r>
              <a:rPr lang="en-US" sz="2600" dirty="0" err="1" smtClean="0"/>
              <a:t>tujuan</a:t>
            </a:r>
            <a:r>
              <a:rPr lang="en-US" sz="2600" dirty="0" smtClean="0"/>
              <a:t> </a:t>
            </a:r>
            <a:r>
              <a:rPr lang="en-US" sz="2600" dirty="0" err="1" smtClean="0"/>
              <a:t>itu</a:t>
            </a:r>
            <a:r>
              <a:rPr lang="en-US" sz="2600" dirty="0" smtClean="0"/>
              <a:t>.</a:t>
            </a:r>
          </a:p>
          <a:p>
            <a:pPr marL="596646" indent="-514350" algn="just">
              <a:buFont typeface="+mj-lt"/>
              <a:buAutoNum type="alphaLcPeriod" startAt="2"/>
            </a:pPr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Taktis</a:t>
            </a:r>
            <a:endParaRPr lang="en-US" sz="2400" dirty="0" smtClean="0"/>
          </a:p>
          <a:p>
            <a:pPr marL="596646" indent="-514350" algn="just">
              <a:buNone/>
            </a:pPr>
            <a:r>
              <a:rPr lang="en-US" sz="2400" dirty="0" smtClean="0"/>
              <a:t>	proses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terperinci</a:t>
            </a:r>
            <a:r>
              <a:rPr lang="en-US" sz="2400" dirty="0" smtClean="0"/>
              <a:t>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pendek</a:t>
            </a:r>
            <a:r>
              <a:rPr lang="en-US" sz="2400" dirty="0" smtClean="0"/>
              <a:t> 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, </a:t>
            </a:r>
            <a:r>
              <a:rPr lang="en-US" sz="2400" dirty="0" err="1" smtClean="0"/>
              <a:t>siapa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melakukannya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melakukannya</a:t>
            </a:r>
            <a:r>
              <a:rPr lang="en-US" sz="2400" dirty="0" smtClean="0"/>
              <a:t>.</a:t>
            </a:r>
          </a:p>
          <a:p>
            <a:pPr marL="596646" indent="-514350" algn="just">
              <a:buFont typeface="+mj-lt"/>
              <a:buAutoNum type="alphaLcPeriod" startAt="3"/>
            </a:pPr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Kontingensi</a:t>
            </a:r>
            <a:endParaRPr lang="en-US" sz="2400" dirty="0" smtClean="0"/>
          </a:p>
          <a:p>
            <a:pPr marL="596646" indent="-514350" algn="just">
              <a:buNone/>
            </a:pPr>
            <a:r>
              <a:rPr lang="en-US" sz="2400" dirty="0" smtClean="0"/>
              <a:t>	proses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menyiapkan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</a:t>
            </a:r>
            <a:r>
              <a:rPr lang="en-US" sz="2400" dirty="0" err="1" smtClean="0"/>
              <a:t>alternatif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.</a:t>
            </a:r>
          </a:p>
          <a:p>
            <a:pPr marL="596646" indent="-514350" algn="just">
              <a:buFont typeface="+mj-lt"/>
              <a:buAutoNum type="alphaLcPeriod" startAt="4"/>
            </a:pPr>
            <a:r>
              <a:rPr lang="en-US" sz="2600" dirty="0" err="1" smtClean="0"/>
              <a:t>Perencanaan</a:t>
            </a:r>
            <a:r>
              <a:rPr lang="en-US" sz="2600" dirty="0" smtClean="0"/>
              <a:t> </a:t>
            </a:r>
            <a:r>
              <a:rPr lang="en-US" sz="2600" dirty="0" err="1" smtClean="0"/>
              <a:t>Operasional</a:t>
            </a:r>
            <a:endParaRPr lang="en-US" sz="2600" dirty="0" smtClean="0"/>
          </a:p>
          <a:p>
            <a:pPr marL="596646" indent="-514350" algn="just">
              <a:buNone/>
            </a:pPr>
            <a:r>
              <a:rPr lang="en-US" sz="2600" dirty="0" smtClean="0"/>
              <a:t>	proses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menetapkan</a:t>
            </a:r>
            <a:r>
              <a:rPr lang="en-US" sz="2600" dirty="0" smtClean="0"/>
              <a:t>  </a:t>
            </a:r>
            <a:r>
              <a:rPr lang="en-US" sz="2600" dirty="0" err="1" smtClean="0"/>
              <a:t>standar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jadwal</a:t>
            </a:r>
            <a:r>
              <a:rPr lang="en-US" sz="2600" dirty="0" smtClean="0"/>
              <a:t> </a:t>
            </a:r>
            <a:r>
              <a:rPr lang="en-US" sz="2600" dirty="0" err="1" smtClean="0"/>
              <a:t>kerja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diperlukan</a:t>
            </a:r>
            <a:r>
              <a:rPr lang="en-US" sz="2600" dirty="0" smtClean="0"/>
              <a:t> 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menerapkan</a:t>
            </a:r>
            <a:r>
              <a:rPr lang="en-US" sz="2600" dirty="0" smtClean="0"/>
              <a:t> </a:t>
            </a:r>
            <a:r>
              <a:rPr lang="en-US" sz="2600" dirty="0" err="1" smtClean="0"/>
              <a:t>sasaran</a:t>
            </a:r>
            <a:r>
              <a:rPr lang="en-US" sz="2600" dirty="0" smtClean="0"/>
              <a:t> </a:t>
            </a:r>
            <a:r>
              <a:rPr lang="en-US" sz="2600" dirty="0" err="1" smtClean="0"/>
              <a:t>taktis</a:t>
            </a:r>
            <a:r>
              <a:rPr lang="en-US" sz="2600" dirty="0" smtClean="0"/>
              <a:t> </a:t>
            </a:r>
            <a:r>
              <a:rPr lang="en-US" sz="2600" dirty="0" err="1" smtClean="0"/>
              <a:t>perusahaan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05088" cy="6096000"/>
          </a:xfrm>
        </p:spPr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eriod" startAt="2"/>
            </a:pPr>
            <a:r>
              <a:rPr lang="en-US" dirty="0" err="1" smtClean="0"/>
              <a:t>Pengorganisasian</a:t>
            </a:r>
            <a:endParaRPr lang="en-US" dirty="0" smtClean="0"/>
          </a:p>
          <a:p>
            <a:pPr marL="596646" indent="-514350" algn="just">
              <a:buNone/>
            </a:pPr>
            <a:r>
              <a:rPr lang="en-US" dirty="0" smtClean="0"/>
              <a:t>	</a:t>
            </a:r>
            <a:r>
              <a:rPr lang="en-US" sz="2400" dirty="0" err="1" smtClean="0"/>
              <a:t>Pungsi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</a:t>
            </a:r>
            <a:r>
              <a:rPr lang="en-US" sz="2400" dirty="0" err="1" smtClean="0"/>
              <a:t>perancangan</a:t>
            </a:r>
            <a:r>
              <a:rPr lang="en-US" sz="2400" dirty="0" smtClean="0"/>
              <a:t> 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orang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 smtClean="0"/>
          </a:p>
          <a:p>
            <a:pPr marL="596646" indent="-514350">
              <a:buNone/>
            </a:pPr>
            <a:r>
              <a:rPr lang="en-US" sz="2400" dirty="0" err="1" smtClean="0"/>
              <a:t>Tingkatan-tingkatan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:</a:t>
            </a:r>
          </a:p>
          <a:p>
            <a:pPr marL="596646" indent="-514350">
              <a:buAutoNum type="arabicPeriod"/>
            </a:pP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Puncak</a:t>
            </a:r>
            <a:r>
              <a:rPr lang="en-US" sz="2400" dirty="0" smtClean="0"/>
              <a:t> (Top management),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tertinggi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presiden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eksekutif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strategis</a:t>
            </a:r>
            <a:r>
              <a:rPr lang="en-US" sz="2400" dirty="0" smtClean="0"/>
              <a:t>.</a:t>
            </a:r>
          </a:p>
          <a:p>
            <a:pPr marL="596646" indent="-514350">
              <a:buAutoNum type="arabicPeriod"/>
            </a:pP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Menengah</a:t>
            </a:r>
            <a:r>
              <a:rPr lang="en-US" sz="2400" dirty="0" smtClean="0"/>
              <a:t> (Middle management)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general manager, </a:t>
            </a:r>
            <a:r>
              <a:rPr lang="en-US" sz="2400" dirty="0" err="1" smtClean="0"/>
              <a:t>manajer</a:t>
            </a:r>
            <a:r>
              <a:rPr lang="en-US" sz="2400" dirty="0" smtClean="0"/>
              <a:t> </a:t>
            </a:r>
            <a:r>
              <a:rPr lang="en-US" sz="2400" dirty="0" err="1" smtClean="0"/>
              <a:t>devisi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manejer</a:t>
            </a:r>
            <a:r>
              <a:rPr lang="en-US" sz="2400" dirty="0" smtClean="0"/>
              <a:t> </a:t>
            </a:r>
            <a:r>
              <a:rPr lang="en-US" sz="2400" dirty="0" err="1" smtClean="0"/>
              <a:t>cabang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pabrik</a:t>
            </a:r>
            <a:r>
              <a:rPr lang="en-US" sz="2400" dirty="0" smtClean="0"/>
              <a:t>.</a:t>
            </a:r>
          </a:p>
          <a:p>
            <a:pPr marL="596646" indent="-514350">
              <a:buAutoNum type="arabicPeriod"/>
            </a:pP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Penyelia</a:t>
            </a:r>
            <a:r>
              <a:rPr lang="en-US" sz="2400" dirty="0" smtClean="0"/>
              <a:t> (Supervisory management)orang-orang yang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bertanggung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mengawasi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harian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. (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</a:t>
            </a:r>
            <a:r>
              <a:rPr lang="en-US" sz="2400" dirty="0" smtClean="0"/>
              <a:t>).</a:t>
            </a:r>
          </a:p>
          <a:p>
            <a:pPr marL="596646" indent="-51435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28888" cy="64008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: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sz="2800" dirty="0" err="1" smtClean="0"/>
              <a:t>Keterampilan</a:t>
            </a:r>
            <a:r>
              <a:rPr lang="en-US" sz="2800" dirty="0" smtClean="0"/>
              <a:t> </a:t>
            </a:r>
            <a:r>
              <a:rPr lang="en-US" sz="2800" dirty="0" err="1" smtClean="0"/>
              <a:t>teknis</a:t>
            </a:r>
            <a:r>
              <a:rPr lang="en-US" sz="2800" dirty="0" smtClean="0"/>
              <a:t> (</a:t>
            </a:r>
            <a:r>
              <a:rPr lang="en-US" sz="2800" i="1" dirty="0" smtClean="0"/>
              <a:t>technical skills</a:t>
            </a:r>
            <a:r>
              <a:rPr lang="en-US" sz="2800" dirty="0" smtClean="0"/>
              <a:t>) :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disiplin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. 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sz="2800" dirty="0" err="1" smtClean="0"/>
              <a:t>Keterampilan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(</a:t>
            </a:r>
            <a:r>
              <a:rPr lang="en-US" sz="2800" i="1" dirty="0" smtClean="0"/>
              <a:t>human relations skills</a:t>
            </a:r>
            <a:r>
              <a:rPr lang="en-US" sz="2800" dirty="0" smtClean="0"/>
              <a:t>) </a:t>
            </a:r>
            <a:r>
              <a:rPr lang="en-US" sz="2800" dirty="0" err="1" smtClean="0"/>
              <a:t>keterampilan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melibatkan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dinama</a:t>
            </a:r>
            <a:r>
              <a:rPr lang="en-US" sz="2800" dirty="0" smtClean="0"/>
              <a:t> </a:t>
            </a:r>
            <a:r>
              <a:rPr lang="en-US" sz="2800" dirty="0" err="1" smtClean="0"/>
              <a:t>memungkinkan</a:t>
            </a:r>
            <a:r>
              <a:rPr lang="en-US" sz="2800" dirty="0" smtClean="0"/>
              <a:t> </a:t>
            </a:r>
            <a:r>
              <a:rPr lang="en-US" sz="2800" dirty="0" err="1" smtClean="0"/>
              <a:t>manajer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bekerja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</a:t>
            </a:r>
            <a:r>
              <a:rPr lang="en-US" sz="2800" dirty="0" smtClean="0"/>
              <a:t> orang-orang.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sz="2800" dirty="0" err="1" smtClean="0"/>
              <a:t>Keterampilan</a:t>
            </a:r>
            <a:r>
              <a:rPr lang="en-US" sz="2800" dirty="0" smtClean="0"/>
              <a:t> </a:t>
            </a:r>
            <a:r>
              <a:rPr lang="en-US" sz="2800" dirty="0" err="1" smtClean="0"/>
              <a:t>konseptual</a:t>
            </a:r>
            <a:r>
              <a:rPr lang="en-US" sz="2800" dirty="0" smtClean="0"/>
              <a:t> (</a:t>
            </a:r>
            <a:r>
              <a:rPr lang="en-US" sz="2800" i="1" dirty="0" err="1" smtClean="0"/>
              <a:t>conseptual</a:t>
            </a:r>
            <a:r>
              <a:rPr lang="en-US" sz="2800" i="1" dirty="0" smtClean="0"/>
              <a:t> skills</a:t>
            </a:r>
            <a:r>
              <a:rPr lang="en-US" sz="2800" dirty="0" smtClean="0"/>
              <a:t>): </a:t>
            </a:r>
            <a:r>
              <a:rPr lang="en-US" sz="2800" dirty="0" err="1" smtClean="0"/>
              <a:t>keterampilan</a:t>
            </a:r>
            <a:r>
              <a:rPr lang="en-US" sz="2800" dirty="0" smtClean="0"/>
              <a:t> </a:t>
            </a:r>
            <a:r>
              <a:rPr lang="en-US" sz="2800" dirty="0" err="1" smtClean="0"/>
              <a:t>melibatkan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keseluruhan</a:t>
            </a:r>
            <a:r>
              <a:rPr lang="en-US" sz="2800" dirty="0" smtClean="0"/>
              <a:t> 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bebrapa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.</a:t>
            </a:r>
          </a:p>
          <a:p>
            <a:pPr marL="82296" indent="0">
              <a:buNone/>
            </a:pPr>
            <a:endParaRPr lang="en-US" dirty="0" smtClean="0"/>
          </a:p>
          <a:p>
            <a:pPr marL="596646" indent="-514350" algn="just">
              <a:buFont typeface="+mj-lt"/>
              <a:buAutoNum type="arabicPeriod" startAt="3"/>
            </a:pPr>
            <a:r>
              <a:rPr lang="en-US" sz="2800" dirty="0" err="1" smtClean="0"/>
              <a:t>Kepemimpinan</a:t>
            </a:r>
            <a:r>
              <a:rPr lang="en-US" sz="2800" dirty="0" smtClean="0"/>
              <a:t> </a:t>
            </a:r>
          </a:p>
          <a:p>
            <a:pPr marL="596646" indent="-514350"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menciptakan</a:t>
            </a:r>
            <a:r>
              <a:rPr lang="en-US" sz="2800" dirty="0" smtClean="0"/>
              <a:t> </a:t>
            </a:r>
            <a:r>
              <a:rPr lang="en-US" sz="2800" dirty="0" err="1" smtClean="0"/>
              <a:t>visi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mengkomunikasikan</a:t>
            </a:r>
            <a:r>
              <a:rPr lang="en-US" sz="2800" dirty="0" smtClean="0"/>
              <a:t>, </a:t>
            </a:r>
            <a:r>
              <a:rPr lang="en-US" sz="2800" dirty="0" err="1" smtClean="0"/>
              <a:t>membimbing</a:t>
            </a:r>
            <a:r>
              <a:rPr lang="en-US" sz="2800" dirty="0" smtClean="0"/>
              <a:t>, </a:t>
            </a:r>
            <a:r>
              <a:rPr lang="en-US" sz="2800" dirty="0" err="1" smtClean="0"/>
              <a:t>melatih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memotivasi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bekerja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efektif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</a:p>
          <a:p>
            <a:pPr algn="just"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2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MENGELOLA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DALAM LINGKUNGAN BISNIS DINAMIS :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Resiko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Laba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876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Kewirausahaan</a:t>
            </a:r>
            <a:r>
              <a:rPr lang="en-US" dirty="0"/>
              <a:t> : </a:t>
            </a:r>
            <a:r>
              <a:rPr lang="en-US" dirty="0" err="1"/>
              <a:t>Pendapatan</a:t>
            </a:r>
            <a:r>
              <a:rPr lang="en-US" dirty="0"/>
              <a:t>, </a:t>
            </a:r>
          </a:p>
          <a:p>
            <a:pPr marL="82296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Laba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Kerugian</a:t>
            </a:r>
            <a:endParaRPr lang="en-US" dirty="0"/>
          </a:p>
          <a:p>
            <a:r>
              <a:rPr lang="en-US" b="1" dirty="0" err="1"/>
              <a:t>Bisnis</a:t>
            </a:r>
            <a:endParaRPr lang="en-US" b="1" dirty="0"/>
          </a:p>
          <a:p>
            <a:pPr marL="82296" indent="0">
              <a:buNone/>
            </a:pP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mengoperasikannya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.</a:t>
            </a:r>
          </a:p>
          <a:p>
            <a:r>
              <a:rPr lang="en-US" b="1" dirty="0" err="1"/>
              <a:t>Laba</a:t>
            </a:r>
            <a:endParaRPr lang="en-US" b="1" dirty="0"/>
          </a:p>
          <a:p>
            <a:pPr marL="82296" indent="0">
              <a:buNone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biaya-biaya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80656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05088" cy="6400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Gaya </a:t>
            </a:r>
            <a:r>
              <a:rPr lang="en-US" dirty="0" err="1" smtClean="0"/>
              <a:t>kepemimpinan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 smtClean="0"/>
              <a:t>	a. </a:t>
            </a:r>
            <a:r>
              <a:rPr lang="en-US" sz="2600" dirty="0" err="1" smtClean="0"/>
              <a:t>Kepemimpinan</a:t>
            </a:r>
            <a:r>
              <a:rPr lang="en-US" sz="2600" dirty="0" smtClean="0"/>
              <a:t> </a:t>
            </a:r>
            <a:r>
              <a:rPr lang="en-US" sz="2600" dirty="0" err="1" smtClean="0"/>
              <a:t>Otokratis</a:t>
            </a:r>
            <a:r>
              <a:rPr lang="en-US" sz="2600" dirty="0" smtClean="0"/>
              <a:t> : </a:t>
            </a:r>
            <a:r>
              <a:rPr lang="en-US" sz="2600" dirty="0" err="1" smtClean="0"/>
              <a:t>gaya</a:t>
            </a:r>
            <a:r>
              <a:rPr lang="en-US" sz="2600" dirty="0" smtClean="0"/>
              <a:t> </a:t>
            </a:r>
            <a:r>
              <a:rPr lang="en-US" sz="2600" dirty="0" err="1" smtClean="0"/>
              <a:t>kepemimpinan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melibatkan</a:t>
            </a:r>
            <a:r>
              <a:rPr lang="en-US" sz="2600" dirty="0" smtClean="0"/>
              <a:t> </a:t>
            </a:r>
            <a:r>
              <a:rPr lang="en-US" sz="2600" dirty="0" err="1" smtClean="0"/>
              <a:t>pengambilan</a:t>
            </a:r>
            <a:r>
              <a:rPr lang="en-US" sz="2600" dirty="0" smtClean="0"/>
              <a:t> </a:t>
            </a:r>
            <a:r>
              <a:rPr lang="en-US" sz="2600" dirty="0" err="1" smtClean="0"/>
              <a:t>keputusan</a:t>
            </a:r>
            <a:r>
              <a:rPr lang="en-US" sz="2600" dirty="0" smtClean="0"/>
              <a:t> </a:t>
            </a:r>
            <a:r>
              <a:rPr lang="en-US" sz="2600" dirty="0" err="1" smtClean="0"/>
              <a:t>manjerial</a:t>
            </a:r>
            <a:r>
              <a:rPr lang="en-US" sz="2600" dirty="0" smtClean="0"/>
              <a:t> </a:t>
            </a:r>
            <a:r>
              <a:rPr lang="en-US" sz="2600" dirty="0" err="1" smtClean="0"/>
              <a:t>tanpa</a:t>
            </a:r>
            <a:r>
              <a:rPr lang="en-US" sz="2600" dirty="0" smtClean="0"/>
              <a:t> </a:t>
            </a:r>
            <a:r>
              <a:rPr lang="en-US" sz="2600" dirty="0" err="1" smtClean="0"/>
              <a:t>berkonsultasi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orang lain.</a:t>
            </a:r>
          </a:p>
          <a:p>
            <a:pPr algn="just">
              <a:buNone/>
            </a:pPr>
            <a:r>
              <a:rPr lang="en-US" sz="2600" dirty="0" smtClean="0"/>
              <a:t>	b. </a:t>
            </a:r>
            <a:r>
              <a:rPr lang="en-US" sz="2600" dirty="0" err="1" smtClean="0"/>
              <a:t>Kepemimpinan</a:t>
            </a:r>
            <a:r>
              <a:rPr lang="en-US" sz="2600" dirty="0" smtClean="0"/>
              <a:t> </a:t>
            </a:r>
            <a:r>
              <a:rPr lang="en-US" sz="2600" dirty="0" err="1" smtClean="0"/>
              <a:t>partisipatif</a:t>
            </a:r>
            <a:r>
              <a:rPr lang="en-US" sz="2600" dirty="0" smtClean="0"/>
              <a:t> : </a:t>
            </a:r>
            <a:r>
              <a:rPr lang="en-US" sz="2600" dirty="0" err="1" smtClean="0"/>
              <a:t>gaya</a:t>
            </a:r>
            <a:r>
              <a:rPr lang="en-US" sz="2600" dirty="0" smtClean="0"/>
              <a:t> </a:t>
            </a:r>
            <a:r>
              <a:rPr lang="en-US" sz="2600" dirty="0" err="1" smtClean="0"/>
              <a:t>kepemimpinan</a:t>
            </a:r>
            <a:r>
              <a:rPr lang="en-US" sz="2600" dirty="0" smtClean="0"/>
              <a:t>  yang </a:t>
            </a:r>
            <a:r>
              <a:rPr lang="en-US" sz="2600" dirty="0" err="1" smtClean="0"/>
              <a:t>terdiri</a:t>
            </a:r>
            <a:r>
              <a:rPr lang="en-US" sz="2600" dirty="0" smtClean="0"/>
              <a:t> </a:t>
            </a:r>
            <a:r>
              <a:rPr lang="en-US" sz="2600" dirty="0" err="1" smtClean="0"/>
              <a:t>atas</a:t>
            </a:r>
            <a:r>
              <a:rPr lang="en-US" sz="2600" dirty="0" smtClean="0"/>
              <a:t> </a:t>
            </a:r>
            <a:r>
              <a:rPr lang="en-US" sz="2600" dirty="0" err="1" smtClean="0"/>
              <a:t>menejer</a:t>
            </a:r>
            <a:r>
              <a:rPr lang="en-US" sz="2600" dirty="0" smtClean="0"/>
              <a:t> 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karyawan</a:t>
            </a:r>
            <a:r>
              <a:rPr lang="en-US" sz="2600" dirty="0" smtClean="0"/>
              <a:t> yang  </a:t>
            </a:r>
            <a:r>
              <a:rPr lang="en-US" sz="2600" dirty="0" err="1" smtClean="0"/>
              <a:t>bekerja</a:t>
            </a:r>
            <a:r>
              <a:rPr lang="en-US" sz="2600" dirty="0" smtClean="0"/>
              <a:t> </a:t>
            </a:r>
            <a:r>
              <a:rPr lang="en-US" sz="2600" dirty="0" err="1" smtClean="0"/>
              <a:t>bersama</a:t>
            </a:r>
            <a:r>
              <a:rPr lang="en-US" sz="2600" dirty="0" smtClean="0"/>
              <a:t> 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mengambil</a:t>
            </a:r>
            <a:r>
              <a:rPr lang="en-US" sz="2600" dirty="0" smtClean="0"/>
              <a:t> </a:t>
            </a:r>
            <a:r>
              <a:rPr lang="en-US" sz="2600" dirty="0" err="1" smtClean="0"/>
              <a:t>keputusan</a:t>
            </a:r>
            <a:r>
              <a:rPr lang="en-US" sz="2600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	c. </a:t>
            </a:r>
            <a:r>
              <a:rPr lang="en-US" sz="2800" dirty="0" err="1" smtClean="0"/>
              <a:t>Kepemimpinan</a:t>
            </a:r>
            <a:r>
              <a:rPr lang="en-US" sz="2800" dirty="0" smtClean="0"/>
              <a:t> free-rein : </a:t>
            </a:r>
            <a:r>
              <a:rPr lang="en-US" sz="2800" dirty="0" err="1" smtClean="0"/>
              <a:t>gaya</a:t>
            </a:r>
            <a:r>
              <a:rPr lang="en-US" sz="2800" dirty="0" smtClean="0"/>
              <a:t> </a:t>
            </a:r>
            <a:r>
              <a:rPr lang="en-US" sz="2800" dirty="0" err="1" smtClean="0"/>
              <a:t>kepemimpinan</a:t>
            </a:r>
            <a:r>
              <a:rPr lang="en-US" sz="2800" dirty="0" smtClean="0"/>
              <a:t>  yang </a:t>
            </a:r>
            <a:r>
              <a:rPr lang="en-US" sz="2800" dirty="0" err="1" smtClean="0"/>
              <a:t>melibatkan</a:t>
            </a:r>
            <a:r>
              <a:rPr lang="en-US" sz="2800" dirty="0" smtClean="0"/>
              <a:t> </a:t>
            </a:r>
            <a:r>
              <a:rPr lang="en-US" sz="2800" dirty="0" err="1" smtClean="0"/>
              <a:t>menejer</a:t>
            </a:r>
            <a:r>
              <a:rPr lang="en-US" sz="2800" dirty="0" smtClean="0"/>
              <a:t>  yang </a:t>
            </a:r>
            <a:r>
              <a:rPr lang="en-US" sz="2800" dirty="0" err="1" smtClean="0"/>
              <a:t>menetapkan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 –</a:t>
            </a:r>
            <a:r>
              <a:rPr lang="en-US" sz="2800" dirty="0" err="1" smtClean="0"/>
              <a:t>sasaran</a:t>
            </a:r>
            <a:r>
              <a:rPr lang="en-US" sz="2800" dirty="0" smtClean="0"/>
              <a:t> 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karyawan</a:t>
            </a:r>
            <a:r>
              <a:rPr lang="en-US" sz="2800" dirty="0" smtClean="0"/>
              <a:t> </a:t>
            </a:r>
            <a:r>
              <a:rPr lang="en-US" sz="2800" dirty="0" err="1" smtClean="0"/>
              <a:t>relatif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kebebasan</a:t>
            </a:r>
            <a:r>
              <a:rPr lang="en-US" sz="2800" dirty="0" smtClean="0"/>
              <a:t> 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 </a:t>
            </a:r>
            <a:r>
              <a:rPr lang="en-US" sz="2800" dirty="0" err="1" smtClean="0"/>
              <a:t>apapun</a:t>
            </a:r>
            <a:r>
              <a:rPr lang="en-US" sz="2800" dirty="0" smtClean="0"/>
              <a:t>  yang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 </a:t>
            </a:r>
            <a:r>
              <a:rPr lang="en-US" sz="2800" dirty="0" err="1" smtClean="0"/>
              <a:t>sasaran</a:t>
            </a:r>
            <a:r>
              <a:rPr lang="en-US" sz="2800" dirty="0" err="1"/>
              <a:t>-</a:t>
            </a:r>
            <a:r>
              <a:rPr lang="en-US" sz="2800" dirty="0" err="1" smtClean="0"/>
              <a:t>sasaran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marL="596646" indent="-514350" algn="just">
              <a:buFont typeface="+mj-lt"/>
              <a:buAutoNum type="arabicPeriod" startAt="4"/>
            </a:pPr>
            <a:r>
              <a:rPr lang="en-US" sz="2800" dirty="0" err="1" smtClean="0"/>
              <a:t>Pengendalian</a:t>
            </a:r>
            <a:endParaRPr lang="en-US" sz="2800" dirty="0" smtClean="0"/>
          </a:p>
          <a:p>
            <a:pPr marL="596646" indent="-514350"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Penetapan</a:t>
            </a:r>
            <a:r>
              <a:rPr lang="en-US" sz="2800" dirty="0" smtClean="0"/>
              <a:t> </a:t>
            </a:r>
            <a:r>
              <a:rPr lang="en-US" sz="2800" dirty="0" err="1" smtClean="0"/>
              <a:t>standar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jelas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mengalami</a:t>
            </a:r>
            <a:r>
              <a:rPr lang="en-US" sz="2800" dirty="0" smtClean="0"/>
              <a:t> </a:t>
            </a:r>
            <a:r>
              <a:rPr lang="en-US" sz="2800" dirty="0" err="1" smtClean="0"/>
              <a:t>kemajuan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sasarannya</a:t>
            </a:r>
            <a:r>
              <a:rPr lang="en-US" sz="2800" dirty="0" smtClean="0"/>
              <a:t>, </a:t>
            </a:r>
            <a:r>
              <a:rPr lang="en-US" sz="2800" dirty="0" err="1" smtClean="0"/>
              <a:t>memberi</a:t>
            </a:r>
            <a:r>
              <a:rPr lang="en-US" sz="2800" dirty="0" smtClean="0"/>
              <a:t> </a:t>
            </a:r>
            <a:r>
              <a:rPr lang="en-US" sz="2800" dirty="0" err="1" smtClean="0"/>
              <a:t>ganjaran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orang-orang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baik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mengambil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 </a:t>
            </a:r>
            <a:r>
              <a:rPr lang="en-US" sz="2800" dirty="0" err="1" smtClean="0"/>
              <a:t>korektif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05088" cy="6019800"/>
          </a:xfrm>
        </p:spPr>
        <p:txBody>
          <a:bodyPr/>
          <a:lstStyle/>
          <a:p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lima </a:t>
            </a:r>
            <a:r>
              <a:rPr lang="en-US" dirty="0" err="1" smtClean="0"/>
              <a:t>langkah</a:t>
            </a:r>
            <a:r>
              <a:rPr lang="en-US" dirty="0" smtClean="0"/>
              <a:t> :</a:t>
            </a:r>
          </a:p>
          <a:p>
            <a:pPr marL="870966" lvl="1" indent="-514350">
              <a:buFont typeface="+mj-lt"/>
              <a:buAutoNum type="arabicPeriod"/>
            </a:pP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endParaRPr lang="en-US" dirty="0" smtClean="0"/>
          </a:p>
          <a:p>
            <a:pPr marL="870966" lvl="1" indent="-514350">
              <a:buFont typeface="+mj-lt"/>
              <a:buAutoNum type="arabicPeriod"/>
            </a:pPr>
            <a:r>
              <a:rPr lang="en-US" dirty="0" err="1" smtClean="0"/>
              <a:t>Memantau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merekam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r>
              <a:rPr lang="en-US" dirty="0" smtClean="0"/>
              <a:t> (</a:t>
            </a:r>
            <a:r>
              <a:rPr lang="en-US" dirty="0" err="1" smtClean="0"/>
              <a:t>hasil</a:t>
            </a:r>
            <a:r>
              <a:rPr lang="en-US" dirty="0" smtClean="0"/>
              <a:t>)</a:t>
            </a:r>
          </a:p>
          <a:p>
            <a:pPr marL="870966" lvl="1" indent="-514350">
              <a:buFont typeface="+mj-lt"/>
              <a:buAutoNum type="arabicPeriod"/>
            </a:pP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endParaRPr lang="en-US" dirty="0" smtClean="0"/>
          </a:p>
          <a:p>
            <a:pPr marL="870966" lvl="1" indent="-514350">
              <a:buFont typeface="+mj-lt"/>
              <a:buAutoNum type="arabicPeriod"/>
            </a:pP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endParaRPr lang="en-US" dirty="0" smtClean="0"/>
          </a:p>
          <a:p>
            <a:pPr marL="870966" lvl="1" indent="-514350">
              <a:buFont typeface="+mj-lt"/>
              <a:buAutoNum type="arabicPeriod"/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korektif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04800"/>
            <a:ext cx="7714488" cy="6324600"/>
          </a:xfrm>
        </p:spPr>
        <p:txBody>
          <a:bodyPr/>
          <a:lstStyle/>
          <a:p>
            <a:pPr marL="82296" indent="0"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Ujian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Tengah Semester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12182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05088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 9</a:t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/>
              <a:t>MEMPRODUKSI BARANG DAN JASA KELAS DUNIA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28888" cy="56388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Produksi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sz="2800" dirty="0" err="1" smtClean="0"/>
              <a:t>Pembuatan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jasa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faktor-faktor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:</a:t>
            </a:r>
          </a:p>
          <a:p>
            <a:pPr algn="just">
              <a:buNone/>
            </a:pPr>
            <a:r>
              <a:rPr lang="en-US" sz="2800" dirty="0" smtClean="0"/>
              <a:t>	- Tanah (</a:t>
            </a:r>
            <a:r>
              <a:rPr lang="en-US" sz="2800" dirty="0" err="1" smtClean="0"/>
              <a:t>alam</a:t>
            </a:r>
            <a:r>
              <a:rPr lang="en-US" sz="2800" dirty="0" smtClean="0"/>
              <a:t>):</a:t>
            </a:r>
            <a:r>
              <a:rPr lang="nb-NO" sz="2800" dirty="0"/>
              <a:t>semua kekayaan yang terdapat di alam semesta yang dapat digunakan dalam proses produksi</a:t>
            </a:r>
            <a:r>
              <a:rPr lang="nb-NO" sz="2800" dirty="0" smtClean="0"/>
              <a:t>.</a:t>
            </a:r>
            <a:r>
              <a:rPr lang="en-US" sz="2800" dirty="0"/>
              <a:t>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tanah</a:t>
            </a:r>
            <a:r>
              <a:rPr lang="en-US" sz="2800" dirty="0"/>
              <a:t>, air, </a:t>
            </a:r>
            <a:r>
              <a:rPr lang="en-US" sz="2800" dirty="0" err="1"/>
              <a:t>sinar</a:t>
            </a:r>
            <a:r>
              <a:rPr lang="en-US" sz="2800" dirty="0"/>
              <a:t> </a:t>
            </a:r>
            <a:r>
              <a:rPr lang="en-US" sz="2800" dirty="0" err="1"/>
              <a:t>matahari</a:t>
            </a:r>
            <a:r>
              <a:rPr lang="en-US" sz="2800" dirty="0"/>
              <a:t>, </a:t>
            </a:r>
            <a:r>
              <a:rPr lang="en-US" sz="2800" dirty="0" err="1"/>
              <a:t>udara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barang</a:t>
            </a:r>
            <a:r>
              <a:rPr lang="en-US" sz="2800" dirty="0"/>
              <a:t> </a:t>
            </a:r>
            <a:r>
              <a:rPr lang="en-US" sz="2800" dirty="0" err="1"/>
              <a:t>tambang</a:t>
            </a:r>
            <a:r>
              <a:rPr lang="en-US" sz="2800" dirty="0"/>
              <a:t>.</a:t>
            </a:r>
            <a:endParaRPr lang="en-US" sz="2800" dirty="0" smtClean="0"/>
          </a:p>
          <a:p>
            <a:pPr algn="just">
              <a:buNone/>
            </a:pPr>
            <a:r>
              <a:rPr lang="en-US" dirty="0" smtClean="0"/>
              <a:t>	-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Tenaga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Kerja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sesuatu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mengelola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sumber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daya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alam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tersebut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tenaga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dari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manusia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atau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biasa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disebut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sumber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daya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manusia</a:t>
            </a:r>
            <a:endParaRPr lang="en-US" sz="31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dirty="0" smtClean="0"/>
              <a:t>	-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Modal :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modal yang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memadai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akan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terjadinya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kelancaran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dalam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menjalankan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kegiatan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ekonomi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Tanpa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adanya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modal yang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cukup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tentu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akan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menghambat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proses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pengadaan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barang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dan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jasa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>
              <a:buNone/>
            </a:pPr>
            <a:r>
              <a:rPr lang="en-US" dirty="0" smtClean="0"/>
              <a:t>	- </a:t>
            </a:r>
            <a:r>
              <a:rPr lang="en-US" dirty="0" err="1" smtClean="0"/>
              <a:t>Kewirausahaan</a:t>
            </a:r>
            <a:r>
              <a:rPr lang="en-US" dirty="0" smtClean="0"/>
              <a:t>: Agar </a:t>
            </a:r>
            <a:r>
              <a:rPr lang="en-US" dirty="0"/>
              <a:t>proses yang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lancar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terkendali</a:t>
            </a:r>
            <a:r>
              <a:rPr lang="en-US" dirty="0"/>
              <a:t>,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pengusaha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proses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dijalani</a:t>
            </a:r>
            <a:r>
              <a:rPr lang="en-US" dirty="0"/>
              <a:t>. </a:t>
            </a:r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pengusaha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proses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: POAC</a:t>
            </a:r>
          </a:p>
          <a:p>
            <a:pPr algn="just">
              <a:buNone/>
            </a:pPr>
            <a:r>
              <a:rPr lang="en-US" dirty="0" smtClean="0"/>
              <a:t>	-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Peng</a:t>
            </a:r>
            <a:r>
              <a:rPr lang="id-ID" sz="3100" dirty="0" smtClean="0">
                <a:latin typeface="Calibri" pitchFamily="34" charset="0"/>
                <a:cs typeface="Calibri" pitchFamily="34" charset="0"/>
              </a:rPr>
              <a:t>e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t</a:t>
            </a:r>
            <a:r>
              <a:rPr lang="id-ID" sz="3100" dirty="0" smtClean="0">
                <a:latin typeface="Calibri" pitchFamily="34" charset="0"/>
                <a:cs typeface="Calibri" pitchFamily="34" charset="0"/>
              </a:rPr>
              <a:t>ahu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an/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keahlian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atau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keterampilan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digunakan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seseorang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dalam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mengkoordinasikan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dan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mengelola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faktor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produksi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menghasilkan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barang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dan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>
                <a:latin typeface="Calibri" pitchFamily="34" charset="0"/>
                <a:cs typeface="Calibri" pitchFamily="34" charset="0"/>
              </a:rPr>
              <a:t>jasa</a:t>
            </a:r>
            <a:r>
              <a:rPr lang="en-US" sz="3100" dirty="0">
                <a:latin typeface="Calibri" pitchFamily="34" charset="0"/>
                <a:cs typeface="Calibri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28888" cy="5791200"/>
          </a:xfrm>
        </p:spPr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Area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mentransformasi</a:t>
            </a:r>
            <a:r>
              <a:rPr lang="en-US" dirty="0" smtClean="0"/>
              <a:t> (</a:t>
            </a:r>
            <a:r>
              <a:rPr lang="en-US" dirty="0" err="1" smtClean="0"/>
              <a:t>termasuk</a:t>
            </a:r>
            <a:r>
              <a:rPr lang="en-US" dirty="0" smtClean="0"/>
              <a:t> SDM)  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28888" cy="6019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1.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Manufaktur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Proses: 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proses </a:t>
            </a:r>
            <a:r>
              <a:rPr lang="en-US" sz="2400" i="1" dirty="0" err="1">
                <a:latin typeface="Calibri" pitchFamily="34" charset="0"/>
                <a:cs typeface="Calibri" pitchFamily="34" charset="0"/>
              </a:rPr>
              <a:t>keindustrian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  <a:cs typeface="Calibri" pitchFamily="34" charset="0"/>
              </a:rPr>
              <a:t>membuat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  <a:cs typeface="Calibri" pitchFamily="34" charset="0"/>
              </a:rPr>
              <a:t>suatu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  <a:cs typeface="Calibri" pitchFamily="34" charset="0"/>
              </a:rPr>
              <a:t>barang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  <a:cs typeface="Calibri" pitchFamily="34" charset="0"/>
              </a:rPr>
              <a:t>dari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  <a:cs typeface="Calibri" pitchFamily="34" charset="0"/>
              </a:rPr>
              <a:t>bahan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baku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menjadi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bahan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jadi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  <a:cs typeface="Calibri" pitchFamily="34" charset="0"/>
              </a:rPr>
              <a:t>melalui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 proses </a:t>
            </a:r>
            <a:r>
              <a:rPr lang="en-US" sz="2400" i="1" dirty="0" err="1">
                <a:latin typeface="Calibri" pitchFamily="34" charset="0"/>
                <a:cs typeface="Calibri" pitchFamily="34" charset="0"/>
              </a:rPr>
              <a:t>teknologi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2. Proses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perakitan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: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menyatukan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komponen-komponen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membuat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produk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sz="3500" dirty="0" smtClean="0">
                <a:latin typeface="Calibri" pitchFamily="34" charset="0"/>
                <a:cs typeface="Calibri" pitchFamily="34" charset="0"/>
              </a:rPr>
              <a:t>Proses </a:t>
            </a:r>
            <a:r>
              <a:rPr lang="en-US" sz="3500" dirty="0" err="1" smtClean="0">
                <a:latin typeface="Calibri" pitchFamily="34" charset="0"/>
                <a:cs typeface="Calibri" pitchFamily="34" charset="0"/>
              </a:rPr>
              <a:t>produksi</a:t>
            </a:r>
            <a:r>
              <a:rPr lang="en-US" sz="3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500" dirty="0" err="1" smtClean="0">
                <a:latin typeface="Calibri" pitchFamily="34" charset="0"/>
                <a:cs typeface="Calibri" pitchFamily="34" charset="0"/>
              </a:rPr>
              <a:t>tediri</a:t>
            </a:r>
            <a:r>
              <a:rPr lang="en-US" sz="3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500" dirty="0" err="1" smtClean="0">
                <a:latin typeface="Calibri" pitchFamily="34" charset="0"/>
                <a:cs typeface="Calibri" pitchFamily="34" charset="0"/>
              </a:rPr>
              <a:t>dari</a:t>
            </a:r>
            <a:endParaRPr lang="en-US" sz="35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Gill Sans MT" pitchFamily="34" charset="0"/>
              <a:buChar char="–"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Proses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produksi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berkelanjutan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produksi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yang lama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berjalan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menghasilkan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barang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jadi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berkali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-kali</a:t>
            </a:r>
          </a:p>
          <a:p>
            <a:pPr algn="just">
              <a:buFont typeface="Gill Sans MT" pitchFamily="34" charset="0"/>
              <a:buChar char="–"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Proses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produksi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sebentar-sebentar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Jumlah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produksi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sedikit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mesin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sering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diubah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membuat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produk-produk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berbeda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28888" cy="6553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381000" y="2286000"/>
            <a:ext cx="21336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2400" b="1" dirty="0" smtClean="0"/>
              <a:t>MASUKAN</a:t>
            </a:r>
          </a:p>
          <a:p>
            <a:pPr algn="ctr">
              <a:buFontTx/>
              <a:buChar char="-"/>
            </a:pPr>
            <a:r>
              <a:rPr lang="en-US" sz="2000" dirty="0" smtClean="0"/>
              <a:t>Tanah</a:t>
            </a:r>
          </a:p>
          <a:p>
            <a:pPr algn="ctr">
              <a:buFontTx/>
              <a:buChar char="-"/>
            </a:pPr>
            <a:r>
              <a:rPr lang="en-US" sz="2000" dirty="0" smtClean="0"/>
              <a:t> Modal </a:t>
            </a:r>
          </a:p>
          <a:p>
            <a:pPr algn="ctr">
              <a:buFontTx/>
              <a:buChar char="-"/>
            </a:pPr>
            <a:r>
              <a:rPr lang="en-US" sz="2000" dirty="0" smtClean="0"/>
              <a:t> </a:t>
            </a:r>
            <a:r>
              <a:rPr lang="en-US" sz="2000" dirty="0" err="1" smtClean="0"/>
              <a:t>Kewirausahaan</a:t>
            </a:r>
            <a:endParaRPr lang="en-US" sz="2000" dirty="0" smtClean="0"/>
          </a:p>
          <a:p>
            <a:pPr algn="ctr">
              <a:buFontTx/>
              <a:buChar char="-"/>
            </a:pPr>
            <a:r>
              <a:rPr lang="en-US" sz="2000" dirty="0" smtClean="0"/>
              <a:t> </a:t>
            </a:r>
            <a:r>
              <a:rPr lang="en-US" sz="2000" dirty="0" err="1" smtClean="0"/>
              <a:t>Pengetahuan</a:t>
            </a:r>
            <a:endParaRPr lang="en-US" sz="2000" dirty="0" smtClean="0"/>
          </a:p>
          <a:p>
            <a:pPr algn="ctr">
              <a:buFontTx/>
              <a:buChar char="-"/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514600" y="2971800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505200" y="1981200"/>
            <a:ext cx="2286000" cy="2362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2000" b="1" dirty="0" smtClean="0"/>
              <a:t>KONTROL PRODUKSI</a:t>
            </a:r>
          </a:p>
          <a:p>
            <a:pPr algn="ctr"/>
            <a:r>
              <a:rPr lang="en-US" sz="2000" dirty="0" err="1" smtClean="0"/>
              <a:t>Perencanaan</a:t>
            </a:r>
            <a:endParaRPr lang="en-US" sz="2000" dirty="0" smtClean="0"/>
          </a:p>
          <a:p>
            <a:pPr algn="ctr"/>
            <a:r>
              <a:rPr lang="en-US" sz="2000" dirty="0" err="1" smtClean="0"/>
              <a:t>Pengarahan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err="1" smtClean="0"/>
              <a:t>Penjadwalan</a:t>
            </a:r>
            <a:endParaRPr lang="en-US" sz="2000" dirty="0" smtClean="0"/>
          </a:p>
          <a:p>
            <a:pPr algn="ctr"/>
            <a:r>
              <a:rPr lang="en-US" sz="2000" dirty="0" err="1" smtClean="0"/>
              <a:t>Pengiriman</a:t>
            </a:r>
            <a:endParaRPr lang="en-US" sz="2000" dirty="0" smtClean="0"/>
          </a:p>
          <a:p>
            <a:pPr algn="ctr"/>
            <a:r>
              <a:rPr lang="en-US" sz="2000" dirty="0" smtClean="0"/>
              <a:t>Follow-Up</a:t>
            </a:r>
          </a:p>
          <a:p>
            <a:pPr algn="ctr">
              <a:buFontTx/>
              <a:buChar char="-"/>
            </a:pP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5791200" y="2895600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781800" y="2286000"/>
            <a:ext cx="21336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2400" b="1" dirty="0" smtClean="0"/>
              <a:t>HASIL</a:t>
            </a:r>
          </a:p>
          <a:p>
            <a:pPr algn="ctr">
              <a:buFontTx/>
              <a:buChar char="-"/>
            </a:pP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endParaRPr lang="en-US" sz="2000" dirty="0" smtClean="0"/>
          </a:p>
          <a:p>
            <a:pPr algn="ctr">
              <a:buFontTx/>
              <a:buChar char="-"/>
            </a:pPr>
            <a:r>
              <a:rPr lang="en-US" sz="2000" dirty="0" smtClean="0"/>
              <a:t> </a:t>
            </a:r>
            <a:r>
              <a:rPr lang="en-US" sz="2000" dirty="0" err="1" smtClean="0"/>
              <a:t>Jasa</a:t>
            </a:r>
            <a:r>
              <a:rPr lang="en-US" sz="2000" dirty="0" smtClean="0"/>
              <a:t> </a:t>
            </a:r>
          </a:p>
          <a:p>
            <a:pPr algn="ctr">
              <a:buFontTx/>
              <a:buChar char="-"/>
            </a:pPr>
            <a:r>
              <a:rPr lang="en-US" sz="2000" dirty="0" smtClean="0"/>
              <a:t> </a:t>
            </a:r>
            <a:r>
              <a:rPr lang="en-US" sz="2000" dirty="0" err="1" smtClean="0"/>
              <a:t>Ide</a:t>
            </a:r>
            <a:endParaRPr lang="en-US" sz="2000" dirty="0" smtClean="0"/>
          </a:p>
          <a:p>
            <a:pPr algn="ctr"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81288" cy="6477000"/>
          </a:xfrm>
        </p:spPr>
        <p:txBody>
          <a:bodyPr>
            <a:normAutofit fontScale="92500" lnSpcReduction="20000"/>
          </a:bodyPr>
          <a:lstStyle/>
          <a:p>
            <a:pPr marL="596646" indent="-514350"/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agar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 :</a:t>
            </a:r>
          </a:p>
          <a:p>
            <a:pPr marL="596646" indent="-514350">
              <a:buAutoNum type="arabicPeriod"/>
            </a:pPr>
            <a:r>
              <a:rPr lang="en-US" dirty="0" err="1" smtClean="0"/>
              <a:t>Manufaktur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yang </a:t>
            </a:r>
            <a:r>
              <a:rPr lang="en-US" dirty="0" err="1" smtClean="0"/>
              <a:t>dibantu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a. </a:t>
            </a:r>
            <a:r>
              <a:rPr lang="en-US" dirty="0" err="1" smtClean="0"/>
              <a:t>Desain</a:t>
            </a:r>
            <a:r>
              <a:rPr lang="en-US" dirty="0" smtClean="0"/>
              <a:t> yang </a:t>
            </a:r>
            <a:r>
              <a:rPr lang="en-US" dirty="0" err="1" smtClean="0"/>
              <a:t>dibantu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b. </a:t>
            </a:r>
            <a:r>
              <a:rPr lang="en-US" dirty="0" err="1" smtClean="0"/>
              <a:t>Manufaktur</a:t>
            </a:r>
            <a:r>
              <a:rPr lang="en-US" dirty="0" smtClean="0"/>
              <a:t> yang </a:t>
            </a:r>
            <a:r>
              <a:rPr lang="en-US" dirty="0" err="1" smtClean="0"/>
              <a:t>dibantu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c. </a:t>
            </a:r>
            <a:r>
              <a:rPr lang="en-US" dirty="0" err="1" smtClean="0"/>
              <a:t>Manufaktur</a:t>
            </a:r>
            <a:r>
              <a:rPr lang="en-US" dirty="0" smtClean="0"/>
              <a:t> yang </a:t>
            </a:r>
            <a:r>
              <a:rPr lang="en-US" dirty="0" err="1" smtClean="0"/>
              <a:t>diintegrasi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 marL="596646" indent="-514350">
              <a:buFont typeface="+mj-lt"/>
              <a:buAutoNum type="arabicPeriod" startAt="2"/>
            </a:pPr>
            <a:r>
              <a:rPr lang="en-US" dirty="0" err="1" smtClean="0"/>
              <a:t>Manufaktur</a:t>
            </a:r>
            <a:r>
              <a:rPr lang="en-US" dirty="0" smtClean="0"/>
              <a:t> yang </a:t>
            </a:r>
            <a:r>
              <a:rPr lang="en-US" dirty="0" err="1" smtClean="0"/>
              <a:t>fleksibel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 marL="596646" indent="-514350">
              <a:buFont typeface="+mj-lt"/>
              <a:buAutoNum type="arabicPeriod" startAt="3"/>
            </a:pPr>
            <a:r>
              <a:rPr lang="en-US" dirty="0" err="1" smtClean="0"/>
              <a:t>Manufaktur</a:t>
            </a:r>
            <a:r>
              <a:rPr lang="en-US" dirty="0" smtClean="0"/>
              <a:t> yang ramping</a:t>
            </a:r>
          </a:p>
          <a:p>
            <a:pPr marL="596646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ketimbang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05088" cy="6477000"/>
          </a:xfrm>
        </p:spPr>
        <p:txBody>
          <a:bodyPr/>
          <a:lstStyle/>
          <a:p>
            <a:pPr marL="596646" indent="-514350">
              <a:buFont typeface="+mj-lt"/>
              <a:buAutoNum type="arabicPeriod" startAt="4"/>
            </a:pPr>
            <a:r>
              <a:rPr lang="en-US" dirty="0" err="1" smtClean="0"/>
              <a:t>Penyesuaiaan</a:t>
            </a:r>
            <a:r>
              <a:rPr lang="en-US" dirty="0" smtClean="0"/>
              <a:t> Massa</a:t>
            </a:r>
          </a:p>
          <a:p>
            <a:pPr marL="596646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individual</a:t>
            </a:r>
          </a:p>
          <a:p>
            <a:pPr marL="596646" indent="-514350"/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:</a:t>
            </a:r>
          </a:p>
          <a:p>
            <a:pPr marL="596646" indent="-514350">
              <a:buAutoNum type="arabicPeriod"/>
            </a:pP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prmanufaktur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internet</a:t>
            </a:r>
          </a:p>
          <a:p>
            <a:pPr marL="596646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 smtClean="0"/>
          </a:p>
          <a:p>
            <a:pPr marL="596646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81288" cy="6477000"/>
          </a:xfrm>
        </p:spPr>
        <p:txBody>
          <a:bodyPr>
            <a:normAutofit fontScale="92500"/>
          </a:bodyPr>
          <a:lstStyle/>
          <a:p>
            <a:pPr marL="596646" indent="-514350">
              <a:buFont typeface="+mj-lt"/>
              <a:buAutoNum type="arabicPeriod" startAt="2"/>
            </a:pPr>
            <a:r>
              <a:rPr lang="en-US" dirty="0" smtClean="0"/>
              <a:t>Tata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(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 marL="596646" indent="-514350">
              <a:buFont typeface="+mj-lt"/>
              <a:buAutoNum type="arabicPeriod" startAt="3"/>
            </a:pP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ramalan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endParaRPr lang="en-US" dirty="0" smtClean="0"/>
          </a:p>
          <a:p>
            <a:pPr marL="596646" indent="-514350">
              <a:buFont typeface="+mj-lt"/>
              <a:buAutoNum type="arabicPeriod" startAt="4"/>
            </a:pPr>
            <a:r>
              <a:rPr lang="en-US" dirty="0" err="1" smtClean="0"/>
              <a:t>Pembelian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funsi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r>
              <a:rPr lang="en-US" dirty="0" smtClean="0"/>
              <a:t>,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</a:t>
            </a:r>
            <a:r>
              <a:rPr lang="en-US" dirty="0" err="1" smtClean="0"/>
              <a:t>terbaik,dan</a:t>
            </a:r>
            <a:r>
              <a:rPr lang="en-US" dirty="0" smtClean="0"/>
              <a:t> </a:t>
            </a:r>
            <a:r>
              <a:rPr lang="en-US" dirty="0" err="1" smtClean="0"/>
              <a:t>menegosiasikan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05088" cy="6096000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Pengusaha</a:t>
            </a:r>
            <a:r>
              <a:rPr lang="en-US" b="1" dirty="0" smtClean="0"/>
              <a:t> (entrepreneur)</a:t>
            </a:r>
          </a:p>
          <a:p>
            <a:pPr>
              <a:buNone/>
            </a:pPr>
            <a:r>
              <a:rPr lang="en-US" dirty="0" smtClean="0"/>
              <a:t>Orang yang </a:t>
            </a:r>
            <a:r>
              <a:rPr lang="en-US" dirty="0" err="1" smtClean="0"/>
              <a:t>mempertaruhkan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/</a:t>
            </a:r>
            <a:r>
              <a:rPr lang="en-US" dirty="0" err="1" smtClean="0"/>
              <a:t>bisnis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Pendapatan</a:t>
            </a:r>
            <a:endParaRPr lang="en-US" b="1" dirty="0" smtClean="0"/>
          </a:p>
          <a:p>
            <a:pPr>
              <a:buNone/>
            </a:pPr>
            <a:r>
              <a:rPr lang="en-US" dirty="0" err="1" smtClean="0"/>
              <a:t>Jumlah</a:t>
            </a:r>
            <a:r>
              <a:rPr lang="en-US" dirty="0" smtClean="0"/>
              <a:t> total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Kerugian</a:t>
            </a:r>
            <a:endParaRPr lang="en-US" b="1" dirty="0" smtClean="0"/>
          </a:p>
          <a:p>
            <a:pPr>
              <a:buNone/>
            </a:pP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biaya-biaya</a:t>
            </a:r>
            <a:r>
              <a:rPr lang="en-US" dirty="0" smtClean="0"/>
              <a:t>/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81288" cy="6019800"/>
          </a:xfrm>
        </p:spPr>
        <p:txBody>
          <a:bodyPr/>
          <a:lstStyle/>
          <a:p>
            <a:pPr marL="596646" indent="-514350">
              <a:buFont typeface="+mj-lt"/>
              <a:buAutoNum type="arabicPeriod" startAt="5"/>
            </a:pP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inventaris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waktunya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inventaris</a:t>
            </a:r>
            <a:r>
              <a:rPr lang="en-US" dirty="0" smtClean="0"/>
              <a:t> minimum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gudang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lain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waktunya</a:t>
            </a:r>
            <a:r>
              <a:rPr lang="en-US" dirty="0" smtClean="0"/>
              <a:t> </a:t>
            </a:r>
            <a:r>
              <a:rPr lang="en-US" dirty="0" err="1" smtClean="0"/>
              <a:t>kelini</a:t>
            </a:r>
            <a:r>
              <a:rPr lang="en-US" dirty="0" smtClean="0"/>
              <a:t> </a:t>
            </a:r>
            <a:r>
              <a:rPr lang="en-US" dirty="0" err="1" smtClean="0"/>
              <a:t>perakitan</a:t>
            </a:r>
            <a:endParaRPr lang="en-US" dirty="0" smtClean="0"/>
          </a:p>
          <a:p>
            <a:pPr marL="596646" indent="-514350">
              <a:buFont typeface="+mj-lt"/>
              <a:buAutoNum type="arabicPeriod" startAt="6"/>
            </a:pP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552688" cy="6400800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10</a:t>
            </a:r>
          </a:p>
          <a:p>
            <a:pPr marL="82296" indent="0"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MEMAHAMI KONTEKS BISNIS GLOBAL</a:t>
            </a:r>
          </a:p>
          <a:p>
            <a:pPr marL="82296" indent="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EKSPANSI Wal-Mart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Pengecer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raksasa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menguntungkan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didunia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Wal-Mart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raksasa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diukur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manapun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mempekerjakan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1,3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orang di 4.688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toko-tokonya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diseluruh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didatangi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pelanggan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minggunya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Timbulnya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Internasional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Dewasa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volume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perdagangandiseluruh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$8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triliun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tahunnya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Globalisasi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banyaknya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terjun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perekonomian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tunggal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salong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bergantung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Televisi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sepatu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bahkan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secangkir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kopi,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impor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Impor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Produk-produk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dikembangkan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diluar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dijual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705867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"/>
            <a:ext cx="7943088" cy="64008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Ekspor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dikembangkan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dikirim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dijual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keluar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Mengapa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begitu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memproduksi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rakyatnya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negara-negara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cendrung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ekspor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produk-produk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murah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dibanding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lain,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beralih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mengimpor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82296" indent="0" algn="just">
              <a:buNone/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Bentuk-bentuk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Keunggulan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Bersaing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Keunggulan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absolud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memproduksi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jauh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murah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dibanding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lain.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Minyak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Saudi, kopi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brazil,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kayu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kanada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mendekati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keunggulan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absolud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kenyataan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keunggulan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absolud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relatif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39496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Keunggulan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Komparatif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memproduksi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murah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lain.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memproduksi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efesien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memproduksi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mobil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dinegara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keunggulan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komparatif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68009025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8600"/>
            <a:ext cx="7714488" cy="64008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Keunggulan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Bersaing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Nasional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Keunggulsn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bersaing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berakar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kombinasi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permintaan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industri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industri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pendukung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persaingan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SDA,tenaga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modal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kewirausahaan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permintaan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mencerminkan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besarnya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basis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domestik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permintaan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produk2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inovatif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Industri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industri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pendukung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pemasok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regional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pelanggan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industri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Strategi,struktur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persaingan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berkaitan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industri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berfokus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penurunan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produktivitas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produk-produk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inovatif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736572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8600"/>
            <a:ext cx="7714488" cy="6324600"/>
          </a:xfrm>
        </p:spPr>
        <p:txBody>
          <a:bodyPr/>
          <a:lstStyle/>
          <a:p>
            <a:pPr marL="82296" indent="0">
              <a:buNone/>
            </a:pP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endParaRPr lang="en-US" dirty="0" smtClean="0"/>
          </a:p>
          <a:p>
            <a:pPr marL="82296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Walaupun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mendatangkan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impor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ekspor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keseimbangan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memutuskan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keseimbangan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menyeluruh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tolak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ukur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39496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Neraca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total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diimpor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dikurangi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total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diekspor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39496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Neraca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pembayaran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keluar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dibayar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impor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diterima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bayaran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eksporny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dibelanjakan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turis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82296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Defisist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surplus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perdagangan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Depisit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impor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melebihi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ekspornya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neraca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perdangangan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negatif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Surplus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ekspor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melebihi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impornya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neraca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positif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8140130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"/>
            <a:ext cx="8001000" cy="6553200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mempertimbangkan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ekspansi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pwrusahaan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seharusnya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mempertimbangkan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sedikit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2 pertanyaan:1</a:t>
            </a:r>
          </a:p>
          <a:p>
            <a:pPr marL="539496" indent="-45720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permintaan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diluar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negeri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39496" indent="-45720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haruskah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disesuaikan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konsumsi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82296" indent="0"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dianggap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berhasil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disuatu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berguna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dinegara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lain.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mobil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salju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populer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transportasi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rekreasi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dikanada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sebenarnya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cepat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mengubah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populasi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rusa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kutub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di Lapland. Akan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permintaan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82296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				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82296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marL="82296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									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5400" y="3810000"/>
            <a:ext cx="1524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internasioanal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76600" y="3810000"/>
            <a:ext cx="12954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Dapatkan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dimodifikasi</a:t>
            </a:r>
            <a:r>
              <a:rPr lang="en-US" dirty="0" smtClean="0"/>
              <a:t> agar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5400" y="3810000"/>
            <a:ext cx="1371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mengimpor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0" y="3810000"/>
            <a:ext cx="16002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Apakah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keahlian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pengetahuan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diperlukan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menjalankan</a:t>
            </a:r>
            <a:r>
              <a:rPr lang="en-US" sz="1600" dirty="0" smtClean="0"/>
              <a:t> </a:t>
            </a:r>
            <a:r>
              <a:rPr lang="en-US" sz="1600" dirty="0" err="1" smtClean="0"/>
              <a:t>bisnis</a:t>
            </a:r>
            <a:r>
              <a:rPr lang="en-US" sz="1600" dirty="0" smtClean="0"/>
              <a:t> di LN</a:t>
            </a:r>
            <a:endParaRPr lang="en-US" sz="1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458200" y="47244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686800" y="4724400"/>
            <a:ext cx="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391400" y="63246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562600" y="6172200"/>
            <a:ext cx="1676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Intern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194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6" idx="1"/>
          </p:cNvCxnSpPr>
          <p:nvPr/>
        </p:nvCxnSpPr>
        <p:spPr>
          <a:xfrm>
            <a:off x="4572000" y="4724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3"/>
            <a:endCxn id="7" idx="1"/>
          </p:cNvCxnSpPr>
          <p:nvPr/>
        </p:nvCxnSpPr>
        <p:spPr>
          <a:xfrm>
            <a:off x="6477000" y="47244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>
            <a:off x="1524000" y="5638800"/>
            <a:ext cx="76200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524000" y="56388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24000" y="6019800"/>
            <a:ext cx="586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391400" y="5661659"/>
            <a:ext cx="0" cy="3581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286000" y="6019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828800" y="62484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Tetap</a:t>
            </a:r>
            <a:r>
              <a:rPr lang="en-US" sz="1600" dirty="0" smtClean="0"/>
              <a:t> </a:t>
            </a:r>
            <a:r>
              <a:rPr lang="en-US" sz="1600" dirty="0" err="1" smtClean="0"/>
              <a:t>didalam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72785388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"/>
            <a:ext cx="7943088" cy="6477000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11</a:t>
            </a:r>
          </a:p>
          <a:p>
            <a:pPr marL="82296" indent="0">
              <a:buNone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MEMAHAMI PROSES PEMASARAN DAN PERILAKU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82296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Proses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konsepsi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penetapan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gagasan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pertukaran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memenuhi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perseorangan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perbandingan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relatif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versus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biayanya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82296" indent="0" algn="just"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Kegunaan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Kegunaan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memuaskan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keinginan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keras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kegunaan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39496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hiasan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natal,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kegunaan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menyediakan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membutuhkannya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39496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toko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membuka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departemen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natalnya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kegunaan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menyediakan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ditempat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pelanggan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pembelian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nyaman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261600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"/>
            <a:ext cx="7790688" cy="6400800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toko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hiasan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kegunaan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kepemilikan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diamana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nyaman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kotak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ornaman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menghias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pohon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menyediakan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mengubah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mentah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ornamen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pembuat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ornamen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kegunaan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Gagasan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39496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produk-produk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dibeli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39496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Indudtri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produk-produk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dibeli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memproduksi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lain.</a:t>
            </a:r>
          </a:p>
          <a:p>
            <a:pPr marL="82296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produk-produk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berwujut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keahlian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dibeli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kenyataannya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perekonomian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AS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asuransi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maskapai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penerbangan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konsultan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investasi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klinik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penjaga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keamanan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dll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436891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"/>
            <a:ext cx="7790688" cy="6400800"/>
          </a:xfrm>
        </p:spPr>
        <p:txBody>
          <a:bodyPr/>
          <a:lstStyle/>
          <a:p>
            <a:pPr marL="82296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Persaingan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persaingannya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sengit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tenaga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menyakinkan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pembeli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dijual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lain.</a:t>
            </a:r>
          </a:p>
          <a:p>
            <a:pPr marL="82296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Tenaga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terbaik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menempatkan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produk-produk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tipe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persaingan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39496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subsitusi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persaingannya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mengisi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kolesterol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dikendalikan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kebugaran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pemberian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kebugaran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bersaingan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pemberian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Persaingan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persaingan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produk-produk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serupa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Persaingan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persaaingan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produk-produk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domestik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050613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"/>
            <a:ext cx="7866888" cy="64008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Bauran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bertanggung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jawab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seleruh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bauran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perpindahan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rinci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terfokus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mengarahkan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bauran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memenuhi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keinginan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Bauran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gabungan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penetapan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memasarkan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82296" indent="0"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gagasan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dipasarkan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memenuhi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keinginan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Diferensiasi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penciptaan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citra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dibandingkan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beredar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maksud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Penetapan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paling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kadang-kadang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penyeimbangan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bauran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mempertimbangkan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penyampaian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produsen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Menempatkan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outlet,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oko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eceran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dll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5958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28888" cy="6477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 	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miliki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berpolitik</a:t>
            </a:r>
            <a:r>
              <a:rPr lang="en-US" dirty="0" smtClean="0"/>
              <a:t>, </a:t>
            </a:r>
            <a:r>
              <a:rPr lang="en-US" dirty="0" err="1" smtClean="0"/>
              <a:t>lingkungan</a:t>
            </a:r>
            <a:r>
              <a:rPr lang="en-US" dirty="0" smtClean="0"/>
              <a:t> 	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yang </a:t>
            </a:r>
            <a:r>
              <a:rPr lang="en-US" dirty="0" err="1" smtClean="0"/>
              <a:t>bersih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, 	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keamanan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luang</a:t>
            </a:r>
            <a:r>
              <a:rPr lang="en-US" dirty="0" smtClean="0"/>
              <a:t> 	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	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kesenangan</a:t>
            </a:r>
            <a:endParaRPr lang="en-US" dirty="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8600"/>
            <a:ext cx="7714488" cy="64008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teknik-teknik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mengomunikasikan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alatnya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iklan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82296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Target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Segmentasi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segmentasi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memperhatikan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segmentasi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target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orang-orang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keinginan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serupa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Segmentasi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proses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pembagian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kategori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pelanggan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Riset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sempurna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persaingan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keefektifanny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bergantung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menghindari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kesalahan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pengambilan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berfokus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pelanggan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Salah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berpengaruh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Riset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82296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Riset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keinginan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cara-cara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terbaik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memenuhi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61223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8600"/>
            <a:ext cx="7714488" cy="6400800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12</a:t>
            </a:r>
          </a:p>
          <a:p>
            <a:pPr marL="82296" indent="0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MENGEMBANG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KAN DAN MENETAPKAN HARGA PRODUK</a:t>
            </a:r>
          </a:p>
          <a:p>
            <a:pPr marL="82296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diambil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beban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ditanggung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pendapatan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pendapatan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lama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menipis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mendongkrak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pendapatan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meransang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permintaan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pelanggan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pendapaan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kapasitas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mengakomodasi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beban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tambahan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82296" indent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Mengklasifikasikan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dikalsifikasikan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calon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pembeli:1</a:t>
            </a:r>
          </a:p>
          <a:p>
            <a:pPr marL="539496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Pembeli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barang-barang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konsumsi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Pembeli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produk-produk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industri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Ad1.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dibagi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kategori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82296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susu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restoran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saji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dikonsumsi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berkala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relatif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mahal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dibeli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menghabiskan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sedikit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978623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8600"/>
            <a:ext cx="7714488" cy="64008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bekanja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(ban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mobil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belanja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asuransi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mahal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dibeli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dibanding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membandingkan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merek-merek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toko-toko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mengevaluasi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altenatif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kenirja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kriteria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pengantin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katering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resepsi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pernikahan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merupaka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mahal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memutuskan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inginkan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menerima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penggnati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Ad. 2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Produk-produk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Industri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dibagi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39496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Barnag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beban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dikonsumsi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setahun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memproduksi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menyediakan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lainbarang-barnag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industri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setumpuk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diproses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celup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39496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modal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industri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mahal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lama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dibeli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gedung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581579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04800"/>
            <a:ext cx="7714488" cy="63246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produk-produk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langkah-langkah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bertahan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memperkenalkan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serangkaian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Bahkan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produk-produk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populer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dasawarsa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pembaharuan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Tujuh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Gagasan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dimulai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pencarian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gagasan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produk-produk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gagasan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konsumen,tim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pegawai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39496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Penyaringan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dirancang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menghilangkan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gagasan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berhubunganh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39496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Pengujian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gagasan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disaring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riset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input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39496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mengumpulan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opini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perbandingan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40727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"/>
            <a:ext cx="7714488" cy="6477000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prototipe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sewaktu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potensi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probabilitas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riset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prototipe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Pengujian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uji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pemasran: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Hal-hal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dipelajari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prototipe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menjalankan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terbatas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menguji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memenuhi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persyaratan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kinerja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dijual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bterbatas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Komersial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uji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positif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memulia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berskala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enuh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Komersial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bertahap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bertujuan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menyebarkan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kedaerah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mencegah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ketegangan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semestinya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kemapuan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Bola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memasuki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pro :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serangkaian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296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Perkenalan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dilmulai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sewaktu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tenaga-tenaga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berfokus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potensial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sadar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keberadaan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manfaatnya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005296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04800"/>
            <a:ext cx="7714488" cy="64008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perhatian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memuaskan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menanjak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Dewasa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melambat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Walaupun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tertinggi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meningkatnya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persaingan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mengakibatkan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pemotongan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rendah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jatuh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Penurunan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jatuh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produk-produk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perkenalan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menagmbil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alih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Perusahaan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membuang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dukungan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membiarka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beredar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tambahan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9885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76488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Resiko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terbukti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LINGKUNGAN BISNIS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 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menghambat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:</a:t>
            </a:r>
          </a:p>
          <a:p>
            <a:pPr marL="596646" indent="-514350">
              <a:buAutoNum type="arabicPeriod"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endParaRPr lang="en-US" dirty="0" smtClean="0"/>
          </a:p>
          <a:p>
            <a:pPr marL="596646" indent="-514350">
              <a:buAutoNum type="arabicPeriod"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552688" cy="647700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 startAt="4"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marL="596646" indent="-514350">
              <a:buFont typeface="+mj-lt"/>
              <a:buAutoNum type="arabicPeriod" startAt="4"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global</a:t>
            </a:r>
          </a:p>
          <a:p>
            <a:pPr marL="82296" indent="0">
              <a:buNone/>
            </a:pPr>
            <a:endParaRPr lang="en-US" dirty="0" smtClean="0"/>
          </a:p>
          <a:p>
            <a:pPr marL="596646" indent="-514350">
              <a:buNone/>
            </a:pPr>
            <a:r>
              <a:rPr lang="en-US" dirty="0" err="1" smtClean="0"/>
              <a:t>Ket</a:t>
            </a:r>
            <a:r>
              <a:rPr lang="en-US" dirty="0" smtClean="0"/>
              <a:t> :</a:t>
            </a:r>
          </a:p>
          <a:p>
            <a:pPr marL="596646" indent="-514350">
              <a:buAutoNum type="arabicPeriod"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 marL="82296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	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</a:p>
          <a:p>
            <a:pPr marL="82296" indent="0" algn="just">
              <a:buNone/>
            </a:pPr>
            <a:r>
              <a:rPr lang="en-US" dirty="0"/>
              <a:t>	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	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  <a:r>
              <a:rPr lang="en-US" dirty="0" err="1" smtClean="0"/>
              <a:t>kehilangan</a:t>
            </a:r>
            <a:r>
              <a:rPr lang="en-US" dirty="0" smtClean="0"/>
              <a:t> 	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kwalitas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	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	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	yang </a:t>
            </a:r>
            <a:r>
              <a:rPr lang="en-US" dirty="0" err="1" smtClean="0"/>
              <a:t>baik</a:t>
            </a:r>
            <a:r>
              <a:rPr lang="en-US" dirty="0" smtClean="0"/>
              <a:t>, air </a:t>
            </a:r>
            <a:r>
              <a:rPr lang="en-US" dirty="0" err="1" smtClean="0"/>
              <a:t>bersih</a:t>
            </a:r>
            <a:r>
              <a:rPr lang="en-US" dirty="0" smtClean="0"/>
              <a:t>,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6032</TotalTime>
  <Words>3901</Words>
  <Application>Microsoft Office PowerPoint</Application>
  <PresentationFormat>On-screen Show (4:3)</PresentationFormat>
  <Paragraphs>580</Paragraphs>
  <Slides>75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75</vt:i4>
      </vt:variant>
    </vt:vector>
  </HeadingPairs>
  <TitlesOfParts>
    <vt:vector size="77" baseType="lpstr">
      <vt:lpstr>Solstice</vt:lpstr>
      <vt:lpstr>Oriel</vt:lpstr>
      <vt:lpstr>  Pertemuan Ke  1 </vt:lpstr>
      <vt:lpstr>Pengertian dan Ruang Lingkup Bisnis</vt:lpstr>
      <vt:lpstr>Sejarah Perkembangan Bisnis</vt:lpstr>
      <vt:lpstr>Daya Tarik Bisnis</vt:lpstr>
      <vt:lpstr>Pertemuan  Ke  2 MENGELOLA DALAM LINGKUNGAN BISNIS DINAMIS : Mengambil Resiko dan Menghasilkan Laba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Pertemuan Ke  3 PENGARUH EKONOMI TERHADAP BISNIS</vt:lpstr>
      <vt:lpstr>Slide 15</vt:lpstr>
      <vt:lpstr>Slide 16</vt:lpstr>
      <vt:lpstr>Slide 17</vt:lpstr>
      <vt:lpstr>Slide 18</vt:lpstr>
      <vt:lpstr>Slide 19</vt:lpstr>
      <vt:lpstr>Slide 20</vt:lpstr>
      <vt:lpstr>Strategi Produk dan Penentuan Harga</vt:lpstr>
      <vt:lpstr>Slide 22</vt:lpstr>
      <vt:lpstr>Langkah-langkah menciptakan produk baru.</vt:lpstr>
      <vt:lpstr>Pertemuan Ke 4 MENAMPILKAN PERILAKU ETIS DAN TANGGUNG JAWAB SOSIAL</vt:lpstr>
      <vt:lpstr>Slide 25</vt:lpstr>
      <vt:lpstr>Slide 26</vt:lpstr>
      <vt:lpstr>Slide 27</vt:lpstr>
      <vt:lpstr>Pertemuan Ke  5 MEMILIH UNTUK KEPEMIMPINAN BISNIS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Pertemuan Ke 6 KEWIRAUSAHAAN DAN MEMULAI BISNIS KECIL</vt:lpstr>
      <vt:lpstr>Slide 41</vt:lpstr>
      <vt:lpstr>Slide 42</vt:lpstr>
      <vt:lpstr>Slide 43</vt:lpstr>
      <vt:lpstr>Slide 44</vt:lpstr>
      <vt:lpstr>Pertemuan Ke  7 MANAJEMEN, KEPEMIMPINAN, dan PEMBERDAYAAN KARYAWAN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Pertemuan Ke  9 MEMPRODUKSI BARANG DAN JASA KELAS DUNIA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 Bisnis: Panduan Manusia, Teknologi, dan Perilaku Etis</dc:title>
  <dc:creator>windows</dc:creator>
  <cp:lastModifiedBy>upt.pustikom</cp:lastModifiedBy>
  <cp:revision>348</cp:revision>
  <dcterms:created xsi:type="dcterms:W3CDTF">2010-09-22T05:34:46Z</dcterms:created>
  <dcterms:modified xsi:type="dcterms:W3CDTF">2018-10-25T02:20:37Z</dcterms:modified>
</cp:coreProperties>
</file>