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6" r:id="rId4"/>
    <p:sldId id="259" r:id="rId5"/>
    <p:sldId id="269" r:id="rId6"/>
    <p:sldId id="257" r:id="rId7"/>
    <p:sldId id="262" r:id="rId8"/>
    <p:sldId id="260" r:id="rId9"/>
    <p:sldId id="263" r:id="rId10"/>
    <p:sldId id="264" r:id="rId11"/>
    <p:sldId id="265" r:id="rId12"/>
    <p:sldId id="261" r:id="rId13"/>
    <p:sldId id="266" r:id="rId14"/>
    <p:sldId id="267" r:id="rId15"/>
    <p:sldId id="268" r:id="rId16"/>
    <p:sldId id="25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2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13987-2812-48F1-A6FB-B197AC7CA93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3E52-E65D-4C42-9114-E566A66AAB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13987-2812-48F1-A6FB-B197AC7CA93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3E52-E65D-4C42-9114-E566A66AAB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13987-2812-48F1-A6FB-B197AC7CA93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3E52-E65D-4C42-9114-E566A66AAB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8B13987-2812-48F1-A6FB-B197AC7CA93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BFE3E52-E65D-4C42-9114-E566A66AAB5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B13987-2812-48F1-A6FB-B197AC7CA93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FE3E52-E65D-4C42-9114-E566A66AAB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8B13987-2812-48F1-A6FB-B197AC7CA93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BFE3E52-E65D-4C42-9114-E566A66AAB5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B13987-2812-48F1-A6FB-B197AC7CA93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FE3E52-E65D-4C42-9114-E566A66AAB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B13987-2812-48F1-A6FB-B197AC7CA93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FE3E52-E65D-4C42-9114-E566A66AAB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B13987-2812-48F1-A6FB-B197AC7CA93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FE3E52-E65D-4C42-9114-E566A66AAB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8B13987-2812-48F1-A6FB-B197AC7CA93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FE3E52-E65D-4C42-9114-E566A66AAB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B13987-2812-48F1-A6FB-B197AC7CA93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FE3E52-E65D-4C42-9114-E566A66AAB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13987-2812-48F1-A6FB-B197AC7CA93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3E52-E65D-4C42-9114-E566A66AAB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B13987-2812-48F1-A6FB-B197AC7CA93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FE3E52-E65D-4C42-9114-E566A66AAB5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B13987-2812-48F1-A6FB-B197AC7CA93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FE3E52-E65D-4C42-9114-E566A66AAB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8B13987-2812-48F1-A6FB-B197AC7CA93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BFE3E52-E65D-4C42-9114-E566A66AAB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13987-2812-48F1-A6FB-B197AC7CA93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3E52-E65D-4C42-9114-E566A66AAB5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13987-2812-48F1-A6FB-B197AC7CA93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3E52-E65D-4C42-9114-E566A66AAB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13987-2812-48F1-A6FB-B197AC7CA93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3E52-E65D-4C42-9114-E566A66AAB5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13987-2812-48F1-A6FB-B197AC7CA93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3E52-E65D-4C42-9114-E566A66AAB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13987-2812-48F1-A6FB-B197AC7CA93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3E52-E65D-4C42-9114-E566A66AAB50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13987-2812-48F1-A6FB-B197AC7CA93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3E52-E65D-4C42-9114-E566A66AAB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13987-2812-48F1-A6FB-B197AC7CA93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3E52-E65D-4C42-9114-E566A66AAB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13987-2812-48F1-A6FB-B197AC7CA93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3E52-E65D-4C42-9114-E566A66AAB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13987-2812-48F1-A6FB-B197AC7CA93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3E52-E65D-4C42-9114-E566A66AAB5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13987-2812-48F1-A6FB-B197AC7CA93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3E52-E65D-4C42-9114-E566A66AAB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13987-2812-48F1-A6FB-B197AC7CA93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3E52-E65D-4C42-9114-E566A66AAB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13987-2812-48F1-A6FB-B197AC7CA93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3E52-E65D-4C42-9114-E566A66AAB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13987-2812-48F1-A6FB-B197AC7CA93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3E52-E65D-4C42-9114-E566A66AAB5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13987-2812-48F1-A6FB-B197AC7CA93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3E52-E65D-4C42-9114-E566A66AAB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13987-2812-48F1-A6FB-B197AC7CA93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3E52-E65D-4C42-9114-E566A66AAB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13987-2812-48F1-A6FB-B197AC7CA93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3E52-E65D-4C42-9114-E566A66AAB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13987-2812-48F1-A6FB-B197AC7CA93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BFE3E52-E65D-4C42-9114-E566A66AAB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13987-2812-48F1-A6FB-B197AC7CA93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3E52-E65D-4C42-9114-E566A66AAB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8B13987-2812-48F1-A6FB-B197AC7CA93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1BFE3E52-E65D-4C42-9114-E566A66AAB5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8B13987-2812-48F1-A6FB-B197AC7CA93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BFE3E52-E65D-4C42-9114-E566A66AAB5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8B13987-2812-48F1-A6FB-B197AC7CA93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BFE3E52-E65D-4C42-9114-E566A66AAB5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665" y="762000"/>
            <a:ext cx="7162800" cy="1204306"/>
          </a:xfrm>
        </p:spPr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2</a:t>
            </a:r>
            <a:br>
              <a:rPr lang="en-US" dirty="0" smtClean="0"/>
            </a:br>
            <a:r>
              <a:rPr lang="en-US" sz="4000" dirty="0" err="1" smtClean="0"/>
              <a:t>pembangunan</a:t>
            </a:r>
            <a:r>
              <a:rPr lang="en-US" sz="4000" dirty="0" smtClean="0"/>
              <a:t> </a:t>
            </a:r>
            <a:r>
              <a:rPr lang="en-US" sz="4000" dirty="0" err="1" smtClean="0"/>
              <a:t>ekonomi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pertumbuhan</a:t>
            </a:r>
            <a:r>
              <a:rPr lang="en-US" sz="4000" dirty="0" smtClean="0"/>
              <a:t> </a:t>
            </a:r>
            <a:r>
              <a:rPr lang="en-US" sz="4000" dirty="0" err="1" smtClean="0"/>
              <a:t>ekonomi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4903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perhitungan</a:t>
            </a:r>
            <a:r>
              <a:rPr lang="en-US" dirty="0" smtClean="0"/>
              <a:t> </a:t>
            </a:r>
            <a:r>
              <a:rPr lang="en-US" dirty="0" err="1" smtClean="0"/>
              <a:t>pertumbuhan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>
                  <a:buAutoNum type="arabicPeriod"/>
                </a:pPr>
                <a:r>
                  <a:rPr lang="en-US" sz="2800" dirty="0" err="1" smtClean="0"/>
                  <a:t>Pendekatan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Sisi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Penawaran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Agregat</a:t>
                </a:r>
                <a:endParaRPr lang="en-US" sz="2800" dirty="0" smtClean="0"/>
              </a:p>
              <a:p>
                <a:pPr marL="580644" lvl="2" indent="-342900">
                  <a:buFont typeface="+mj-lt"/>
                  <a:buAutoNum type="alphaLcParenR"/>
                </a:pPr>
                <a:r>
                  <a:rPr lang="en-US" sz="2800" dirty="0" err="1" smtClean="0"/>
                  <a:t>Pendekatan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produksi</a:t>
                </a:r>
                <a:endParaRPr lang="en-US" sz="2800" dirty="0"/>
              </a:p>
              <a:p>
                <a:pPr marL="237744" lvl="2" indent="0">
                  <a:buNone/>
                </a:pPr>
                <a:r>
                  <a:rPr lang="en-US" sz="2800" dirty="0" smtClean="0"/>
                  <a:t>PDB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2800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>
                          <a:rPr lang="en-US" sz="2800" b="0" i="1" smtClean="0">
                            <a:latin typeface="Cambria Math"/>
                          </a:rPr>
                          <m:t>𝑁𝑂</m:t>
                        </m:r>
                      </m:e>
                    </m:nary>
                  </m:oMath>
                </a14:m>
                <a:r>
                  <a:rPr lang="en-US" sz="2800" dirty="0" smtClean="0"/>
                  <a:t>I</a:t>
                </a:r>
              </a:p>
              <a:p>
                <a:pPr marL="237744" lvl="2" indent="0">
                  <a:buNone/>
                </a:pPr>
                <a:r>
                  <a:rPr lang="en-US" sz="2800" dirty="0" smtClean="0"/>
                  <a:t>i     =  1, 2,….,9</a:t>
                </a:r>
              </a:p>
              <a:p>
                <a:pPr marL="237744" lvl="2" indent="0">
                  <a:buNone/>
                </a:pPr>
                <a:r>
                  <a:rPr lang="en-US" sz="2800" dirty="0" smtClean="0"/>
                  <a:t>NO : </a:t>
                </a:r>
                <a:r>
                  <a:rPr lang="en-US" sz="2800" dirty="0" err="1" smtClean="0"/>
                  <a:t>Nilai</a:t>
                </a:r>
                <a:r>
                  <a:rPr lang="en-US" sz="2800" dirty="0" smtClean="0"/>
                  <a:t> Output</a:t>
                </a:r>
              </a:p>
              <a:p>
                <a:pPr marL="580644" lvl="2" indent="-342900">
                  <a:buAutoNum type="alphaLcParenR" startAt="2"/>
                  <a:tabLst>
                    <a:tab pos="566738" algn="l"/>
                  </a:tabLst>
                </a:pPr>
                <a:r>
                  <a:rPr lang="en-US" sz="2800" dirty="0" err="1" smtClean="0"/>
                  <a:t>Pendekatan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Pendapatan</a:t>
                </a:r>
                <a:endParaRPr lang="en-US" sz="2800" dirty="0" smtClean="0"/>
              </a:p>
              <a:p>
                <a:pPr marL="237744" lvl="2" indent="0">
                  <a:buNone/>
                  <a:tabLst>
                    <a:tab pos="566738" algn="l"/>
                  </a:tabLst>
                </a:pPr>
                <a:r>
                  <a:rPr lang="en-US" sz="2800" dirty="0" smtClean="0"/>
                  <a:t>PDB	= NTB</a:t>
                </a:r>
                <a:r>
                  <a:rPr lang="en-US" sz="2800" baseline="-25000" dirty="0" smtClean="0"/>
                  <a:t>1</a:t>
                </a:r>
                <a:r>
                  <a:rPr lang="en-US" sz="2800" dirty="0" smtClean="0"/>
                  <a:t> + NTB</a:t>
                </a:r>
                <a:r>
                  <a:rPr lang="en-US" sz="2800" baseline="-25000" dirty="0" smtClean="0"/>
                  <a:t>2</a:t>
                </a:r>
                <a:r>
                  <a:rPr lang="en-US" sz="2800" dirty="0" smtClean="0"/>
                  <a:t> +………+ NTB</a:t>
                </a:r>
                <a:r>
                  <a:rPr lang="en-US" sz="2800" baseline="-25000" dirty="0" smtClean="0"/>
                  <a:t>9</a:t>
                </a:r>
              </a:p>
              <a:p>
                <a:pPr marL="237744" lvl="2" indent="0">
                  <a:buNone/>
                  <a:tabLst>
                    <a:tab pos="566738" algn="l"/>
                  </a:tabLst>
                </a:pPr>
                <a:r>
                  <a:rPr lang="en-US" sz="2800" dirty="0" smtClean="0"/>
                  <a:t>NTB : </a:t>
                </a:r>
                <a:r>
                  <a:rPr lang="en-US" sz="2800" dirty="0" err="1" smtClean="0"/>
                  <a:t>Nilai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Tambah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Bruto</a:t>
                </a:r>
                <a:endParaRPr lang="en-US" sz="2800" dirty="0" smtClean="0"/>
              </a:p>
              <a:p>
                <a:pPr marL="0" lvl="2" indent="0">
                  <a:buNone/>
                </a:pPr>
                <a:endParaRPr lang="en-US" sz="2800" b="1" dirty="0" smtClean="0"/>
              </a:p>
              <a:p>
                <a:pPr marL="0" lvl="2" indent="0">
                  <a:buNone/>
                </a:pPr>
                <a:r>
                  <a:rPr lang="en-US" sz="2800" b="1" dirty="0" smtClean="0"/>
                  <a:t>2. </a:t>
                </a:r>
                <a:r>
                  <a:rPr lang="en-US" sz="2800" b="1" dirty="0" err="1" smtClean="0"/>
                  <a:t>Pendekatan</a:t>
                </a:r>
                <a:r>
                  <a:rPr lang="en-US" sz="2800" b="1" dirty="0" smtClean="0"/>
                  <a:t> </a:t>
                </a:r>
                <a:r>
                  <a:rPr lang="en-US" sz="2800" b="1" dirty="0" err="1" smtClean="0"/>
                  <a:t>Sisi</a:t>
                </a:r>
                <a:r>
                  <a:rPr lang="en-US" sz="2800" b="1" dirty="0" smtClean="0"/>
                  <a:t> </a:t>
                </a:r>
                <a:r>
                  <a:rPr lang="en-US" sz="2800" b="1" dirty="0" err="1" smtClean="0"/>
                  <a:t>Permintaan</a:t>
                </a:r>
                <a:r>
                  <a:rPr lang="en-US" sz="2800" b="1" dirty="0" smtClean="0"/>
                  <a:t> </a:t>
                </a:r>
                <a:r>
                  <a:rPr lang="en-US" sz="2800" b="1" dirty="0" err="1" smtClean="0"/>
                  <a:t>Agregat</a:t>
                </a:r>
                <a:endParaRPr lang="en-US" sz="2800" b="1" dirty="0" smtClean="0"/>
              </a:p>
              <a:p>
                <a:pPr marL="237744" lvl="2" indent="0">
                  <a:buNone/>
                </a:pPr>
                <a:r>
                  <a:rPr lang="en-US" sz="2800" dirty="0" smtClean="0"/>
                  <a:t>PENDEKATAN PENGELUARAN</a:t>
                </a:r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21" t="-1533" b="-492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860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arti</a:t>
            </a:r>
            <a:r>
              <a:rPr lang="en-US" dirty="0" smtClean="0"/>
              <a:t> Pembangunan </a:t>
            </a:r>
            <a:r>
              <a:rPr lang="en-US" dirty="0" err="1" smtClean="0"/>
              <a:t>ekonomi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Putra (2018) </a:t>
            </a:r>
            <a:r>
              <a:rPr lang="en-US" sz="2000" dirty="0" err="1" smtClean="0"/>
              <a:t>menjelaskan</a:t>
            </a:r>
            <a:r>
              <a:rPr lang="en-US" sz="2000" dirty="0" smtClean="0"/>
              <a:t> </a:t>
            </a:r>
            <a:r>
              <a:rPr lang="en-US" sz="2000" dirty="0" err="1" smtClean="0"/>
              <a:t>Pengertian</a:t>
            </a:r>
            <a:r>
              <a:rPr lang="en-US" sz="2000" dirty="0" smtClean="0"/>
              <a:t> </a:t>
            </a:r>
            <a:r>
              <a:rPr lang="en-US" sz="2000" dirty="0" err="1" smtClean="0"/>
              <a:t>Konsep</a:t>
            </a:r>
            <a:r>
              <a:rPr lang="en-US" sz="2000" dirty="0" smtClean="0"/>
              <a:t> Pembangunan yang paling </a:t>
            </a:r>
            <a:r>
              <a:rPr lang="en-US" sz="2000" dirty="0" err="1" smtClean="0"/>
              <a:t>mudah</a:t>
            </a:r>
            <a:r>
              <a:rPr lang="en-US" sz="2000" dirty="0" smtClean="0"/>
              <a:t> </a:t>
            </a:r>
            <a:r>
              <a:rPr lang="en-US" sz="2000" dirty="0" err="1" smtClean="0"/>
              <a:t>ialah</a:t>
            </a:r>
            <a:r>
              <a:rPr lang="en-US" sz="2000" dirty="0" smtClean="0"/>
              <a:t> </a:t>
            </a:r>
            <a:r>
              <a:rPr lang="en-US" sz="2000" dirty="0" err="1" smtClean="0"/>
              <a:t>Kemakmuran</a:t>
            </a:r>
            <a:r>
              <a:rPr lang="en-US" sz="2000" dirty="0" smtClean="0"/>
              <a:t> </a:t>
            </a:r>
            <a:r>
              <a:rPr lang="en-US" sz="2000" dirty="0" err="1" smtClean="0"/>
              <a:t>Ekonomi</a:t>
            </a:r>
            <a:endParaRPr lang="en-US" sz="2000" dirty="0" smtClean="0"/>
          </a:p>
          <a:p>
            <a:r>
              <a:rPr lang="en-US" sz="2000" dirty="0" smtClean="0"/>
              <a:t>Pembangunan </a:t>
            </a:r>
            <a:r>
              <a:rPr lang="en-US" sz="2000" dirty="0" err="1" smtClean="0"/>
              <a:t>Ekonomi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proses </a:t>
            </a:r>
            <a:r>
              <a:rPr lang="en-US" sz="2000" dirty="0" err="1" smtClean="0"/>
              <a:t>kenaikan</a:t>
            </a:r>
            <a:r>
              <a:rPr lang="en-US" sz="2000" dirty="0" smtClean="0"/>
              <a:t> </a:t>
            </a:r>
            <a:r>
              <a:rPr lang="en-US" sz="2000" dirty="0" err="1" smtClean="0"/>
              <a:t>pendapatan</a:t>
            </a:r>
            <a:r>
              <a:rPr lang="en-US" sz="2000" dirty="0" smtClean="0"/>
              <a:t> total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pendapatan</a:t>
            </a:r>
            <a:r>
              <a:rPr lang="en-US" sz="2000" dirty="0" smtClean="0"/>
              <a:t> per </a:t>
            </a:r>
            <a:r>
              <a:rPr lang="en-US" sz="2000" dirty="0" err="1" smtClean="0"/>
              <a:t>kapita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memperhitungkan</a:t>
            </a:r>
            <a:r>
              <a:rPr lang="en-US" sz="2000" dirty="0" smtClean="0"/>
              <a:t> </a:t>
            </a:r>
            <a:r>
              <a:rPr lang="en-US" sz="2000" dirty="0" err="1" smtClean="0"/>
              <a:t>adanya</a:t>
            </a:r>
            <a:r>
              <a:rPr lang="en-US" sz="2000" dirty="0" smtClean="0"/>
              <a:t> </a:t>
            </a:r>
            <a:r>
              <a:rPr lang="en-US" sz="2000" dirty="0" err="1" smtClean="0"/>
              <a:t>pertambahan</a:t>
            </a:r>
            <a:r>
              <a:rPr lang="en-US" sz="2000" dirty="0" smtClean="0"/>
              <a:t> </a:t>
            </a:r>
            <a:r>
              <a:rPr lang="en-US" sz="2000" dirty="0" err="1" smtClean="0"/>
              <a:t>penduduk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disertai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perubahan</a:t>
            </a:r>
            <a:r>
              <a:rPr lang="en-US" sz="2000" dirty="0" smtClean="0"/>
              <a:t> fundamental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struktur</a:t>
            </a:r>
            <a:r>
              <a:rPr lang="en-US" sz="2000" dirty="0" smtClean="0"/>
              <a:t> </a:t>
            </a:r>
            <a:r>
              <a:rPr lang="en-US" sz="2000" dirty="0" err="1" smtClean="0"/>
              <a:t>ekonomi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pemerataan</a:t>
            </a:r>
            <a:r>
              <a:rPr lang="en-US" sz="2000" dirty="0" smtClean="0"/>
              <a:t> </a:t>
            </a:r>
            <a:r>
              <a:rPr lang="en-US" sz="2000" dirty="0" err="1" smtClean="0"/>
              <a:t>pendapatan</a:t>
            </a:r>
            <a:r>
              <a:rPr lang="en-US" sz="2000" dirty="0" smtClean="0"/>
              <a:t> </a:t>
            </a:r>
            <a:r>
              <a:rPr lang="en-US" sz="2000" dirty="0" err="1" smtClean="0"/>
              <a:t>bagi</a:t>
            </a:r>
            <a:r>
              <a:rPr lang="en-US" sz="2000" dirty="0" smtClean="0"/>
              <a:t> </a:t>
            </a:r>
            <a:r>
              <a:rPr lang="en-US" sz="2000" dirty="0" err="1" smtClean="0"/>
              <a:t>penduduk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Pembangunan </a:t>
            </a:r>
            <a:r>
              <a:rPr lang="en-US" sz="2000" dirty="0" err="1" smtClean="0"/>
              <a:t>Ekonomi</a:t>
            </a:r>
            <a:r>
              <a:rPr lang="en-US" sz="2000" dirty="0" smtClean="0"/>
              <a:t> </a:t>
            </a:r>
            <a:r>
              <a:rPr lang="en-US" sz="2000" dirty="0" err="1" smtClean="0"/>
              <a:t>memiliki</a:t>
            </a:r>
            <a:r>
              <a:rPr lang="en-US" sz="2000" dirty="0" smtClean="0"/>
              <a:t> </a:t>
            </a:r>
            <a:r>
              <a:rPr lang="en-US" sz="2000" dirty="0" err="1" smtClean="0"/>
              <a:t>pengertian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lebih</a:t>
            </a:r>
            <a:r>
              <a:rPr lang="en-US" sz="2000" dirty="0" smtClean="0"/>
              <a:t> </a:t>
            </a:r>
            <a:r>
              <a:rPr lang="en-US" sz="2000" dirty="0" err="1" smtClean="0"/>
              <a:t>luas</a:t>
            </a:r>
            <a:r>
              <a:rPr lang="en-US" sz="2000" dirty="0" smtClean="0"/>
              <a:t> </a:t>
            </a:r>
            <a:r>
              <a:rPr lang="en-US" sz="2000" dirty="0" err="1" smtClean="0"/>
              <a:t>dibandingkan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pertumbuhan</a:t>
            </a:r>
            <a:r>
              <a:rPr lang="en-US" sz="2000" dirty="0" smtClean="0"/>
              <a:t> </a:t>
            </a:r>
            <a:r>
              <a:rPr lang="en-US" sz="2000" dirty="0" err="1" smtClean="0"/>
              <a:t>ekonomi</a:t>
            </a:r>
            <a:endParaRPr lang="en-US" sz="2000" dirty="0" smtClean="0"/>
          </a:p>
          <a:p>
            <a:r>
              <a:rPr lang="en-US" sz="2000" dirty="0" err="1" smtClean="0"/>
              <a:t>Pertumbuhan</a:t>
            </a:r>
            <a:r>
              <a:rPr lang="en-US" sz="2000" dirty="0" smtClean="0"/>
              <a:t> </a:t>
            </a:r>
            <a:r>
              <a:rPr lang="en-US" sz="2000" dirty="0" err="1" smtClean="0"/>
              <a:t>ekonomi</a:t>
            </a:r>
            <a:r>
              <a:rPr lang="en-US" sz="2000" dirty="0" smtClean="0"/>
              <a:t> </a:t>
            </a:r>
            <a:r>
              <a:rPr lang="en-US" sz="2000" dirty="0" err="1" smtClean="0"/>
              <a:t>menjelaskan</a:t>
            </a:r>
            <a:r>
              <a:rPr lang="en-US" sz="2000" dirty="0" smtClean="0"/>
              <a:t> data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kuantitatif</a:t>
            </a:r>
            <a:r>
              <a:rPr lang="en-US" sz="2000" dirty="0" smtClean="0"/>
              <a:t>,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tetapi</a:t>
            </a:r>
            <a:r>
              <a:rPr lang="en-US" sz="2000" dirty="0" smtClean="0"/>
              <a:t> </a:t>
            </a:r>
            <a:r>
              <a:rPr lang="en-US" sz="2000" dirty="0" err="1" smtClean="0"/>
              <a:t>bagaimana</a:t>
            </a:r>
            <a:r>
              <a:rPr lang="en-US" sz="2000" dirty="0" smtClean="0"/>
              <a:t> </a:t>
            </a:r>
            <a:r>
              <a:rPr lang="en-US" sz="2000" dirty="0" err="1" smtClean="0"/>
              <a:t>mengukur</a:t>
            </a:r>
            <a:r>
              <a:rPr lang="en-US" sz="2000" dirty="0" smtClean="0"/>
              <a:t> </a:t>
            </a:r>
            <a:r>
              <a:rPr lang="en-US" sz="2000" dirty="0" err="1" smtClean="0"/>
              <a:t>perubahan</a:t>
            </a:r>
            <a:r>
              <a:rPr lang="en-US" sz="2000" dirty="0" smtClean="0"/>
              <a:t> </a:t>
            </a:r>
            <a:r>
              <a:rPr lang="en-US" sz="2000" dirty="0" err="1" smtClean="0"/>
              <a:t>struktur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produksi</a:t>
            </a:r>
            <a:r>
              <a:rPr lang="en-US" sz="2000" dirty="0" smtClean="0"/>
              <a:t> (</a:t>
            </a:r>
            <a:r>
              <a:rPr lang="en-US" sz="2000" dirty="0" err="1" smtClean="0"/>
              <a:t>sumberdaya</a:t>
            </a:r>
            <a:r>
              <a:rPr lang="en-US" sz="2000" dirty="0" smtClean="0"/>
              <a:t> </a:t>
            </a:r>
            <a:r>
              <a:rPr lang="en-US" sz="2000" dirty="0" err="1" smtClean="0"/>
              <a:t>manusia</a:t>
            </a:r>
            <a:r>
              <a:rPr lang="en-US" sz="2000" dirty="0" smtClean="0"/>
              <a:t>, </a:t>
            </a:r>
            <a:r>
              <a:rPr lang="en-US" sz="2000" dirty="0" err="1" smtClean="0"/>
              <a:t>tingkat</a:t>
            </a:r>
            <a:r>
              <a:rPr lang="en-US" sz="2000" dirty="0" smtClean="0"/>
              <a:t> </a:t>
            </a:r>
            <a:r>
              <a:rPr lang="en-US" sz="2000" dirty="0" err="1" smtClean="0"/>
              <a:t>teknologi</a:t>
            </a:r>
            <a:r>
              <a:rPr lang="en-US" sz="2000" dirty="0" smtClean="0"/>
              <a:t>, </a:t>
            </a:r>
            <a:r>
              <a:rPr lang="en-US" sz="2000" dirty="0" err="1" smtClean="0"/>
              <a:t>pemerataan</a:t>
            </a:r>
            <a:r>
              <a:rPr lang="en-US" sz="2000" dirty="0" smtClean="0"/>
              <a:t> </a:t>
            </a:r>
            <a:r>
              <a:rPr lang="en-US" sz="2000" dirty="0" err="1" smtClean="0"/>
              <a:t>pembangunan</a:t>
            </a:r>
            <a:r>
              <a:rPr lang="en-US" sz="2000" dirty="0" smtClean="0"/>
              <a:t>, </a:t>
            </a:r>
            <a:r>
              <a:rPr lang="en-US" sz="2000" dirty="0" err="1" smtClean="0"/>
              <a:t>akses</a:t>
            </a:r>
            <a:r>
              <a:rPr lang="en-US" sz="2000" dirty="0" smtClean="0"/>
              <a:t> </a:t>
            </a:r>
            <a:r>
              <a:rPr lang="en-US" sz="2000" dirty="0" err="1" smtClean="0"/>
              <a:t>masyarakat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pendidikan</a:t>
            </a:r>
            <a:r>
              <a:rPr lang="en-US" sz="2000" dirty="0" smtClean="0"/>
              <a:t>, </a:t>
            </a:r>
            <a:r>
              <a:rPr lang="en-US" sz="2000" dirty="0" err="1" smtClean="0"/>
              <a:t>kesehatan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lain-lain)?</a:t>
            </a:r>
          </a:p>
          <a:p>
            <a:r>
              <a:rPr lang="en-US" sz="2000" dirty="0" err="1" smtClean="0"/>
              <a:t>Apakah</a:t>
            </a:r>
            <a:r>
              <a:rPr lang="en-US" sz="2000" dirty="0" smtClean="0"/>
              <a:t> </a:t>
            </a:r>
            <a:r>
              <a:rPr lang="en-US" sz="2000" dirty="0" err="1" smtClean="0"/>
              <a:t>faktor-faktor</a:t>
            </a:r>
            <a:r>
              <a:rPr lang="en-US" sz="2000" dirty="0" smtClean="0"/>
              <a:t>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 </a:t>
            </a:r>
            <a:r>
              <a:rPr lang="en-US" sz="2000" dirty="0" err="1" smtClean="0"/>
              <a:t>bukan</a:t>
            </a:r>
            <a:r>
              <a:rPr lang="en-US" sz="2000" dirty="0" smtClean="0"/>
              <a:t> </a:t>
            </a:r>
            <a:r>
              <a:rPr lang="en-US" sz="2000" dirty="0" err="1" smtClean="0"/>
              <a:t>pendorong</a:t>
            </a:r>
            <a:r>
              <a:rPr lang="en-US" sz="2000" dirty="0" smtClean="0"/>
              <a:t> </a:t>
            </a:r>
            <a:r>
              <a:rPr lang="en-US" sz="2000" dirty="0" err="1" smtClean="0"/>
              <a:t>terjadinya</a:t>
            </a:r>
            <a:r>
              <a:rPr lang="en-US" sz="2000" dirty="0" smtClean="0"/>
              <a:t> </a:t>
            </a:r>
            <a:r>
              <a:rPr lang="en-US" sz="2000" dirty="0" err="1" smtClean="0"/>
              <a:t>pertumbuhan</a:t>
            </a:r>
            <a:r>
              <a:rPr lang="en-US" sz="2000" dirty="0" smtClean="0"/>
              <a:t> </a:t>
            </a:r>
            <a:r>
              <a:rPr lang="en-US" sz="2000" dirty="0" err="1" smtClean="0"/>
              <a:t>ekonomi</a:t>
            </a:r>
            <a:r>
              <a:rPr lang="en-US" sz="2000" dirty="0" smtClean="0"/>
              <a:t>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5060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Pembangunan </a:t>
            </a:r>
            <a:r>
              <a:rPr lang="en-US" dirty="0" err="1" smtClean="0"/>
              <a:t>tradisional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pembangunan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sudut</a:t>
            </a:r>
            <a:r>
              <a:rPr lang="en-US" dirty="0" smtClean="0"/>
              <a:t> </a:t>
            </a:r>
            <a:r>
              <a:rPr lang="en-US" dirty="0" err="1" smtClean="0"/>
              <a:t>pandang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28800"/>
            <a:ext cx="8839200" cy="3080277"/>
          </a:xfrm>
        </p:spPr>
        <p:txBody>
          <a:bodyPr>
            <a:noAutofit/>
          </a:bodyPr>
          <a:lstStyle/>
          <a:p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Dalam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sudut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pembangunan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ekonomi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secara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tradisional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Pembangunan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ekonomi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bertumpu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pada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kenaikan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tingkat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pendapatan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perkapita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produksi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yang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terstruktur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dan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terencana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semakin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sempitnya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induustri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pertanian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dan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meningkatnya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industri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Pada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tahun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1970,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tingkat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pendapatan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per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kapita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tumbuh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dengan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tinggi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akan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tetapi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terdapat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permasalahan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tingkat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kemiskinan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diskriminasi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,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pengangguran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dan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distribusi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pendapatan</a:t>
            </a:r>
            <a:endParaRPr lang="en-US" sz="22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Dalam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Sudut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Pandang Pembangunan yang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baru</a:t>
            </a:r>
            <a:endParaRPr lang="en-US" sz="2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Pada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tahun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1950-1960,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banyak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negara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berkembang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saat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itu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mencapai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target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pertumbuhan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ekonomi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yang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ditetapkan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tetapi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KUALITAS HIDUP”M MASYARAKAT NYA TIDAK BERUBAH” yang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menandakan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terdapat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kesalahan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yang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sangat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besar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dalam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mengartikan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sebuah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PEMBANGUNAN</a:t>
            </a:r>
            <a:endParaRPr lang="en-US" sz="2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199" y="1331295"/>
            <a:ext cx="6753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Sumber</a:t>
            </a:r>
            <a:r>
              <a:rPr lang="en-US" dirty="0" smtClean="0"/>
              <a:t> : </a:t>
            </a:r>
            <a:r>
              <a:rPr lang="en-US" dirty="0" err="1" smtClean="0"/>
              <a:t>Halaman</a:t>
            </a:r>
            <a:r>
              <a:rPr lang="en-US" dirty="0" smtClean="0"/>
              <a:t> 14-19 DALAM </a:t>
            </a:r>
            <a:r>
              <a:rPr lang="en-US" dirty="0" err="1" smtClean="0"/>
              <a:t>Todaro</a:t>
            </a:r>
            <a:r>
              <a:rPr lang="en-US" dirty="0" smtClean="0"/>
              <a:t>. Economic development)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50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7848600" cy="35798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Pembangunan </a:t>
            </a:r>
            <a:r>
              <a:rPr lang="en-US" sz="2400" dirty="0" err="1" smtClean="0"/>
              <a:t>mestinya</a:t>
            </a:r>
            <a:r>
              <a:rPr lang="en-US" sz="2400" dirty="0" smtClean="0"/>
              <a:t> </a:t>
            </a:r>
            <a:r>
              <a:rPr lang="en-US" sz="2400" dirty="0" err="1" smtClean="0"/>
              <a:t>dipahami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proses yang </a:t>
            </a:r>
            <a:r>
              <a:rPr lang="en-US" sz="2400" dirty="0" err="1" smtClean="0"/>
              <a:t>bersifat</a:t>
            </a:r>
            <a:r>
              <a:rPr lang="en-US" sz="2400" dirty="0" smtClean="0"/>
              <a:t> </a:t>
            </a:r>
            <a:r>
              <a:rPr lang="en-US" sz="2400" dirty="0" err="1" smtClean="0"/>
              <a:t>multidimensi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terdir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endParaRPr lang="en-US" sz="2400" dirty="0" smtClean="0"/>
          </a:p>
          <a:p>
            <a:pPr marL="0" indent="0"/>
            <a:r>
              <a:rPr lang="en-US" sz="2400" dirty="0" err="1" smtClean="0"/>
              <a:t>Struktur</a:t>
            </a:r>
            <a:r>
              <a:rPr lang="en-US" sz="2400" dirty="0" smtClean="0"/>
              <a:t> </a:t>
            </a:r>
            <a:r>
              <a:rPr lang="en-US" sz="2400" dirty="0" err="1" smtClean="0"/>
              <a:t>sosial</a:t>
            </a:r>
            <a:endParaRPr lang="en-US" sz="2400" dirty="0" smtClean="0"/>
          </a:p>
          <a:p>
            <a:pPr marL="0" indent="0"/>
            <a:r>
              <a:rPr lang="en-US" sz="2400" dirty="0" err="1" smtClean="0"/>
              <a:t>Sikap</a:t>
            </a:r>
            <a:r>
              <a:rPr lang="en-US" sz="2400" dirty="0" smtClean="0"/>
              <a:t> yang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asing</a:t>
            </a:r>
            <a:endParaRPr lang="en-US" sz="2400" dirty="0" smtClean="0"/>
          </a:p>
          <a:p>
            <a:pPr marL="0" indent="0"/>
            <a:r>
              <a:rPr lang="en-US" sz="2400" dirty="0" err="1" smtClean="0"/>
              <a:t>Lembaga</a:t>
            </a:r>
            <a:r>
              <a:rPr lang="en-US" sz="2400" dirty="0" smtClean="0"/>
              <a:t> </a:t>
            </a:r>
            <a:r>
              <a:rPr lang="en-US" sz="2400" dirty="0" err="1" smtClean="0"/>
              <a:t>Pemerintahan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Pihak</a:t>
            </a:r>
            <a:r>
              <a:rPr lang="en-US" sz="2400" dirty="0" smtClean="0"/>
              <a:t> yang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percepatan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, </a:t>
            </a:r>
            <a:r>
              <a:rPr lang="en-US" sz="2400" dirty="0" err="1" smtClean="0"/>
              <a:t>mengurangi</a:t>
            </a:r>
            <a:r>
              <a:rPr lang="en-US" sz="2400" dirty="0" smtClean="0"/>
              <a:t> </a:t>
            </a:r>
            <a:r>
              <a:rPr lang="en-US" sz="2400" dirty="0" err="1" smtClean="0"/>
              <a:t>Ketimpangan</a:t>
            </a:r>
            <a:r>
              <a:rPr lang="en-US" sz="2400" dirty="0" smtClean="0"/>
              <a:t> </a:t>
            </a:r>
            <a:r>
              <a:rPr lang="en-US" sz="2400" dirty="0" err="1" smtClean="0"/>
              <a:t>antar</a:t>
            </a:r>
            <a:r>
              <a:rPr lang="en-US" sz="2400" dirty="0" smtClean="0"/>
              <a:t> </a:t>
            </a:r>
            <a:r>
              <a:rPr lang="en-US" sz="2400" dirty="0" err="1" smtClean="0"/>
              <a:t>daerah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pengentasan</a:t>
            </a:r>
            <a:r>
              <a:rPr lang="en-US" sz="2400" dirty="0" smtClean="0"/>
              <a:t> </a:t>
            </a:r>
            <a:r>
              <a:rPr lang="en-US" sz="2400" dirty="0" err="1" smtClean="0"/>
              <a:t>kemiskinan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Pembangunan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prinsipnya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merepresentasikan</a:t>
            </a:r>
            <a:r>
              <a:rPr lang="en-US" sz="2400" dirty="0" smtClean="0"/>
              <a:t>  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totalitas</a:t>
            </a:r>
            <a:r>
              <a:rPr lang="en-US" sz="2400" dirty="0" smtClean="0"/>
              <a:t> (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sosial</a:t>
            </a:r>
            <a:r>
              <a:rPr lang="en-US" sz="2400" dirty="0" smtClean="0"/>
              <a:t>, </a:t>
            </a:r>
            <a:r>
              <a:rPr lang="en-US" sz="2400" dirty="0" err="1" smtClean="0"/>
              <a:t>menyesuaikan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kebutuhan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menyalurkan</a:t>
            </a:r>
            <a:r>
              <a:rPr lang="en-US" sz="2400" dirty="0" smtClean="0"/>
              <a:t> </a:t>
            </a:r>
            <a:r>
              <a:rPr lang="en-US" sz="2400" dirty="0" err="1" smtClean="0"/>
              <a:t>aspriasi</a:t>
            </a:r>
            <a:r>
              <a:rPr lang="en-US" sz="2400" dirty="0" smtClean="0"/>
              <a:t> </a:t>
            </a:r>
            <a:r>
              <a:rPr lang="en-US" sz="2400" dirty="0" err="1" smtClean="0"/>
              <a:t>perorangan</a:t>
            </a:r>
            <a:r>
              <a:rPr lang="en-US" sz="2400" dirty="0" smtClean="0"/>
              <a:t>/</a:t>
            </a:r>
            <a:r>
              <a:rPr lang="en-US" sz="2400" dirty="0" err="1" smtClean="0"/>
              <a:t>kelompok</a:t>
            </a:r>
            <a:r>
              <a:rPr lang="en-US" sz="2400" dirty="0" smtClean="0"/>
              <a:t> </a:t>
            </a:r>
            <a:r>
              <a:rPr lang="en-US" sz="2400" dirty="0" err="1" smtClean="0"/>
              <a:t>kedalam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, </a:t>
            </a:r>
            <a:r>
              <a:rPr lang="en-US" sz="2400" dirty="0" err="1" smtClean="0"/>
              <a:t>menjauhkan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situasi</a:t>
            </a:r>
            <a:r>
              <a:rPr lang="en-US" sz="2400" dirty="0" smtClean="0"/>
              <a:t> </a:t>
            </a:r>
            <a:r>
              <a:rPr lang="en-US" sz="2400" dirty="0" err="1" smtClean="0"/>
              <a:t>ketidakpercayaan</a:t>
            </a:r>
            <a:r>
              <a:rPr lang="en-US" sz="2400" dirty="0" smtClean="0"/>
              <a:t> 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4211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65760"/>
            <a:ext cx="8686800" cy="548640"/>
          </a:xfrm>
        </p:spPr>
        <p:txBody>
          <a:bodyPr/>
          <a:lstStyle/>
          <a:p>
            <a:pPr algn="ctr"/>
            <a:r>
              <a:rPr lang="en-US" sz="2400" dirty="0" smtClean="0"/>
              <a:t>RINGKASAN PERBEDAAN PERTUMBUHAN DAN PEMBANGUNAN EKONOMI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8565599"/>
              </p:ext>
            </p:extLst>
          </p:nvPr>
        </p:nvGraphicFramePr>
        <p:xfrm>
          <a:off x="609600" y="1100138"/>
          <a:ext cx="8305801" cy="558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5510"/>
                <a:gridCol w="3440928"/>
                <a:gridCol w="437936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Pertumbuhan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Ekonomi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Pembangunan </a:t>
                      </a:r>
                      <a:r>
                        <a:rPr lang="en-US" sz="1800" dirty="0" err="1" smtClean="0"/>
                        <a:t>Ekonomi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Merupakan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proses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naiknya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produksi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perkapita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</a:rPr>
                        <a:t>dalam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</a:rPr>
                        <a:t>jangka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</a:rPr>
                        <a:t>panjang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Merupakan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proses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perubahan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yang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terus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menerus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menuju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perbaikan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termasuk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usaha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meningkatkan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produk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per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kapita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Tidak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memperhatikan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pemerataan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pendapatan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Memperhatikan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pemerataan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pendapatan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termasuk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pemerataan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pembangunan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dan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hasil-hasilnya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Tidak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memperhatikan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pertambahan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penduduk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Memerhatikan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pertambahan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penduduk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Belum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tentu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meningkatkan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taraf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hidup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masyarakat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Meningkatkan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tarah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hidup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</a:rPr>
                        <a:t>masyarakat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Pertumbuhan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ekonomi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belum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tentu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disertai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dengan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Pembangunan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</a:rPr>
                        <a:t>ekonomi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Pembangunan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ekonomi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selalu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dibarengi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</a:rPr>
                        <a:t>dengan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</a:rPr>
                        <a:t>pertumbuhan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</a:rPr>
                        <a:t>ekonomi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Setiap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Input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dapat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menghasilkan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output yang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lebih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banyak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Setiap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input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selain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menghasilkan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output yang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lebih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bnayak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juga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terjadi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perubahan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kelembagaan-kelembagaan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dan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pengetahuan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teknik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824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438400"/>
            <a:ext cx="7520940" cy="548640"/>
          </a:xfrm>
        </p:spPr>
        <p:txBody>
          <a:bodyPr/>
          <a:lstStyle/>
          <a:p>
            <a:r>
              <a:rPr lang="en-US" sz="4000" dirty="0" smtClean="0"/>
              <a:t>Pembangunan </a:t>
            </a:r>
            <a:r>
              <a:rPr lang="en-US" sz="4000" dirty="0" err="1" smtClean="0"/>
              <a:t>ekonomi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pertumbuhan</a:t>
            </a:r>
            <a:r>
              <a:rPr lang="en-US" sz="4000" dirty="0" smtClean="0"/>
              <a:t> </a:t>
            </a:r>
            <a:r>
              <a:rPr lang="en-US" sz="4000" dirty="0" err="1" smtClean="0"/>
              <a:t>ekonomi</a:t>
            </a:r>
            <a:r>
              <a:rPr lang="en-US" sz="4000" dirty="0" smtClean="0"/>
              <a:t>, </a:t>
            </a:r>
            <a:r>
              <a:rPr lang="en-US" sz="4000" dirty="0" err="1" smtClean="0"/>
              <a:t>apakah</a:t>
            </a:r>
            <a:r>
              <a:rPr lang="en-US" sz="4000" dirty="0" smtClean="0"/>
              <a:t> 2 </a:t>
            </a:r>
            <a:r>
              <a:rPr lang="en-US" sz="4000" dirty="0" err="1" smtClean="0"/>
              <a:t>hal</a:t>
            </a:r>
            <a:r>
              <a:rPr lang="en-US" sz="4000" dirty="0" smtClean="0"/>
              <a:t> yang </a:t>
            </a:r>
            <a:r>
              <a:rPr lang="en-US" sz="4000" dirty="0" err="1" smtClean="0"/>
              <a:t>sama</a:t>
            </a:r>
            <a:r>
              <a:rPr lang="en-US" sz="4000" dirty="0" smtClean="0"/>
              <a:t> </a:t>
            </a:r>
            <a:r>
              <a:rPr lang="en-US" sz="4000" dirty="0" err="1" smtClean="0"/>
              <a:t>atau</a:t>
            </a:r>
            <a:r>
              <a:rPr lang="en-US" sz="4000" dirty="0" smtClean="0"/>
              <a:t> </a:t>
            </a:r>
            <a:r>
              <a:rPr lang="en-US" sz="4000" dirty="0" err="1" smtClean="0"/>
              <a:t>berbeda</a:t>
            </a:r>
            <a:r>
              <a:rPr lang="en-US" sz="4000" dirty="0" smtClean="0"/>
              <a:t>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4976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066800"/>
            <a:ext cx="8229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000" b="1" dirty="0" err="1" smtClean="0"/>
              <a:t>Konsep</a:t>
            </a:r>
            <a:r>
              <a:rPr lang="en-US" sz="2000" b="1" dirty="0" smtClean="0"/>
              <a:t> Negara </a:t>
            </a:r>
            <a:r>
              <a:rPr lang="en-US" sz="2000" b="1" dirty="0" err="1" smtClean="0"/>
              <a:t>Maju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dan</a:t>
            </a:r>
            <a:r>
              <a:rPr lang="en-US" sz="2000" b="1" dirty="0" smtClean="0"/>
              <a:t> Negara </a:t>
            </a:r>
            <a:r>
              <a:rPr lang="en-US" sz="2000" b="1" dirty="0" err="1" smtClean="0"/>
              <a:t>Berkembang</a:t>
            </a:r>
            <a:endParaRPr lang="en-US" sz="2000" b="1" dirty="0" smtClean="0"/>
          </a:p>
          <a:p>
            <a:pPr marL="342900" indent="-342900">
              <a:buAutoNum type="arabicPeriod"/>
            </a:pPr>
            <a:r>
              <a:rPr lang="en-US" sz="2000" b="1" dirty="0" err="1" smtClean="0"/>
              <a:t>Mengukur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Pertumbuhan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Ekonomi</a:t>
            </a:r>
            <a:endParaRPr lang="en-US" sz="2000" b="1" dirty="0" smtClean="0"/>
          </a:p>
          <a:p>
            <a:pPr marL="800100" lvl="1" indent="-342900">
              <a:buAutoNum type="alphaLcPeriod"/>
            </a:pPr>
            <a:r>
              <a:rPr lang="en-US" sz="2000" b="1" dirty="0" err="1" smtClean="0"/>
              <a:t>Konsep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dasar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Pertumbuhan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Ekonomi</a:t>
            </a:r>
            <a:endParaRPr lang="en-US" sz="2000" b="1" dirty="0" smtClean="0"/>
          </a:p>
          <a:p>
            <a:pPr marL="800100" lvl="1" indent="-342900">
              <a:buAutoNum type="alphaLcPeriod"/>
            </a:pPr>
            <a:r>
              <a:rPr lang="en-US" sz="2000" b="1" dirty="0" err="1" smtClean="0"/>
              <a:t>Definisi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Pertumbuhan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Ekonomi</a:t>
            </a:r>
            <a:endParaRPr lang="en-US" sz="2000" b="1" dirty="0" smtClean="0"/>
          </a:p>
          <a:p>
            <a:pPr marL="800100" lvl="1" indent="-342900">
              <a:buAutoNum type="alphaLcPeriod"/>
            </a:pPr>
            <a:r>
              <a:rPr lang="en-US" sz="2000" b="1" dirty="0" err="1" smtClean="0"/>
              <a:t>Beberapa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Teori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terkait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Pertumbuhan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Ekonomi</a:t>
            </a:r>
            <a:endParaRPr lang="en-US" sz="2000" b="1" dirty="0" smtClean="0"/>
          </a:p>
          <a:p>
            <a:pPr marL="800100" lvl="1" indent="-342900">
              <a:buAutoNum type="alphaLcPeriod"/>
            </a:pPr>
            <a:r>
              <a:rPr lang="en-US" sz="2000" b="1" dirty="0" err="1"/>
              <a:t>Apa</a:t>
            </a:r>
            <a:r>
              <a:rPr lang="en-US" sz="2000" b="1" dirty="0"/>
              <a:t> </a:t>
            </a:r>
            <a:r>
              <a:rPr lang="en-US" sz="2000" b="1" dirty="0" err="1"/>
              <a:t>saja</a:t>
            </a:r>
            <a:r>
              <a:rPr lang="en-US" sz="2000" b="1" dirty="0"/>
              <a:t> yang </a:t>
            </a:r>
            <a:r>
              <a:rPr lang="en-US" sz="2000" b="1" dirty="0" err="1"/>
              <a:t>menentukan</a:t>
            </a:r>
            <a:r>
              <a:rPr lang="en-US" sz="2000" b="1" dirty="0"/>
              <a:t>  </a:t>
            </a:r>
            <a:r>
              <a:rPr lang="en-US" sz="2000" b="1" dirty="0" err="1"/>
              <a:t>tingkat</a:t>
            </a:r>
            <a:r>
              <a:rPr lang="en-US" sz="2000" b="1" dirty="0"/>
              <a:t> total </a:t>
            </a:r>
            <a:r>
              <a:rPr lang="en-US" sz="2000" b="1" dirty="0" err="1"/>
              <a:t>produksi</a:t>
            </a:r>
            <a:r>
              <a:rPr lang="en-US" sz="2000" b="1" dirty="0"/>
              <a:t> </a:t>
            </a:r>
            <a:r>
              <a:rPr lang="en-US" sz="2000" b="1" dirty="0" err="1"/>
              <a:t>barang</a:t>
            </a:r>
            <a:r>
              <a:rPr lang="en-US" sz="2000" b="1" dirty="0"/>
              <a:t> </a:t>
            </a:r>
            <a:r>
              <a:rPr lang="en-US" sz="2000" b="1" dirty="0" err="1"/>
              <a:t>dan</a:t>
            </a:r>
            <a:r>
              <a:rPr lang="en-US" sz="2000" b="1" dirty="0"/>
              <a:t> </a:t>
            </a:r>
            <a:r>
              <a:rPr lang="en-US" sz="2000" b="1" dirty="0" err="1"/>
              <a:t>jasa</a:t>
            </a:r>
            <a:r>
              <a:rPr lang="en-US" sz="2000" b="1" dirty="0"/>
              <a:t> </a:t>
            </a:r>
            <a:r>
              <a:rPr lang="en-US" sz="2000" b="1" dirty="0" err="1"/>
              <a:t>dalam</a:t>
            </a:r>
            <a:r>
              <a:rPr lang="en-US" sz="2000" b="1" dirty="0"/>
              <a:t> </a:t>
            </a:r>
            <a:r>
              <a:rPr lang="en-US" sz="2000" b="1" dirty="0" err="1"/>
              <a:t>sebuah</a:t>
            </a:r>
            <a:r>
              <a:rPr lang="en-US" sz="2000" b="1" dirty="0"/>
              <a:t> </a:t>
            </a:r>
            <a:r>
              <a:rPr lang="en-US" sz="2000" b="1" dirty="0" err="1"/>
              <a:t>negara</a:t>
            </a:r>
            <a:r>
              <a:rPr lang="en-US" sz="2000" b="1" dirty="0" smtClean="0"/>
              <a:t>?</a:t>
            </a:r>
          </a:p>
          <a:p>
            <a:pPr marL="800100" lvl="1" indent="-342900">
              <a:buAutoNum type="alphaLcPeriod"/>
            </a:pPr>
            <a:r>
              <a:rPr lang="sv-SE" sz="2000" b="1" dirty="0"/>
              <a:t>Apa saja faktor penentu tingkat permintaan barang dan jasa? </a:t>
            </a:r>
            <a:br>
              <a:rPr lang="sv-SE" sz="2000" b="1" dirty="0"/>
            </a:br>
            <a:r>
              <a:rPr lang="sv-SE" sz="2000" b="1" dirty="0" smtClean="0"/>
              <a:t>(Pertumbuhan Ekonomi Pendekatan Pengeluaran)</a:t>
            </a:r>
            <a:endParaRPr lang="en-US" sz="2000" b="1" dirty="0"/>
          </a:p>
          <a:p>
            <a:pPr marL="349250" lvl="1" indent="-342900">
              <a:buAutoNum type="arabicPeriod" startAt="3"/>
              <a:tabLst>
                <a:tab pos="347663" algn="l"/>
              </a:tabLst>
            </a:pPr>
            <a:r>
              <a:rPr lang="en-US" sz="2000" b="1" dirty="0" smtClean="0"/>
              <a:t>Pembangunan </a:t>
            </a:r>
            <a:r>
              <a:rPr lang="en-US" sz="2000" b="1" dirty="0" err="1" smtClean="0"/>
              <a:t>Ekonomi</a:t>
            </a:r>
            <a:endParaRPr lang="en-US" sz="2000" b="1" dirty="0" smtClean="0"/>
          </a:p>
          <a:p>
            <a:pPr marL="806450" lvl="2" indent="-342900">
              <a:buAutoNum type="alphaLcPeriod"/>
              <a:tabLst>
                <a:tab pos="347663" algn="l"/>
              </a:tabLst>
            </a:pPr>
            <a:r>
              <a:rPr lang="en-US" sz="2000" b="1" dirty="0" err="1" smtClean="0"/>
              <a:t>Definisi</a:t>
            </a:r>
            <a:r>
              <a:rPr lang="en-US" sz="2000" b="1" dirty="0" smtClean="0"/>
              <a:t> Pembangunan </a:t>
            </a:r>
            <a:r>
              <a:rPr lang="en-US" sz="2000" b="1" dirty="0" err="1" smtClean="0"/>
              <a:t>Nasional</a:t>
            </a:r>
            <a:endParaRPr lang="en-US" sz="2000" b="1" dirty="0" smtClean="0"/>
          </a:p>
          <a:p>
            <a:pPr marL="806450" lvl="2" indent="-342900">
              <a:buAutoNum type="alphaLcPeriod"/>
              <a:tabLst>
                <a:tab pos="347663" algn="l"/>
              </a:tabLst>
            </a:pPr>
            <a:r>
              <a:rPr lang="en-US" sz="2000" b="1" dirty="0" smtClean="0"/>
              <a:t>Pembangunan </a:t>
            </a:r>
            <a:r>
              <a:rPr lang="en-US" sz="2000" b="1" dirty="0" err="1" smtClean="0"/>
              <a:t>Ekonomi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Tradisional</a:t>
            </a:r>
            <a:r>
              <a:rPr lang="en-US" sz="2000" b="1" dirty="0" smtClean="0"/>
              <a:t> VS </a:t>
            </a:r>
            <a:r>
              <a:rPr lang="en-US" sz="2000" b="1" dirty="0" err="1" smtClean="0"/>
              <a:t>Sudut</a:t>
            </a:r>
            <a:r>
              <a:rPr lang="en-US" sz="2000" b="1" dirty="0" smtClean="0"/>
              <a:t> Pandang yang </a:t>
            </a:r>
            <a:r>
              <a:rPr lang="en-US" sz="2000" b="1" dirty="0" err="1" smtClean="0"/>
              <a:t>baru</a:t>
            </a:r>
            <a:endParaRPr lang="en-US" sz="2000" b="1" dirty="0" smtClean="0"/>
          </a:p>
          <a:p>
            <a:pPr marL="806450" lvl="2" indent="-342900">
              <a:buAutoNum type="alphaLcPeriod"/>
              <a:tabLst>
                <a:tab pos="347663" algn="l"/>
              </a:tabLst>
            </a:pPr>
            <a:r>
              <a:rPr lang="en-US" sz="2000" b="1" dirty="0" err="1" smtClean="0"/>
              <a:t>Perbedaan</a:t>
            </a:r>
            <a:r>
              <a:rPr lang="en-US" sz="2000" b="1" dirty="0" smtClean="0"/>
              <a:t> Pembangunan </a:t>
            </a:r>
            <a:r>
              <a:rPr lang="en-US" sz="2000" b="1" dirty="0" err="1" smtClean="0"/>
              <a:t>Ekonomi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Pertumbuhan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Ekonomi</a:t>
            </a:r>
            <a:endParaRPr lang="en-US" sz="2000" b="1" dirty="0" smtClean="0"/>
          </a:p>
          <a:p>
            <a:pPr marL="463550" lvl="2">
              <a:tabLst>
                <a:tab pos="347663" algn="l"/>
              </a:tabLst>
            </a:pPr>
            <a:endParaRPr lang="en-US" sz="2000" b="1" dirty="0"/>
          </a:p>
          <a:p>
            <a:pPr marL="1588" lvl="2" indent="-1588">
              <a:tabLst>
                <a:tab pos="347663" algn="l"/>
              </a:tabLst>
            </a:pPr>
            <a:r>
              <a:rPr lang="en-US" sz="2000" b="1" dirty="0" smtClean="0"/>
              <a:t>4. 	</a:t>
            </a:r>
            <a:r>
              <a:rPr lang="en-US" sz="2000" b="1" dirty="0" err="1" smtClean="0"/>
              <a:t>Kesimpulan</a:t>
            </a:r>
            <a:endParaRPr lang="en-US" sz="2000" b="1" dirty="0" smtClean="0"/>
          </a:p>
          <a:p>
            <a:pPr marL="806450" lvl="2" indent="-342900">
              <a:buAutoNum type="alphaLcPeriod"/>
              <a:tabLst>
                <a:tab pos="347663" algn="l"/>
              </a:tabLst>
            </a:pPr>
            <a:endParaRPr lang="en-US" sz="2000" b="1" dirty="0" smtClean="0"/>
          </a:p>
          <a:p>
            <a:pPr marL="342900" indent="-342900">
              <a:buAutoNum type="arabicPeriod"/>
            </a:pPr>
            <a:endParaRPr lang="en-US" sz="2000" b="1" dirty="0" smtClean="0"/>
          </a:p>
          <a:p>
            <a:pPr marL="342900" indent="-342900">
              <a:buAutoNum type="arabicPeriod"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6317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629" y="152400"/>
            <a:ext cx="7520940" cy="548640"/>
          </a:xfrm>
        </p:spPr>
        <p:txBody>
          <a:bodyPr/>
          <a:lstStyle/>
          <a:p>
            <a:r>
              <a:rPr lang="en-US" dirty="0" err="1" smtClean="0"/>
              <a:t>Konsep</a:t>
            </a:r>
            <a:r>
              <a:rPr lang="en-US" dirty="0" smtClean="0"/>
              <a:t> Negara </a:t>
            </a:r>
            <a:r>
              <a:rPr lang="en-US" dirty="0" err="1" smtClean="0"/>
              <a:t>Maju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berkembang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092440" cy="3266119"/>
          </a:xfrm>
        </p:spPr>
        <p:txBody>
          <a:bodyPr>
            <a:noAutofit/>
          </a:bodyPr>
          <a:lstStyle/>
          <a:p>
            <a:r>
              <a:rPr lang="en-US" sz="2400" dirty="0" err="1" smtClean="0"/>
              <a:t>Berdasarkan</a:t>
            </a:r>
            <a:r>
              <a:rPr lang="en-US" sz="2400" dirty="0" smtClean="0"/>
              <a:t> </a:t>
            </a:r>
            <a:r>
              <a:rPr lang="en-US" sz="2400" dirty="0" err="1" smtClean="0"/>
              <a:t>ekspor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import </a:t>
            </a:r>
            <a:r>
              <a:rPr lang="en-US" sz="2400" dirty="0" err="1" smtClean="0"/>
              <a:t>minyak</a:t>
            </a:r>
            <a:endParaRPr lang="en-US" sz="2400" dirty="0" smtClean="0"/>
          </a:p>
          <a:p>
            <a:pPr>
              <a:buFont typeface="+mj-lt"/>
              <a:buAutoNum type="arabicPeriod"/>
            </a:pPr>
            <a:r>
              <a:rPr lang="en-US" sz="2400" dirty="0" smtClean="0"/>
              <a:t>Developed Economies</a:t>
            </a:r>
          </a:p>
          <a:p>
            <a:pPr>
              <a:buFont typeface="+mj-lt"/>
              <a:buAutoNum type="arabicPeriod"/>
            </a:pPr>
            <a:r>
              <a:rPr lang="en-US" sz="2400" dirty="0" smtClean="0"/>
              <a:t>Economies in Transition</a:t>
            </a:r>
          </a:p>
          <a:p>
            <a:pPr>
              <a:buFont typeface="+mj-lt"/>
              <a:buAutoNum type="arabicPeriod"/>
            </a:pPr>
            <a:r>
              <a:rPr lang="en-US" sz="2400" dirty="0" smtClean="0"/>
              <a:t>Developing </a:t>
            </a:r>
            <a:r>
              <a:rPr lang="en-US" sz="2400" dirty="0" err="1" smtClean="0"/>
              <a:t>Econonimies</a:t>
            </a:r>
            <a:endParaRPr lang="en-US" sz="2400" dirty="0" smtClean="0"/>
          </a:p>
          <a:p>
            <a:pPr>
              <a:buFont typeface="+mj-lt"/>
              <a:buAutoNum type="arabicPeriod"/>
            </a:pPr>
            <a:endParaRPr lang="en-US" sz="2400" dirty="0" smtClean="0"/>
          </a:p>
          <a:p>
            <a:pPr marL="0" indent="0"/>
            <a:r>
              <a:rPr lang="en-US" sz="2400" dirty="0" err="1" smtClean="0"/>
              <a:t>Berdasarkan</a:t>
            </a:r>
            <a:r>
              <a:rPr lang="en-US" sz="2400" dirty="0" smtClean="0"/>
              <a:t>  GNI (</a:t>
            </a:r>
            <a:r>
              <a:rPr lang="en-US" sz="2400" dirty="0" err="1" smtClean="0"/>
              <a:t>angka</a:t>
            </a:r>
            <a:r>
              <a:rPr lang="en-US" sz="2400" dirty="0" smtClean="0"/>
              <a:t> </a:t>
            </a:r>
            <a:r>
              <a:rPr lang="en-US" sz="2400" dirty="0" err="1" smtClean="0"/>
              <a:t>pendapatan</a:t>
            </a:r>
            <a:r>
              <a:rPr lang="en-US" sz="2400" dirty="0" smtClean="0"/>
              <a:t> </a:t>
            </a:r>
            <a:r>
              <a:rPr lang="en-US" sz="2400" dirty="0" err="1" smtClean="0"/>
              <a:t>berdasarkan</a:t>
            </a:r>
            <a:r>
              <a:rPr lang="en-US" sz="2400" dirty="0" smtClean="0"/>
              <a:t> </a:t>
            </a:r>
            <a:r>
              <a:rPr lang="en-US" sz="2400" dirty="0" err="1" smtClean="0"/>
              <a:t>Klasifikasi</a:t>
            </a:r>
            <a:r>
              <a:rPr lang="en-US" sz="2400" dirty="0" smtClean="0"/>
              <a:t>  World bank)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2400" dirty="0" smtClean="0"/>
              <a:t>High income ( &gt;$12.615)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2400" dirty="0" smtClean="0"/>
              <a:t>Upper </a:t>
            </a:r>
            <a:r>
              <a:rPr lang="en-US" sz="2400" dirty="0" err="1" smtClean="0"/>
              <a:t>midle</a:t>
            </a:r>
            <a:r>
              <a:rPr lang="en-US" sz="2400" dirty="0" smtClean="0"/>
              <a:t> income ($4.0856- $12.615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2400" dirty="0" smtClean="0"/>
              <a:t>Lower middle  income (&gt;$1.036- $4.085)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2400" dirty="0" smtClean="0"/>
              <a:t>Low income (&lt; $1035)</a:t>
            </a:r>
            <a:endParaRPr lang="en-US" sz="2400" dirty="0"/>
          </a:p>
          <a:p>
            <a:pPr marL="0" indent="0"/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192314" y="990600"/>
            <a:ext cx="8915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/>
              <a:t>Klasifikasi</a:t>
            </a:r>
            <a:r>
              <a:rPr lang="en-US" sz="2000" b="1" dirty="0"/>
              <a:t> </a:t>
            </a:r>
            <a:r>
              <a:rPr lang="en-US" sz="2000" b="1" dirty="0" err="1"/>
              <a:t>Menurut</a:t>
            </a:r>
            <a:r>
              <a:rPr lang="en-US" sz="2000" b="1" dirty="0"/>
              <a:t> PBB </a:t>
            </a:r>
            <a:endParaRPr lang="en-US" sz="2000" b="1" dirty="0" smtClean="0"/>
          </a:p>
          <a:p>
            <a:r>
              <a:rPr lang="en-US" sz="1400" dirty="0" smtClean="0"/>
              <a:t>(</a:t>
            </a:r>
            <a:r>
              <a:rPr lang="en-US" sz="1400" dirty="0" err="1"/>
              <a:t>sumber</a:t>
            </a:r>
            <a:r>
              <a:rPr lang="en-US" sz="1400" dirty="0"/>
              <a:t> </a:t>
            </a:r>
            <a:r>
              <a:rPr lang="en-US" sz="1400" dirty="0" smtClean="0">
                <a:solidFill>
                  <a:schemeClr val="accent3"/>
                </a:solidFill>
              </a:rPr>
              <a:t>http</a:t>
            </a:r>
            <a:r>
              <a:rPr lang="en-US" sz="1400" dirty="0">
                <a:solidFill>
                  <a:schemeClr val="accent3"/>
                </a:solidFill>
              </a:rPr>
              <a:t>://www.un.org/en/development/desa/policy/wesp/wesp_current/2014wesp_country_classification.pdf)</a:t>
            </a:r>
          </a:p>
        </p:txBody>
      </p:sp>
    </p:spTree>
    <p:extLst>
      <p:ext uri="{BB962C8B-B14F-4D97-AF65-F5344CB8AC3E}">
        <p14:creationId xmlns:p14="http://schemas.microsoft.com/office/powerpoint/2010/main" val="254819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Mengukur</a:t>
            </a:r>
            <a:r>
              <a:rPr lang="en-US" dirty="0" smtClean="0"/>
              <a:t> </a:t>
            </a:r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9"/>
            <a:ext cx="7520940" cy="2633172"/>
          </a:xfrm>
        </p:spPr>
        <p:txBody>
          <a:bodyPr>
            <a:noAutofit/>
          </a:bodyPr>
          <a:lstStyle/>
          <a:p>
            <a:r>
              <a:rPr lang="en-US" sz="2400" dirty="0" err="1" smtClean="0"/>
              <a:t>Mankiw</a:t>
            </a:r>
            <a:r>
              <a:rPr lang="en-US" sz="2400" dirty="0" smtClean="0"/>
              <a:t> (2009)  </a:t>
            </a:r>
            <a:r>
              <a:rPr lang="en-US" sz="2400" dirty="0" err="1" smtClean="0"/>
              <a:t>menjelaskan</a:t>
            </a:r>
            <a:r>
              <a:rPr lang="en-US" sz="2400" dirty="0" smtClean="0"/>
              <a:t>  GDP (gross domestic product )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variabel</a:t>
            </a:r>
            <a:r>
              <a:rPr lang="en-US" sz="2400" dirty="0" smtClean="0"/>
              <a:t> paling </a:t>
            </a:r>
            <a:r>
              <a:rPr lang="en-US" sz="2400" dirty="0" err="1" smtClean="0"/>
              <a:t>penting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makroekonomi</a:t>
            </a:r>
            <a:r>
              <a:rPr lang="en-US" sz="2400" dirty="0" smtClean="0"/>
              <a:t>. GDP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ukuran</a:t>
            </a:r>
            <a:r>
              <a:rPr lang="en-US" sz="2400" dirty="0" smtClean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total </a:t>
            </a:r>
            <a:r>
              <a:rPr lang="en-US" sz="2400" dirty="0" err="1" smtClean="0"/>
              <a:t>produksi</a:t>
            </a:r>
            <a:r>
              <a:rPr lang="en-US" sz="2400" dirty="0" smtClean="0"/>
              <a:t> (output)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negara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total </a:t>
            </a:r>
            <a:r>
              <a:rPr lang="en-US" sz="2400" dirty="0" err="1" smtClean="0"/>
              <a:t>pendapatan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melihat</a:t>
            </a:r>
            <a:r>
              <a:rPr lang="en-US" sz="2400" dirty="0" smtClean="0"/>
              <a:t> </a:t>
            </a:r>
            <a:r>
              <a:rPr lang="en-US" sz="2400" dirty="0" err="1" smtClean="0"/>
              <a:t>tingkat</a:t>
            </a:r>
            <a:r>
              <a:rPr lang="en-US" sz="2400" dirty="0" smtClean="0"/>
              <a:t> </a:t>
            </a:r>
            <a:r>
              <a:rPr lang="en-US" sz="2400" dirty="0" err="1" smtClean="0"/>
              <a:t>signifikannya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data , GDP/</a:t>
            </a:r>
            <a:r>
              <a:rPr lang="en-US" sz="2400" dirty="0" err="1" smtClean="0"/>
              <a:t>kapita</a:t>
            </a:r>
            <a:r>
              <a:rPr lang="en-US" sz="2400" dirty="0" smtClean="0"/>
              <a:t> 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ukuran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yang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membandingkan</a:t>
            </a:r>
            <a:r>
              <a:rPr lang="en-US" sz="2400" dirty="0" smtClean="0"/>
              <a:t> </a:t>
            </a:r>
            <a:r>
              <a:rPr lang="en-US" sz="2400" dirty="0" err="1" smtClean="0"/>
              <a:t>negara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berpendapatan</a:t>
            </a:r>
            <a:r>
              <a:rPr lang="en-US" sz="2400" dirty="0" smtClean="0"/>
              <a:t> </a:t>
            </a:r>
            <a:r>
              <a:rPr lang="en-US" sz="2400" dirty="0" err="1" smtClean="0"/>
              <a:t>besar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negara</a:t>
            </a:r>
            <a:r>
              <a:rPr lang="en-US" sz="2400" dirty="0" smtClean="0"/>
              <a:t> yang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miskin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“</a:t>
            </a:r>
            <a:r>
              <a:rPr lang="en-US" sz="2400" dirty="0" err="1" smtClean="0"/>
              <a:t>besarnya</a:t>
            </a:r>
            <a:r>
              <a:rPr lang="en-US" sz="2400" dirty="0" smtClean="0"/>
              <a:t> </a:t>
            </a:r>
            <a:r>
              <a:rPr lang="en-US" sz="2400" dirty="0" err="1" smtClean="0"/>
              <a:t>tingkat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GDP </a:t>
            </a:r>
            <a:r>
              <a:rPr lang="en-US" sz="2400" dirty="0" err="1" smtClean="0"/>
              <a:t>bukan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jaminan</a:t>
            </a:r>
            <a:r>
              <a:rPr lang="en-US" sz="2400" dirty="0" smtClean="0"/>
              <a:t> </a:t>
            </a:r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warga</a:t>
            </a:r>
            <a:r>
              <a:rPr lang="en-US" sz="2400" dirty="0" smtClean="0"/>
              <a:t> </a:t>
            </a:r>
            <a:r>
              <a:rPr lang="en-US" sz="2400" dirty="0" err="1" smtClean="0"/>
              <a:t>megara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bangsa</a:t>
            </a:r>
            <a:r>
              <a:rPr lang="en-US" sz="2400" dirty="0" smtClean="0"/>
              <a:t> 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tingkat</a:t>
            </a:r>
            <a:r>
              <a:rPr lang="en-US" sz="2400" dirty="0" smtClean="0"/>
              <a:t> </a:t>
            </a:r>
            <a:r>
              <a:rPr lang="en-US" sz="2400" dirty="0" err="1" smtClean="0"/>
              <a:t>kebahagiaan</a:t>
            </a:r>
            <a:r>
              <a:rPr lang="en-US" sz="2400" dirty="0" smtClean="0"/>
              <a:t> </a:t>
            </a:r>
            <a:r>
              <a:rPr lang="en-US" sz="2400" dirty="0" err="1" smtClean="0"/>
              <a:t>tetapi</a:t>
            </a:r>
            <a:r>
              <a:rPr lang="en-US" sz="2400" dirty="0" smtClean="0"/>
              <a:t> GDP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resep</a:t>
            </a:r>
            <a:r>
              <a:rPr lang="en-US" sz="2400" dirty="0" smtClean="0"/>
              <a:t> </a:t>
            </a:r>
            <a:r>
              <a:rPr lang="en-US" sz="2400" dirty="0" err="1" smtClean="0"/>
              <a:t>terbaik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mencapai</a:t>
            </a:r>
            <a:r>
              <a:rPr lang="en-US" sz="2400" dirty="0" smtClean="0"/>
              <a:t> </a:t>
            </a:r>
            <a:r>
              <a:rPr lang="en-US" sz="2400" dirty="0" err="1" smtClean="0"/>
              <a:t>kebahagiaan</a:t>
            </a:r>
            <a:r>
              <a:rPr lang="en-US" sz="2400" dirty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90800" y="6172200"/>
            <a:ext cx="3199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BAGAIMANA MENGUKUR GDP?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33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KONSEP DASAR </a:t>
            </a:r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prinsipnya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sisi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penawaran</a:t>
            </a:r>
            <a:endParaRPr lang="en-US" dirty="0" smtClean="0"/>
          </a:p>
          <a:p>
            <a:r>
              <a:rPr lang="en-US" dirty="0" err="1" smtClean="0"/>
              <a:t>Sisi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dilihat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konsumsi</a:t>
            </a:r>
            <a:endParaRPr lang="en-US" dirty="0" smtClean="0"/>
          </a:p>
          <a:p>
            <a:r>
              <a:rPr lang="en-US" dirty="0" err="1" smtClean="0"/>
              <a:t>Sisi</a:t>
            </a:r>
            <a:r>
              <a:rPr lang="en-US" dirty="0" smtClean="0"/>
              <a:t> </a:t>
            </a:r>
            <a:r>
              <a:rPr lang="en-US" dirty="0" err="1" smtClean="0"/>
              <a:t>penawaran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dilihat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Lapangan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, Tingkat </a:t>
            </a:r>
            <a:r>
              <a:rPr lang="en-US" dirty="0" err="1" smtClean="0"/>
              <a:t>Pedapatan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Interaksi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penawaran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akhirnya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agregat</a:t>
            </a:r>
            <a:r>
              <a:rPr lang="en-US" dirty="0" smtClean="0"/>
              <a:t> (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) yang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PDB (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Domestik</a:t>
            </a:r>
            <a:r>
              <a:rPr lang="en-US" dirty="0" smtClean="0"/>
              <a:t> </a:t>
            </a:r>
            <a:r>
              <a:rPr lang="en-US" dirty="0" err="1" smtClean="0"/>
              <a:t>Bruto</a:t>
            </a:r>
            <a:r>
              <a:rPr lang="en-US" dirty="0" smtClean="0"/>
              <a:t> / GDP (Gross Domestic Product)</a:t>
            </a:r>
          </a:p>
          <a:p>
            <a:r>
              <a:rPr lang="en-US" dirty="0" smtClean="0"/>
              <a:t>PNB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 smtClean="0"/>
              <a:t>Bruto</a:t>
            </a:r>
            <a:r>
              <a:rPr lang="en-US" dirty="0" smtClean="0"/>
              <a:t> /GNP (Gross national  Product)</a:t>
            </a:r>
          </a:p>
          <a:p>
            <a:r>
              <a:rPr lang="en-US" dirty="0" smtClean="0"/>
              <a:t>PNN/GNI (</a:t>
            </a:r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Netto</a:t>
            </a:r>
            <a:r>
              <a:rPr lang="en-US" smtClean="0"/>
              <a:t>/ </a:t>
            </a:r>
            <a:r>
              <a:rPr lang="en-US" smtClean="0"/>
              <a:t>Gross </a:t>
            </a:r>
            <a:r>
              <a:rPr lang="en-US" dirty="0" smtClean="0"/>
              <a:t>National Income)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7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pertumbuhan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AutoNum type="arabicPeriod"/>
            </a:pPr>
            <a:r>
              <a:rPr lang="en-US" sz="2400" dirty="0" err="1" smtClean="0"/>
              <a:t>Teori</a:t>
            </a:r>
            <a:r>
              <a:rPr lang="en-US" sz="2400" dirty="0" smtClean="0"/>
              <a:t> </a:t>
            </a:r>
            <a:r>
              <a:rPr lang="en-US" sz="2400" dirty="0" err="1" smtClean="0"/>
              <a:t>Pertumbuhan</a:t>
            </a:r>
            <a:r>
              <a:rPr lang="en-US" sz="2400" dirty="0" smtClean="0"/>
              <a:t> Malthus</a:t>
            </a:r>
          </a:p>
          <a:p>
            <a:pPr>
              <a:buAutoNum type="arabicPeriod"/>
            </a:pPr>
            <a:r>
              <a:rPr lang="en-US" sz="2400" dirty="0" smtClean="0"/>
              <a:t>Solow Growth Theory</a:t>
            </a:r>
          </a:p>
          <a:p>
            <a:pPr>
              <a:buAutoNum type="arabicPeriod"/>
            </a:pPr>
            <a:r>
              <a:rPr lang="en-US" sz="2400" dirty="0" err="1" smtClean="0"/>
              <a:t>Harod-Domar</a:t>
            </a:r>
            <a:r>
              <a:rPr lang="en-US" sz="2400" dirty="0" smtClean="0"/>
              <a:t> (</a:t>
            </a:r>
            <a:r>
              <a:rPr lang="en-US" sz="2400" dirty="0" err="1" smtClean="0"/>
              <a:t>teori</a:t>
            </a:r>
            <a:r>
              <a:rPr lang="en-US" sz="2400" dirty="0" smtClean="0"/>
              <a:t> </a:t>
            </a:r>
            <a:r>
              <a:rPr lang="en-US" sz="2400" dirty="0" err="1" smtClean="0"/>
              <a:t>Klasik</a:t>
            </a:r>
            <a:r>
              <a:rPr lang="en-US" sz="2400" dirty="0" smtClean="0"/>
              <a:t>)</a:t>
            </a:r>
          </a:p>
          <a:p>
            <a:pPr marL="0" indent="0"/>
            <a:r>
              <a:rPr lang="en-US" sz="2400" dirty="0" err="1"/>
              <a:t>Harrod-Domar</a:t>
            </a:r>
            <a:r>
              <a:rPr lang="en-US" sz="2400" dirty="0"/>
              <a:t> growth </a:t>
            </a:r>
            <a:r>
              <a:rPr lang="en-US" sz="2400" dirty="0" smtClean="0"/>
              <a:t>model A functional </a:t>
            </a:r>
            <a:r>
              <a:rPr lang="en-US" sz="2400" dirty="0"/>
              <a:t>economic </a:t>
            </a:r>
            <a:r>
              <a:rPr lang="en-US" sz="2400" dirty="0" smtClean="0"/>
              <a:t>relationship in </a:t>
            </a:r>
            <a:r>
              <a:rPr lang="en-US" sz="2400" dirty="0"/>
              <a:t>which the </a:t>
            </a:r>
            <a:r>
              <a:rPr lang="en-US" sz="2400" dirty="0" smtClean="0"/>
              <a:t>growth rate of gross domestic product (g) depends directly on the national net </a:t>
            </a:r>
            <a:r>
              <a:rPr lang="en-US" sz="2400" dirty="0"/>
              <a:t>savings rate (</a:t>
            </a:r>
            <a:r>
              <a:rPr lang="en-US" sz="2400" dirty="0" smtClean="0"/>
              <a:t>s) and inversely </a:t>
            </a:r>
            <a:r>
              <a:rPr lang="en-US" sz="2400" dirty="0"/>
              <a:t>on the </a:t>
            </a:r>
            <a:r>
              <a:rPr lang="en-US" sz="2400" dirty="0" smtClean="0"/>
              <a:t>national capital-output </a:t>
            </a:r>
            <a:r>
              <a:rPr lang="en-US" sz="2400" dirty="0"/>
              <a:t>ratio (c).</a:t>
            </a:r>
            <a:endParaRPr lang="en-US" sz="2400" dirty="0" smtClean="0"/>
          </a:p>
          <a:p>
            <a:pPr marL="0" indent="0"/>
            <a:r>
              <a:rPr lang="en-US" sz="2400" dirty="0" smtClean="0"/>
              <a:t>4. Structural change (Lewis theory of Development)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9912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yang </a:t>
            </a:r>
            <a:r>
              <a:rPr lang="en-US" dirty="0" err="1" smtClean="0"/>
              <a:t>menentukan</a:t>
            </a:r>
            <a:r>
              <a:rPr lang="en-US" dirty="0" smtClean="0"/>
              <a:t>  </a:t>
            </a:r>
            <a:r>
              <a:rPr lang="en-US" dirty="0" err="1" smtClean="0"/>
              <a:t>tingkat</a:t>
            </a:r>
            <a:r>
              <a:rPr lang="en-US" dirty="0" smtClean="0"/>
              <a:t> total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379220"/>
            <a:ext cx="33731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Sumber</a:t>
            </a:r>
            <a:r>
              <a:rPr lang="en-US" sz="1400" dirty="0" smtClean="0"/>
              <a:t> : </a:t>
            </a:r>
            <a:r>
              <a:rPr lang="en-US" sz="1400" dirty="0" err="1" smtClean="0"/>
              <a:t>Mankiw</a:t>
            </a:r>
            <a:r>
              <a:rPr lang="en-US" sz="1400" dirty="0" smtClean="0"/>
              <a:t>, 2010. Macroeconomics</a:t>
            </a:r>
            <a:endParaRPr lang="en-US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845457" y="1988365"/>
            <a:ext cx="275588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Y = F (K, L)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75850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65760"/>
            <a:ext cx="7924800" cy="548640"/>
          </a:xfrm>
        </p:spPr>
        <p:txBody>
          <a:bodyPr/>
          <a:lstStyle/>
          <a:p>
            <a:r>
              <a:rPr lang="en-US" sz="2400" dirty="0" err="1" smtClean="0"/>
              <a:t>Apa</a:t>
            </a:r>
            <a:r>
              <a:rPr lang="en-US" sz="2400" dirty="0" smtClean="0"/>
              <a:t> </a:t>
            </a:r>
            <a:r>
              <a:rPr lang="en-US" sz="2400" dirty="0" err="1" smtClean="0"/>
              <a:t>saja</a:t>
            </a:r>
            <a:r>
              <a:rPr lang="en-US" sz="2400" dirty="0" smtClean="0"/>
              <a:t> </a:t>
            </a:r>
            <a:r>
              <a:rPr lang="en-US" sz="2400" dirty="0" err="1" smtClean="0"/>
              <a:t>faktor</a:t>
            </a:r>
            <a:r>
              <a:rPr lang="en-US" sz="2400" dirty="0" smtClean="0"/>
              <a:t> </a:t>
            </a:r>
            <a:r>
              <a:rPr lang="en-US" sz="2400" dirty="0" err="1" smtClean="0"/>
              <a:t>penentu</a:t>
            </a:r>
            <a:r>
              <a:rPr lang="en-US" sz="2400" dirty="0" smtClean="0"/>
              <a:t> </a:t>
            </a:r>
            <a:r>
              <a:rPr lang="en-US" sz="2400" dirty="0" err="1" smtClean="0"/>
              <a:t>tingkat</a:t>
            </a:r>
            <a:r>
              <a:rPr lang="en-US" sz="2400" dirty="0" smtClean="0"/>
              <a:t> </a:t>
            </a:r>
            <a:r>
              <a:rPr lang="en-US" sz="2400" dirty="0" err="1" smtClean="0"/>
              <a:t>permintaan</a:t>
            </a:r>
            <a:r>
              <a:rPr lang="en-US" sz="2400" dirty="0" smtClean="0"/>
              <a:t> </a:t>
            </a:r>
            <a:r>
              <a:rPr lang="en-US" sz="2400" dirty="0" err="1" smtClean="0"/>
              <a:t>barang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jasa</a:t>
            </a:r>
            <a:r>
              <a:rPr lang="en-US" sz="2400" dirty="0" smtClean="0"/>
              <a:t>? </a:t>
            </a:r>
            <a:br>
              <a:rPr lang="en-US" sz="2400" dirty="0" smtClean="0"/>
            </a:br>
            <a:r>
              <a:rPr lang="en-US" sz="2400" dirty="0" smtClean="0"/>
              <a:t>(PERTUMBUHAN EKONOMI PENDEKATAN PENGELUARAN)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1"/>
            <a:ext cx="7520940" cy="990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Y = C + I + G </a:t>
            </a:r>
          </a:p>
          <a:p>
            <a:r>
              <a:rPr lang="en-US" sz="2400" dirty="0" smtClean="0"/>
              <a:t>Y= </a:t>
            </a:r>
            <a:r>
              <a:rPr lang="en-US" sz="2400" dirty="0"/>
              <a:t>C + I + G </a:t>
            </a:r>
            <a:r>
              <a:rPr lang="en-US" sz="2400" dirty="0" smtClean="0"/>
              <a:t>+ X - M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2438400"/>
            <a:ext cx="2167581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Dimana</a:t>
            </a:r>
            <a:r>
              <a:rPr lang="en-US" sz="3200" dirty="0" smtClean="0"/>
              <a:t> </a:t>
            </a:r>
          </a:p>
          <a:p>
            <a:r>
              <a:rPr lang="en-US" sz="3200" dirty="0" smtClean="0"/>
              <a:t>C = </a:t>
            </a:r>
            <a:r>
              <a:rPr lang="en-US" sz="3200" dirty="0" err="1" smtClean="0"/>
              <a:t>cY</a:t>
            </a:r>
            <a:r>
              <a:rPr lang="en-US" sz="3200" dirty="0" smtClean="0"/>
              <a:t> + </a:t>
            </a:r>
            <a:r>
              <a:rPr lang="en-US" sz="3200" dirty="0" err="1" smtClean="0"/>
              <a:t>Ca</a:t>
            </a:r>
            <a:endParaRPr lang="en-US" sz="3200" dirty="0" smtClean="0"/>
          </a:p>
          <a:p>
            <a:r>
              <a:rPr lang="en-US" sz="3200" dirty="0" smtClean="0"/>
              <a:t>I = -</a:t>
            </a:r>
            <a:r>
              <a:rPr lang="en-US" sz="3200" dirty="0" err="1" smtClean="0"/>
              <a:t>ir</a:t>
            </a:r>
            <a:r>
              <a:rPr lang="en-US" sz="3200" dirty="0" smtClean="0"/>
              <a:t> + </a:t>
            </a:r>
            <a:r>
              <a:rPr lang="en-US" sz="3200" dirty="0" err="1" smtClean="0"/>
              <a:t>I</a:t>
            </a:r>
            <a:r>
              <a:rPr lang="en-US" sz="3200" baseline="-25000" dirty="0" err="1" smtClean="0"/>
              <a:t>a</a:t>
            </a:r>
            <a:endParaRPr lang="en-US" sz="3200" baseline="-25000" dirty="0" smtClean="0"/>
          </a:p>
          <a:p>
            <a:r>
              <a:rPr lang="en-US" sz="3200" dirty="0" smtClean="0"/>
              <a:t>G = </a:t>
            </a:r>
            <a:r>
              <a:rPr lang="en-US" sz="3200" dirty="0" err="1" smtClean="0"/>
              <a:t>G</a:t>
            </a:r>
            <a:r>
              <a:rPr lang="en-US" sz="3200" baseline="-25000" dirty="0" err="1" smtClean="0"/>
              <a:t>a</a:t>
            </a:r>
            <a:endParaRPr lang="en-US" sz="32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3581400" y="2930842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sz="3200" dirty="0">
                <a:solidFill>
                  <a:srgbClr val="000000"/>
                </a:solidFill>
              </a:rPr>
              <a:t>X = </a:t>
            </a:r>
            <a:r>
              <a:rPr lang="en-US" sz="3200" dirty="0" err="1">
                <a:solidFill>
                  <a:srgbClr val="000000"/>
                </a:solidFill>
              </a:rPr>
              <a:t>X</a:t>
            </a:r>
            <a:r>
              <a:rPr lang="en-US" sz="3200" baseline="-25000" dirty="0" err="1">
                <a:solidFill>
                  <a:srgbClr val="000000"/>
                </a:solidFill>
              </a:rPr>
              <a:t>a</a:t>
            </a:r>
            <a:endParaRPr lang="en-US" sz="3200" baseline="-25000" dirty="0">
              <a:solidFill>
                <a:srgbClr val="000000"/>
              </a:solidFill>
            </a:endParaRPr>
          </a:p>
          <a:p>
            <a:pPr lvl="0"/>
            <a:r>
              <a:rPr lang="en-US" sz="3200" dirty="0">
                <a:solidFill>
                  <a:srgbClr val="000000"/>
                </a:solidFill>
              </a:rPr>
              <a:t>M = </a:t>
            </a:r>
            <a:r>
              <a:rPr lang="en-US" sz="3200" dirty="0" err="1">
                <a:solidFill>
                  <a:srgbClr val="000000"/>
                </a:solidFill>
              </a:rPr>
              <a:t>mY</a:t>
            </a:r>
            <a:r>
              <a:rPr lang="en-US" sz="3200" dirty="0">
                <a:solidFill>
                  <a:srgbClr val="000000"/>
                </a:solidFill>
              </a:rPr>
              <a:t> + M</a:t>
            </a:r>
            <a:r>
              <a:rPr lang="en-US" sz="3200" baseline="-25000" dirty="0">
                <a:solidFill>
                  <a:srgbClr val="000000"/>
                </a:solidFill>
              </a:rPr>
              <a:t>a</a:t>
            </a:r>
            <a:endParaRPr lang="en-US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80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835</TotalTime>
  <Words>866</Words>
  <Application>Microsoft Office PowerPoint</Application>
  <PresentationFormat>On-screen Show (4:3)</PresentationFormat>
  <Paragraphs>117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Angles</vt:lpstr>
      <vt:lpstr>Opulent</vt:lpstr>
      <vt:lpstr>Clarity</vt:lpstr>
      <vt:lpstr>pertemuan 2 pembangunan ekonomi dan pertumbuhan ekonomi</vt:lpstr>
      <vt:lpstr>Pembangunan ekonomi dan pertumbuhan ekonomi, apakah 2 hal yang sama atau berbeda?</vt:lpstr>
      <vt:lpstr>outline</vt:lpstr>
      <vt:lpstr>Konsep Negara Maju dan negara berkembang</vt:lpstr>
      <vt:lpstr>Mengukur pertumbuhan ekonomi</vt:lpstr>
      <vt:lpstr>KONSEP DASAR Pertumbuhan ekonomi</vt:lpstr>
      <vt:lpstr>Beberapa teori terkait pertumbuhan</vt:lpstr>
      <vt:lpstr>Apa saja yang menentukan  tingkat total produksi barang dan jasa dalam sebuah negara?</vt:lpstr>
      <vt:lpstr>Apa saja faktor penentu tingkat permintaan barang dan jasa?  (PERTUMBUHAN EKONOMI PENDEKATAN PENGELUARAN)</vt:lpstr>
      <vt:lpstr>Pendekatan perhitungan pertumbuhan</vt:lpstr>
      <vt:lpstr>Apa arti Pembangunan ekonomi?</vt:lpstr>
      <vt:lpstr>Pembangunan tradisional vs pembangunan dalam sudut pandang baru </vt:lpstr>
      <vt:lpstr>PowerPoint Presentation</vt:lpstr>
      <vt:lpstr>RINGKASAN PERBEDAAN PERTUMBUHAN DAN PEMBANGUNAN EKONOMI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2 pembangunan ekonomi dan pertumbuhan ekonomi</dc:title>
  <dc:creator>candra</dc:creator>
  <cp:lastModifiedBy>candra</cp:lastModifiedBy>
  <cp:revision>44</cp:revision>
  <dcterms:created xsi:type="dcterms:W3CDTF">2018-09-18T13:26:18Z</dcterms:created>
  <dcterms:modified xsi:type="dcterms:W3CDTF">2018-09-27T12:32:21Z</dcterms:modified>
</cp:coreProperties>
</file>