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62" r:id="rId5"/>
    <p:sldId id="259" r:id="rId6"/>
    <p:sldId id="261" r:id="rId7"/>
    <p:sldId id="263" r:id="rId8"/>
    <p:sldId id="269" r:id="rId9"/>
    <p:sldId id="264" r:id="rId10"/>
    <p:sldId id="270" r:id="rId11"/>
    <p:sldId id="265" r:id="rId12"/>
    <p:sldId id="271" r:id="rId13"/>
    <p:sldId id="266" r:id="rId14"/>
    <p:sldId id="273" r:id="rId15"/>
    <p:sldId id="272" r:id="rId16"/>
    <p:sldId id="274" r:id="rId17"/>
    <p:sldId id="268" r:id="rId18"/>
    <p:sldId id="267" r:id="rId19"/>
    <p:sldId id="276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6" y="-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sinessdictionary.com/definition/economic-crisis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CCD26-D82A-49DF-B5A1-15F695D0D9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13784"/>
            <a:ext cx="7766936" cy="1646302"/>
          </a:xfrm>
        </p:spPr>
        <p:txBody>
          <a:bodyPr/>
          <a:lstStyle/>
          <a:p>
            <a:r>
              <a:rPr lang="en-US" sz="6000" b="1" dirty="0"/>
              <a:t>KRISIS EKONOMI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1CECEE-F5D3-487E-8745-0DD8BD0EC4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3217" y="2069633"/>
            <a:ext cx="7766936" cy="1096899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3600" dirty="0" err="1"/>
              <a:t>Definisi</a:t>
            </a:r>
            <a:r>
              <a:rPr lang="en-US" sz="3600" dirty="0"/>
              <a:t> </a:t>
            </a:r>
            <a:r>
              <a:rPr lang="en-US" sz="3600" dirty="0" err="1"/>
              <a:t>Krisis</a:t>
            </a:r>
            <a:r>
              <a:rPr lang="en-US" sz="3600" dirty="0"/>
              <a:t> </a:t>
            </a:r>
            <a:r>
              <a:rPr lang="en-US" sz="3600" dirty="0" err="1"/>
              <a:t>Ekonomi</a:t>
            </a:r>
            <a:endParaRPr lang="en-US" sz="36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3600" dirty="0" err="1"/>
              <a:t>Jenis</a:t>
            </a:r>
            <a:r>
              <a:rPr lang="en-US" sz="3600" dirty="0"/>
              <a:t> </a:t>
            </a:r>
            <a:r>
              <a:rPr lang="en-US" sz="3600" dirty="0" err="1"/>
              <a:t>Jenis</a:t>
            </a:r>
            <a:r>
              <a:rPr lang="en-US" sz="3600" dirty="0"/>
              <a:t> </a:t>
            </a:r>
            <a:r>
              <a:rPr lang="en-US" sz="3600" dirty="0" err="1"/>
              <a:t>Krisis</a:t>
            </a:r>
            <a:r>
              <a:rPr lang="en-US" sz="3600" dirty="0"/>
              <a:t> </a:t>
            </a:r>
            <a:r>
              <a:rPr lang="en-US" sz="3600" dirty="0" err="1"/>
              <a:t>Ekonomi</a:t>
            </a:r>
            <a:r>
              <a:rPr lang="en-US" sz="3600" dirty="0"/>
              <a:t> dan </a:t>
            </a:r>
            <a:r>
              <a:rPr lang="en-US" sz="3600" dirty="0" err="1"/>
              <a:t>Jalur</a:t>
            </a:r>
            <a:r>
              <a:rPr lang="en-US" sz="3600" dirty="0"/>
              <a:t> </a:t>
            </a:r>
            <a:r>
              <a:rPr lang="en-US" sz="3600" dirty="0" err="1"/>
              <a:t>Transmisi</a:t>
            </a:r>
            <a:r>
              <a:rPr lang="en-US" sz="3600" dirty="0"/>
              <a:t> </a:t>
            </a:r>
            <a:r>
              <a:rPr lang="en-US" sz="3600" dirty="0" err="1"/>
              <a:t>Dampaknya</a:t>
            </a:r>
            <a:endParaRPr lang="en-US" sz="36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3600" dirty="0" err="1"/>
              <a:t>Krisis</a:t>
            </a:r>
            <a:r>
              <a:rPr lang="en-US" sz="3600" dirty="0"/>
              <a:t> </a:t>
            </a:r>
            <a:r>
              <a:rPr lang="en-US" sz="3600" dirty="0" err="1"/>
              <a:t>Ekonomi</a:t>
            </a:r>
            <a:r>
              <a:rPr lang="en-US" sz="3600" dirty="0"/>
              <a:t> Indonesia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3600" dirty="0" err="1"/>
              <a:t>Kerentanan</a:t>
            </a:r>
            <a:r>
              <a:rPr lang="en-US" sz="3600" dirty="0"/>
              <a:t> Indonesia </a:t>
            </a:r>
            <a:r>
              <a:rPr lang="en-US" sz="3600" dirty="0" err="1"/>
              <a:t>terhadap</a:t>
            </a:r>
            <a:r>
              <a:rPr lang="en-US" sz="3600" dirty="0"/>
              <a:t> </a:t>
            </a:r>
            <a:r>
              <a:rPr lang="en-US" sz="3600" dirty="0" err="1"/>
              <a:t>Krisis</a:t>
            </a:r>
            <a:r>
              <a:rPr lang="en-US" sz="3600" dirty="0"/>
              <a:t> </a:t>
            </a:r>
            <a:r>
              <a:rPr lang="en-US" sz="3600" dirty="0" err="1"/>
              <a:t>Ekonomi</a:t>
            </a:r>
            <a:endParaRPr lang="en-US" sz="3600" dirty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54519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0F2935E-51AE-400F-8320-1338D1464112}"/>
              </a:ext>
            </a:extLst>
          </p:cNvPr>
          <p:cNvSpPr/>
          <p:nvPr/>
        </p:nvSpPr>
        <p:spPr>
          <a:xfrm>
            <a:off x="2258290" y="793159"/>
            <a:ext cx="2549236" cy="568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RUMAH TANGGA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19CB103-9166-4D25-95A0-DB265AE06598}"/>
              </a:ext>
            </a:extLst>
          </p:cNvPr>
          <p:cNvGrpSpPr/>
          <p:nvPr/>
        </p:nvGrpSpPr>
        <p:grpSpPr>
          <a:xfrm>
            <a:off x="2285998" y="2495547"/>
            <a:ext cx="2549236" cy="1066800"/>
            <a:chOff x="775855" y="1634836"/>
            <a:chExt cx="2549236" cy="106680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2485B7E-3491-4C43-80CD-89A308C0652D}"/>
                </a:ext>
              </a:extLst>
            </p:cNvPr>
            <p:cNvSpPr/>
            <p:nvPr/>
          </p:nvSpPr>
          <p:spPr>
            <a:xfrm>
              <a:off x="775855" y="1634836"/>
              <a:ext cx="2549236" cy="1066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KREDIT KONSUMSI</a:t>
              </a:r>
            </a:p>
            <a:p>
              <a:pPr algn="ctr"/>
              <a:r>
                <a:rPr lang="en-US" dirty="0"/>
                <a:t>R </a:t>
              </a:r>
            </a:p>
            <a:p>
              <a:pPr algn="ctr"/>
              <a:r>
                <a:rPr lang="en-US" dirty="0"/>
                <a:t> </a:t>
              </a:r>
            </a:p>
          </p:txBody>
        </p: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BCD3C668-2298-44C3-A002-08F491E08A8A}"/>
                </a:ext>
              </a:extLst>
            </p:cNvPr>
            <p:cNvCxnSpPr/>
            <p:nvPr/>
          </p:nvCxnSpPr>
          <p:spPr>
            <a:xfrm>
              <a:off x="3144982" y="1828799"/>
              <a:ext cx="0" cy="374073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48F9CE34-5B06-4D4F-8ABC-FAE3AAB8BAC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58290" y="2015835"/>
              <a:ext cx="0" cy="374073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75FD74B-22E9-4FFF-B76A-ACA9B571B0ED}"/>
              </a:ext>
            </a:extLst>
          </p:cNvPr>
          <p:cNvGrpSpPr/>
          <p:nvPr/>
        </p:nvGrpSpPr>
        <p:grpSpPr>
          <a:xfrm>
            <a:off x="51956" y="2128401"/>
            <a:ext cx="1745671" cy="734293"/>
            <a:chOff x="775855" y="1634836"/>
            <a:chExt cx="2549236" cy="734293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26D5B9F-BAE4-4828-B9E9-B8D5F01F491D}"/>
                </a:ext>
              </a:extLst>
            </p:cNvPr>
            <p:cNvSpPr/>
            <p:nvPr/>
          </p:nvSpPr>
          <p:spPr>
            <a:xfrm>
              <a:off x="775855" y="1634836"/>
              <a:ext cx="2549236" cy="7342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TABUNGAN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46521897-7253-45F5-B61E-A6CE58527FCB}"/>
                </a:ext>
              </a:extLst>
            </p:cNvPr>
            <p:cNvCxnSpPr>
              <a:cxnSpLocks/>
            </p:cNvCxnSpPr>
            <p:nvPr/>
          </p:nvCxnSpPr>
          <p:spPr>
            <a:xfrm>
              <a:off x="3144982" y="1828799"/>
              <a:ext cx="0" cy="436421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338D5A6-5D5A-466A-837C-8C986D7BBD7E}"/>
              </a:ext>
            </a:extLst>
          </p:cNvPr>
          <p:cNvGrpSpPr/>
          <p:nvPr/>
        </p:nvGrpSpPr>
        <p:grpSpPr>
          <a:xfrm>
            <a:off x="5727991" y="714364"/>
            <a:ext cx="2806407" cy="622584"/>
            <a:chOff x="775855" y="1634836"/>
            <a:chExt cx="2549236" cy="73429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48CE8F5-2E1E-4C70-9B14-E0C10D504F3E}"/>
                </a:ext>
              </a:extLst>
            </p:cNvPr>
            <p:cNvSpPr/>
            <p:nvPr/>
          </p:nvSpPr>
          <p:spPr>
            <a:xfrm>
              <a:off x="775855" y="1634836"/>
              <a:ext cx="2549236" cy="7342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SEKTOR PERBANKAN  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90EB61D9-8995-4ACF-ACB8-0D4E23809C78}"/>
                </a:ext>
              </a:extLst>
            </p:cNvPr>
            <p:cNvCxnSpPr>
              <a:cxnSpLocks/>
            </p:cNvCxnSpPr>
            <p:nvPr/>
          </p:nvCxnSpPr>
          <p:spPr>
            <a:xfrm>
              <a:off x="3172691" y="1783771"/>
              <a:ext cx="0" cy="436421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6AB4BE3-5314-4DB3-BC27-338CEDA859A5}"/>
              </a:ext>
            </a:extLst>
          </p:cNvPr>
          <p:cNvGrpSpPr/>
          <p:nvPr/>
        </p:nvGrpSpPr>
        <p:grpSpPr>
          <a:xfrm>
            <a:off x="5728852" y="2495549"/>
            <a:ext cx="2549236" cy="734293"/>
            <a:chOff x="775855" y="1634836"/>
            <a:chExt cx="2549236" cy="734293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D40DEA0-1D85-4DFD-9379-C0BDAB45C812}"/>
                </a:ext>
              </a:extLst>
            </p:cNvPr>
            <p:cNvSpPr/>
            <p:nvPr/>
          </p:nvSpPr>
          <p:spPr>
            <a:xfrm>
              <a:off x="775855" y="1634836"/>
              <a:ext cx="2549236" cy="7342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KESEMPATAN KERJA/ PENDAPATAN   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7CF740B3-3812-4426-A938-52A7B449F8BB}"/>
                </a:ext>
              </a:extLst>
            </p:cNvPr>
            <p:cNvCxnSpPr>
              <a:cxnSpLocks/>
            </p:cNvCxnSpPr>
            <p:nvPr/>
          </p:nvCxnSpPr>
          <p:spPr>
            <a:xfrm>
              <a:off x="3172691" y="1783771"/>
              <a:ext cx="0" cy="436421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C07BD54-1F72-4EFE-8BC9-F33DAFF453B1}"/>
              </a:ext>
            </a:extLst>
          </p:cNvPr>
          <p:cNvGrpSpPr/>
          <p:nvPr/>
        </p:nvGrpSpPr>
        <p:grpSpPr>
          <a:xfrm>
            <a:off x="5874337" y="4246421"/>
            <a:ext cx="2549236" cy="1156857"/>
            <a:chOff x="775855" y="1783771"/>
            <a:chExt cx="2549236" cy="1156857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AD99C9C-9387-4BA3-B564-004524E1D8E4}"/>
                </a:ext>
              </a:extLst>
            </p:cNvPr>
            <p:cNvSpPr/>
            <p:nvPr/>
          </p:nvSpPr>
          <p:spPr>
            <a:xfrm>
              <a:off x="775855" y="2206335"/>
              <a:ext cx="2549236" cy="7342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KEMISKINAN    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B1BDC9CF-FF29-4672-96E5-2D32311583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72691" y="1783771"/>
              <a:ext cx="0" cy="436421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48BA182-0ED7-4763-9D4B-9715535BCFD7}"/>
              </a:ext>
            </a:extLst>
          </p:cNvPr>
          <p:cNvGrpSpPr/>
          <p:nvPr/>
        </p:nvGrpSpPr>
        <p:grpSpPr>
          <a:xfrm>
            <a:off x="9595134" y="703959"/>
            <a:ext cx="2549236" cy="1066800"/>
            <a:chOff x="775855" y="1634836"/>
            <a:chExt cx="2549236" cy="1066800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E324ADA-A670-4CCB-9580-14A02EE67298}"/>
                </a:ext>
              </a:extLst>
            </p:cNvPr>
            <p:cNvSpPr/>
            <p:nvPr/>
          </p:nvSpPr>
          <p:spPr>
            <a:xfrm>
              <a:off x="775855" y="1634836"/>
              <a:ext cx="2549236" cy="1066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KREDIT USAHA </a:t>
              </a:r>
            </a:p>
            <a:p>
              <a:pPr algn="ctr"/>
              <a:r>
                <a:rPr lang="en-US" dirty="0"/>
                <a:t>R </a:t>
              </a:r>
            </a:p>
            <a:p>
              <a:pPr algn="ctr"/>
              <a:r>
                <a:rPr lang="en-US" dirty="0"/>
                <a:t> 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7299D73E-1846-4F06-BCD3-1A601EAC7D9B}"/>
                </a:ext>
              </a:extLst>
            </p:cNvPr>
            <p:cNvCxnSpPr/>
            <p:nvPr/>
          </p:nvCxnSpPr>
          <p:spPr>
            <a:xfrm>
              <a:off x="3144982" y="1828799"/>
              <a:ext cx="0" cy="374073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433E442C-4DCD-49FD-A2EC-1EE4C76D52A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58290" y="2015835"/>
              <a:ext cx="0" cy="374073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EAD0444-3682-433E-91D9-A7D5DD0F32C7}"/>
              </a:ext>
            </a:extLst>
          </p:cNvPr>
          <p:cNvGrpSpPr/>
          <p:nvPr/>
        </p:nvGrpSpPr>
        <p:grpSpPr>
          <a:xfrm>
            <a:off x="9575226" y="2597728"/>
            <a:ext cx="2549236" cy="734293"/>
            <a:chOff x="720438" y="17338"/>
            <a:chExt cx="2549236" cy="73429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2BB9225-8AD2-46E3-8A54-2C693A93ADE5}"/>
                </a:ext>
              </a:extLst>
            </p:cNvPr>
            <p:cNvSpPr/>
            <p:nvPr/>
          </p:nvSpPr>
          <p:spPr>
            <a:xfrm>
              <a:off x="720438" y="17338"/>
              <a:ext cx="2549236" cy="7342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PRODUKSI 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E81A58DF-4763-4E48-A94B-D25BD46D272B}"/>
                </a:ext>
              </a:extLst>
            </p:cNvPr>
            <p:cNvCxnSpPr>
              <a:cxnSpLocks/>
            </p:cNvCxnSpPr>
            <p:nvPr/>
          </p:nvCxnSpPr>
          <p:spPr>
            <a:xfrm>
              <a:off x="2978728" y="166273"/>
              <a:ext cx="0" cy="436421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46654458-7E70-404F-A806-43C2A48A35CE}"/>
              </a:ext>
            </a:extLst>
          </p:cNvPr>
          <p:cNvSpPr/>
          <p:nvPr/>
        </p:nvSpPr>
        <p:spPr>
          <a:xfrm flipH="1" flipV="1">
            <a:off x="4821380" y="871086"/>
            <a:ext cx="803566" cy="412181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75828BBB-A440-479E-A3C8-D838AD6612CA}"/>
              </a:ext>
            </a:extLst>
          </p:cNvPr>
          <p:cNvSpPr/>
          <p:nvPr/>
        </p:nvSpPr>
        <p:spPr>
          <a:xfrm rot="16200000" flipH="1" flipV="1">
            <a:off x="3160555" y="1575946"/>
            <a:ext cx="803566" cy="412181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D7C6604B-2782-4F7B-9540-DC8023440C6F}"/>
              </a:ext>
            </a:extLst>
          </p:cNvPr>
          <p:cNvSpPr/>
          <p:nvPr/>
        </p:nvSpPr>
        <p:spPr>
          <a:xfrm rot="16200000" flipH="1" flipV="1">
            <a:off x="3160555" y="3974519"/>
            <a:ext cx="803566" cy="412181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57A068E1-2F50-4F54-8F41-F9117D1BDA37}"/>
              </a:ext>
            </a:extLst>
          </p:cNvPr>
          <p:cNvSpPr/>
          <p:nvPr/>
        </p:nvSpPr>
        <p:spPr>
          <a:xfrm rot="16200000" flipH="1" flipV="1">
            <a:off x="6580908" y="1793286"/>
            <a:ext cx="803566" cy="412181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CA30C03E-06B5-41C7-825E-50FD88C4FB45}"/>
              </a:ext>
            </a:extLst>
          </p:cNvPr>
          <p:cNvSpPr/>
          <p:nvPr/>
        </p:nvSpPr>
        <p:spPr>
          <a:xfrm rot="16200000" flipH="1" flipV="1">
            <a:off x="6580907" y="3974519"/>
            <a:ext cx="803566" cy="412181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616EB241-3D6F-4034-B0F8-CF8B27D4DEEE}"/>
              </a:ext>
            </a:extLst>
          </p:cNvPr>
          <p:cNvSpPr/>
          <p:nvPr/>
        </p:nvSpPr>
        <p:spPr>
          <a:xfrm flipV="1">
            <a:off x="8687657" y="897922"/>
            <a:ext cx="803566" cy="4121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7FC2BD00-B62B-4A24-BA43-C47FBB9AE67E}"/>
              </a:ext>
            </a:extLst>
          </p:cNvPr>
          <p:cNvSpPr/>
          <p:nvPr/>
        </p:nvSpPr>
        <p:spPr>
          <a:xfrm rot="16200000" flipH="1" flipV="1">
            <a:off x="10654152" y="2008898"/>
            <a:ext cx="803566" cy="4121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6DD373F4-9438-4C59-B046-1321290A39CE}"/>
              </a:ext>
            </a:extLst>
          </p:cNvPr>
          <p:cNvGrpSpPr/>
          <p:nvPr/>
        </p:nvGrpSpPr>
        <p:grpSpPr>
          <a:xfrm>
            <a:off x="2258290" y="3442852"/>
            <a:ext cx="3616047" cy="1915397"/>
            <a:chOff x="2258290" y="3442852"/>
            <a:chExt cx="3616047" cy="1915397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72CF658-B1F7-4EA6-BBEC-6A80D1A81D54}"/>
                </a:ext>
              </a:extLst>
            </p:cNvPr>
            <p:cNvGrpSpPr/>
            <p:nvPr/>
          </p:nvGrpSpPr>
          <p:grpSpPr>
            <a:xfrm>
              <a:off x="2258290" y="4668985"/>
              <a:ext cx="2524989" cy="689264"/>
              <a:chOff x="775855" y="1721430"/>
              <a:chExt cx="2524989" cy="689264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7FF0D7B-862E-4C97-900E-A4135CCA25AF}"/>
                  </a:ext>
                </a:extLst>
              </p:cNvPr>
              <p:cNvSpPr/>
              <p:nvPr/>
            </p:nvSpPr>
            <p:spPr>
              <a:xfrm>
                <a:off x="775855" y="1721430"/>
                <a:ext cx="2524989" cy="68926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KONSUMSI</a:t>
                </a:r>
              </a:p>
            </p:txBody>
          </p: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30C9FF4A-5FB7-48C0-B092-94DDE877372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44982" y="1828799"/>
                <a:ext cx="0" cy="436421"/>
              </a:xfrm>
              <a:prstGeom prst="straightConnector1">
                <a:avLst/>
              </a:prstGeom>
              <a:ln w="3810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EA8F0BE1-A0E7-49F0-B309-9D99E4FC5BB4}"/>
                </a:ext>
              </a:extLst>
            </p:cNvPr>
            <p:cNvCxnSpPr/>
            <p:nvPr/>
          </p:nvCxnSpPr>
          <p:spPr>
            <a:xfrm flipH="1">
              <a:off x="4170218" y="3442852"/>
              <a:ext cx="1704119" cy="1021779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25E22CBE-2DAF-4614-B76D-40E2E92ADB5B}"/>
              </a:ext>
            </a:extLst>
          </p:cNvPr>
          <p:cNvGrpSpPr/>
          <p:nvPr/>
        </p:nvGrpSpPr>
        <p:grpSpPr>
          <a:xfrm>
            <a:off x="3532908" y="3562347"/>
            <a:ext cx="7544661" cy="2284271"/>
            <a:chOff x="3532908" y="3562347"/>
            <a:chExt cx="7544661" cy="2284271"/>
          </a:xfrm>
        </p:grpSpPr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637B5C51-4190-41B1-9538-57497974D6E8}"/>
                </a:ext>
              </a:extLst>
            </p:cNvPr>
            <p:cNvCxnSpPr/>
            <p:nvPr/>
          </p:nvCxnSpPr>
          <p:spPr>
            <a:xfrm flipV="1">
              <a:off x="11055935" y="3562347"/>
              <a:ext cx="0" cy="2284271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184916E-793D-4BE0-8FED-9573E92ED62B}"/>
                </a:ext>
              </a:extLst>
            </p:cNvPr>
            <p:cNvCxnSpPr/>
            <p:nvPr/>
          </p:nvCxnSpPr>
          <p:spPr>
            <a:xfrm flipH="1">
              <a:off x="3532908" y="5846618"/>
              <a:ext cx="7544661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1A9999BD-CFAF-47FE-B51C-21AB6E116A83}"/>
                </a:ext>
              </a:extLst>
            </p:cNvPr>
            <p:cNvCxnSpPr/>
            <p:nvPr/>
          </p:nvCxnSpPr>
          <p:spPr>
            <a:xfrm>
              <a:off x="3532908" y="5403278"/>
              <a:ext cx="0" cy="44334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5E02962A-F269-4D2E-BA21-4DFFED585202}"/>
              </a:ext>
            </a:extLst>
          </p:cNvPr>
          <p:cNvGrpSpPr/>
          <p:nvPr/>
        </p:nvGrpSpPr>
        <p:grpSpPr>
          <a:xfrm>
            <a:off x="720436" y="1104012"/>
            <a:ext cx="1430479" cy="787133"/>
            <a:chOff x="540317" y="1237359"/>
            <a:chExt cx="1717973" cy="787133"/>
          </a:xfrm>
        </p:grpSpPr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1FDB780C-7E35-41F7-ABFB-560EFAE2D587}"/>
                </a:ext>
              </a:extLst>
            </p:cNvPr>
            <p:cNvCxnSpPr>
              <a:cxnSpLocks/>
            </p:cNvCxnSpPr>
            <p:nvPr/>
          </p:nvCxnSpPr>
          <p:spPr>
            <a:xfrm>
              <a:off x="540317" y="1237359"/>
              <a:ext cx="1" cy="787133"/>
            </a:xfrm>
            <a:prstGeom prst="straightConnector1">
              <a:avLst/>
            </a:prstGeom>
            <a:ln w="5715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A9415A21-773D-4C09-B3FD-474D75FF6715}"/>
                </a:ext>
              </a:extLst>
            </p:cNvPr>
            <p:cNvCxnSpPr/>
            <p:nvPr/>
          </p:nvCxnSpPr>
          <p:spPr>
            <a:xfrm>
              <a:off x="540317" y="1237359"/>
              <a:ext cx="1717973" cy="0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F012B094-EE6E-4807-94D1-09A535916B1B}"/>
              </a:ext>
            </a:extLst>
          </p:cNvPr>
          <p:cNvGrpSpPr/>
          <p:nvPr/>
        </p:nvGrpSpPr>
        <p:grpSpPr>
          <a:xfrm rot="16200000">
            <a:off x="372765" y="3237191"/>
            <a:ext cx="2040926" cy="1515379"/>
            <a:chOff x="540317" y="1237359"/>
            <a:chExt cx="1717973" cy="787133"/>
          </a:xfrm>
        </p:grpSpPr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E4050875-95D8-4AA5-A77B-A08A03EB3418}"/>
                </a:ext>
              </a:extLst>
            </p:cNvPr>
            <p:cNvCxnSpPr>
              <a:cxnSpLocks/>
            </p:cNvCxnSpPr>
            <p:nvPr/>
          </p:nvCxnSpPr>
          <p:spPr>
            <a:xfrm>
              <a:off x="540317" y="1237359"/>
              <a:ext cx="1" cy="787133"/>
            </a:xfrm>
            <a:prstGeom prst="straightConnector1">
              <a:avLst/>
            </a:prstGeom>
            <a:ln w="5715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4DD44687-3DF6-4022-B77E-9E3AA8108E08}"/>
                </a:ext>
              </a:extLst>
            </p:cNvPr>
            <p:cNvCxnSpPr/>
            <p:nvPr/>
          </p:nvCxnSpPr>
          <p:spPr>
            <a:xfrm>
              <a:off x="540317" y="1237359"/>
              <a:ext cx="1717973" cy="0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Arrow: Right 56">
            <a:extLst>
              <a:ext uri="{FF2B5EF4-FFF2-40B4-BE49-F238E27FC236}">
                <a16:creationId xmlns:a16="http://schemas.microsoft.com/office/drawing/2014/main" id="{6ABE28A4-4418-42BC-A2FA-A221531C0592}"/>
              </a:ext>
            </a:extLst>
          </p:cNvPr>
          <p:cNvSpPr/>
          <p:nvPr/>
        </p:nvSpPr>
        <p:spPr>
          <a:xfrm flipH="1" flipV="1">
            <a:off x="8611460" y="2758785"/>
            <a:ext cx="803566" cy="4121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10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5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EC755-93C7-4459-8EA7-5D5655EA0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KRISIS NILAI TUKAR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8FE85D6-9C4E-452C-BB8F-794D87FC46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873898"/>
              </p:ext>
            </p:extLst>
          </p:nvPr>
        </p:nvGraphicFramePr>
        <p:xfrm>
          <a:off x="677334" y="1800321"/>
          <a:ext cx="8128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02363841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9437554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TRANSMISI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INDIKATOR UTAMA MELIHAT DAMPAK KRISIS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34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EXPORT *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en-US" dirty="0"/>
                        <a:t>EXPORT MENURUT SEKTOR DAN WILAYAH</a:t>
                      </a:r>
                    </a:p>
                    <a:p>
                      <a:r>
                        <a:rPr lang="en-US" dirty="0"/>
                        <a:t>IMPORT ENURUT SEKTOR DAN WILAYAH</a:t>
                      </a:r>
                    </a:p>
                    <a:p>
                      <a:r>
                        <a:rPr lang="en-US" dirty="0"/>
                        <a:t>OUTPUT MENURUT SEKTOR DAN WILAYAH</a:t>
                      </a:r>
                    </a:p>
                    <a:p>
                      <a:r>
                        <a:rPr lang="en-US" dirty="0"/>
                        <a:t>INFLASI MENURUT WILAYAH</a:t>
                      </a:r>
                    </a:p>
                    <a:p>
                      <a:r>
                        <a:rPr lang="en-US" dirty="0"/>
                        <a:t>KESEMPATAN KERJA MENURUT SEKTOR DAN WILAYAH</a:t>
                      </a:r>
                    </a:p>
                    <a:p>
                      <a:r>
                        <a:rPr lang="en-US"/>
                        <a:t>KEMISKINAN MENURUT WILAYAH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403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IMPORT *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424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KESEMPATAN KERJA **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006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PENDAPATAN ***   ****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175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INFLASI ***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662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981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0070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>
            <a:extLst>
              <a:ext uri="{FF2B5EF4-FFF2-40B4-BE49-F238E27FC236}">
                <a16:creationId xmlns:a16="http://schemas.microsoft.com/office/drawing/2014/main" id="{0757AD1C-CBE4-4158-B93C-B9F07E519637}"/>
              </a:ext>
            </a:extLst>
          </p:cNvPr>
          <p:cNvGrpSpPr/>
          <p:nvPr/>
        </p:nvGrpSpPr>
        <p:grpSpPr>
          <a:xfrm>
            <a:off x="446933" y="1568115"/>
            <a:ext cx="11298134" cy="5289885"/>
            <a:chOff x="325827" y="374090"/>
            <a:chExt cx="11298134" cy="528988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6A1476C-3A99-405D-83B8-A5FAF7F89D39}"/>
                </a:ext>
              </a:extLst>
            </p:cNvPr>
            <p:cNvSpPr/>
            <p:nvPr/>
          </p:nvSpPr>
          <p:spPr>
            <a:xfrm>
              <a:off x="540822" y="374090"/>
              <a:ext cx="2355273" cy="5264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IMPORT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CA5C79C-39ED-43E5-8CBD-C8234090AD4A}"/>
                </a:ext>
              </a:extLst>
            </p:cNvPr>
            <p:cNvSpPr/>
            <p:nvPr/>
          </p:nvSpPr>
          <p:spPr>
            <a:xfrm>
              <a:off x="4698230" y="400039"/>
              <a:ext cx="2355273" cy="5264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DEPRESIASI NILAI TUKAR MATA UANG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1955544-0967-4479-AA5A-1912E3C5AC8A}"/>
                </a:ext>
              </a:extLst>
            </p:cNvPr>
            <p:cNvGrpSpPr/>
            <p:nvPr/>
          </p:nvGrpSpPr>
          <p:grpSpPr>
            <a:xfrm>
              <a:off x="8880761" y="400039"/>
              <a:ext cx="2355273" cy="526473"/>
              <a:chOff x="637307" y="3020293"/>
              <a:chExt cx="2355273" cy="526473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88E6385-CC71-464E-B0C1-4CAE12EBE06E}"/>
                  </a:ext>
                </a:extLst>
              </p:cNvPr>
              <p:cNvSpPr/>
              <p:nvPr/>
            </p:nvSpPr>
            <p:spPr>
              <a:xfrm>
                <a:off x="637307" y="3020293"/>
                <a:ext cx="2355273" cy="52647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EXPORT   </a:t>
                </a:r>
              </a:p>
            </p:txBody>
          </p:sp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0EF85D5A-33C7-4097-A77F-9D2FD0C8929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590800" y="3079175"/>
                <a:ext cx="0" cy="408707"/>
              </a:xfrm>
              <a:prstGeom prst="straightConnector1">
                <a:avLst/>
              </a:prstGeom>
              <a:ln w="571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3FA99F0-9E19-4DA8-8971-943833F36C3B}"/>
                </a:ext>
              </a:extLst>
            </p:cNvPr>
            <p:cNvGrpSpPr/>
            <p:nvPr/>
          </p:nvGrpSpPr>
          <p:grpSpPr>
            <a:xfrm>
              <a:off x="9005452" y="1857387"/>
              <a:ext cx="2355273" cy="526473"/>
              <a:chOff x="637307" y="3020293"/>
              <a:chExt cx="2355273" cy="526473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19F4C8D-7725-4206-A5BF-CF8DEA6B2FCA}"/>
                  </a:ext>
                </a:extLst>
              </p:cNvPr>
              <p:cNvSpPr/>
              <p:nvPr/>
            </p:nvSpPr>
            <p:spPr>
              <a:xfrm>
                <a:off x="637307" y="3020293"/>
                <a:ext cx="2355273" cy="52647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PRODUKSI   </a:t>
                </a:r>
              </a:p>
            </p:txBody>
          </p: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04C7884B-448E-44A0-AE3D-33909626473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590800" y="3079175"/>
                <a:ext cx="0" cy="408707"/>
              </a:xfrm>
              <a:prstGeom prst="straightConnector1">
                <a:avLst/>
              </a:prstGeom>
              <a:ln w="571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2263EB3D-F608-4C41-8470-90C0A622C8FD}"/>
                </a:ext>
              </a:extLst>
            </p:cNvPr>
            <p:cNvGrpSpPr/>
            <p:nvPr/>
          </p:nvGrpSpPr>
          <p:grpSpPr>
            <a:xfrm>
              <a:off x="3415396" y="3332088"/>
              <a:ext cx="8153152" cy="2331887"/>
              <a:chOff x="2738005" y="1155995"/>
              <a:chExt cx="6663629" cy="2331887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E2E0DD17-2DDC-4A00-97F8-317628F79E06}"/>
                  </a:ext>
                </a:extLst>
              </p:cNvPr>
              <p:cNvSpPr/>
              <p:nvPr/>
            </p:nvSpPr>
            <p:spPr>
              <a:xfrm>
                <a:off x="7046361" y="1155995"/>
                <a:ext cx="2355273" cy="52647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KESEMPATAN KERJA   </a:t>
                </a:r>
              </a:p>
            </p:txBody>
          </p:sp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59E252AF-6150-4C6B-AB74-3EFF8AFC3E1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38005" y="3079175"/>
                <a:ext cx="0" cy="408707"/>
              </a:xfrm>
              <a:prstGeom prst="straightConnector1">
                <a:avLst/>
              </a:prstGeom>
              <a:ln w="571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9860E6A-E23C-4521-B0A1-2308F52D43B8}"/>
                </a:ext>
              </a:extLst>
            </p:cNvPr>
            <p:cNvSpPr/>
            <p:nvPr/>
          </p:nvSpPr>
          <p:spPr>
            <a:xfrm>
              <a:off x="4434992" y="1498901"/>
              <a:ext cx="2881748" cy="5264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IMPORT KONSTAN</a:t>
              </a:r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80E62B3E-0B76-4DF7-AF6E-E48ACB76353F}"/>
                </a:ext>
              </a:extLst>
            </p:cNvPr>
            <p:cNvGrpSpPr/>
            <p:nvPr/>
          </p:nvGrpSpPr>
          <p:grpSpPr>
            <a:xfrm>
              <a:off x="4489367" y="3061090"/>
              <a:ext cx="2881748" cy="526473"/>
              <a:chOff x="637307" y="3020293"/>
              <a:chExt cx="2355273" cy="526473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A5426312-B9CE-4E70-9781-F0CB2AD53054}"/>
                  </a:ext>
                </a:extLst>
              </p:cNvPr>
              <p:cNvSpPr/>
              <p:nvPr/>
            </p:nvSpPr>
            <p:spPr>
              <a:xfrm>
                <a:off x="637307" y="3020293"/>
                <a:ext cx="2355273" cy="52647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BIAYA PRODUKSI</a:t>
                </a:r>
              </a:p>
            </p:txBody>
          </p: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254FB5ED-4A18-4199-AC2C-A252241EC9D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38005" y="3079175"/>
                <a:ext cx="0" cy="408707"/>
              </a:xfrm>
              <a:prstGeom prst="straightConnector1">
                <a:avLst/>
              </a:prstGeom>
              <a:ln w="571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4920C583-71CD-413F-A0A5-A333C7852813}"/>
                </a:ext>
              </a:extLst>
            </p:cNvPr>
            <p:cNvGrpSpPr/>
            <p:nvPr/>
          </p:nvGrpSpPr>
          <p:grpSpPr>
            <a:xfrm>
              <a:off x="4857554" y="4395854"/>
              <a:ext cx="2036621" cy="526473"/>
              <a:chOff x="637307" y="3020293"/>
              <a:chExt cx="2355273" cy="526473"/>
            </a:xfrm>
          </p:grpSpPr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D7EE8446-ADDB-4845-A5D6-879F23215DDF}"/>
                  </a:ext>
                </a:extLst>
              </p:cNvPr>
              <p:cNvSpPr/>
              <p:nvPr/>
            </p:nvSpPr>
            <p:spPr>
              <a:xfrm>
                <a:off x="637307" y="3020293"/>
                <a:ext cx="2355273" cy="52647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INFLASI   </a:t>
                </a:r>
              </a:p>
            </p:txBody>
          </p: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24C0BDF4-86CC-4DB5-8A43-B8ED1CFEC71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38005" y="3079175"/>
                <a:ext cx="0" cy="408707"/>
              </a:xfrm>
              <a:prstGeom prst="straightConnector1">
                <a:avLst/>
              </a:prstGeom>
              <a:ln w="571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61A533A8-E2EA-49FE-9AE8-5D7EB4646D37}"/>
                </a:ext>
              </a:extLst>
            </p:cNvPr>
            <p:cNvGrpSpPr/>
            <p:nvPr/>
          </p:nvGrpSpPr>
          <p:grpSpPr>
            <a:xfrm>
              <a:off x="325827" y="1473790"/>
              <a:ext cx="2881748" cy="526473"/>
              <a:chOff x="637307" y="3020293"/>
              <a:chExt cx="2355273" cy="526473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76EA8FA7-E9A0-4ACA-AB82-5BC652E937BA}"/>
                  </a:ext>
                </a:extLst>
              </p:cNvPr>
              <p:cNvSpPr/>
              <p:nvPr/>
            </p:nvSpPr>
            <p:spPr>
              <a:xfrm>
                <a:off x="637307" y="3020293"/>
                <a:ext cx="2355273" cy="52647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IMPORT   </a:t>
                </a:r>
              </a:p>
            </p:txBody>
          </p: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6DFB3C7C-9B39-4810-BB16-D657C029EB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38005" y="3079175"/>
                <a:ext cx="0" cy="408707"/>
              </a:xfrm>
              <a:prstGeom prst="straightConnector1">
                <a:avLst/>
              </a:prstGeom>
              <a:ln w="571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92707F62-0779-4A7D-A639-E7EB398D5F4C}"/>
                </a:ext>
              </a:extLst>
            </p:cNvPr>
            <p:cNvGrpSpPr/>
            <p:nvPr/>
          </p:nvGrpSpPr>
          <p:grpSpPr>
            <a:xfrm>
              <a:off x="589064" y="3054125"/>
              <a:ext cx="2355273" cy="526473"/>
              <a:chOff x="637307" y="3020293"/>
              <a:chExt cx="2355273" cy="526473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18C31CE6-5E93-4836-BDCD-991F96395208}"/>
                  </a:ext>
                </a:extLst>
              </p:cNvPr>
              <p:cNvSpPr/>
              <p:nvPr/>
            </p:nvSpPr>
            <p:spPr>
              <a:xfrm>
                <a:off x="637307" y="3020293"/>
                <a:ext cx="2355273" cy="52647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PRODUKSI   </a:t>
                </a:r>
              </a:p>
            </p:txBody>
          </p:sp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801EB84E-5D8A-44A1-B8D2-3BC524137F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590800" y="3079175"/>
                <a:ext cx="0" cy="408707"/>
              </a:xfrm>
              <a:prstGeom prst="straightConnector1">
                <a:avLst/>
              </a:prstGeom>
              <a:ln w="571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C16BD9D9-4D81-4EAF-A0C4-DF38A6CD4B63}"/>
                </a:ext>
              </a:extLst>
            </p:cNvPr>
            <p:cNvGrpSpPr/>
            <p:nvPr/>
          </p:nvGrpSpPr>
          <p:grpSpPr>
            <a:xfrm>
              <a:off x="533648" y="4798855"/>
              <a:ext cx="2881748" cy="526473"/>
              <a:chOff x="637307" y="3020293"/>
              <a:chExt cx="2355273" cy="526473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8D0FE5BA-3081-4678-A490-1DD1903657DA}"/>
                  </a:ext>
                </a:extLst>
              </p:cNvPr>
              <p:cNvSpPr/>
              <p:nvPr/>
            </p:nvSpPr>
            <p:spPr>
              <a:xfrm>
                <a:off x="637307" y="3020293"/>
                <a:ext cx="2355273" cy="52647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KESEMPATAN KERJA   </a:t>
                </a:r>
              </a:p>
            </p:txBody>
          </p:sp>
          <p:cxnSp>
            <p:nvCxnSpPr>
              <p:cNvPr id="35" name="Straight Arrow Connector 34">
                <a:extLst>
                  <a:ext uri="{FF2B5EF4-FFF2-40B4-BE49-F238E27FC236}">
                    <a16:creationId xmlns:a16="http://schemas.microsoft.com/office/drawing/2014/main" id="{8EF12317-B932-429A-A557-B4ACD0D956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38005" y="3079175"/>
                <a:ext cx="0" cy="408707"/>
              </a:xfrm>
              <a:prstGeom prst="straightConnector1">
                <a:avLst/>
              </a:prstGeom>
              <a:ln w="571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74147E81-29C7-4251-860E-3C1910BAE237}"/>
                </a:ext>
              </a:extLst>
            </p:cNvPr>
            <p:cNvSpPr/>
            <p:nvPr/>
          </p:nvSpPr>
          <p:spPr>
            <a:xfrm>
              <a:off x="8742213" y="4933148"/>
              <a:ext cx="2881748" cy="5264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KEMISKINAN ???   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4DFFB45D-433A-447B-A614-B0C56EB67929}"/>
                </a:ext>
              </a:extLst>
            </p:cNvPr>
            <p:cNvCxnSpPr/>
            <p:nvPr/>
          </p:nvCxnSpPr>
          <p:spPr>
            <a:xfrm>
              <a:off x="7204364" y="663273"/>
              <a:ext cx="1482436" cy="0"/>
            </a:xfrm>
            <a:prstGeom prst="straightConnector1">
              <a:avLst/>
            </a:prstGeom>
            <a:ln w="762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19ED91AD-6C94-4FCA-9070-611A0407571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795161" y="1349097"/>
              <a:ext cx="775857" cy="0"/>
            </a:xfrm>
            <a:prstGeom prst="straightConnector1">
              <a:avLst/>
            </a:prstGeom>
            <a:ln w="762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C9268A80-4FFD-46FD-96F2-70A3947FCA0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795159" y="2833267"/>
              <a:ext cx="775857" cy="0"/>
            </a:xfrm>
            <a:prstGeom prst="straightConnector1">
              <a:avLst/>
            </a:prstGeom>
            <a:ln w="762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4E02DFA2-168A-4B05-9D1F-46BDB5572C6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795158" y="4395854"/>
              <a:ext cx="775857" cy="0"/>
            </a:xfrm>
            <a:prstGeom prst="straightConnector1">
              <a:avLst/>
            </a:prstGeom>
            <a:ln w="762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89692A94-1F2E-476C-8B2E-2F934224EF4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41319" y="637326"/>
              <a:ext cx="1482436" cy="0"/>
            </a:xfrm>
            <a:prstGeom prst="straightConnector1">
              <a:avLst/>
            </a:prstGeom>
            <a:ln w="7620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219C64A9-7EB0-4CED-BED4-C52FB3895915}"/>
                </a:ext>
              </a:extLst>
            </p:cNvPr>
            <p:cNvGrpSpPr/>
            <p:nvPr/>
          </p:nvGrpSpPr>
          <p:grpSpPr>
            <a:xfrm>
              <a:off x="2022764" y="961168"/>
              <a:ext cx="3387192" cy="512622"/>
              <a:chOff x="2022764" y="961168"/>
              <a:chExt cx="3387192" cy="512622"/>
            </a:xfrm>
          </p:grpSpPr>
          <p:cxnSp>
            <p:nvCxnSpPr>
              <p:cNvPr id="47" name="Straight Arrow Connector 46">
                <a:extLst>
                  <a:ext uri="{FF2B5EF4-FFF2-40B4-BE49-F238E27FC236}">
                    <a16:creationId xmlns:a16="http://schemas.microsoft.com/office/drawing/2014/main" id="{5AABD32A-C063-4BA0-9BD9-243DD8F64B59}"/>
                  </a:ext>
                </a:extLst>
              </p:cNvPr>
              <p:cNvCxnSpPr/>
              <p:nvPr/>
            </p:nvCxnSpPr>
            <p:spPr>
              <a:xfrm>
                <a:off x="2022764" y="961168"/>
                <a:ext cx="0" cy="512622"/>
              </a:xfrm>
              <a:prstGeom prst="straightConnector1">
                <a:avLst/>
              </a:prstGeom>
              <a:ln w="76200">
                <a:solidFill>
                  <a:srgbClr val="FFFF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Arrow Connector 47">
                <a:extLst>
                  <a:ext uri="{FF2B5EF4-FFF2-40B4-BE49-F238E27FC236}">
                    <a16:creationId xmlns:a16="http://schemas.microsoft.com/office/drawing/2014/main" id="{DC875B79-6177-4DC6-8132-DB5290C6F7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29447" y="965082"/>
                <a:ext cx="3380509" cy="422585"/>
              </a:xfrm>
              <a:prstGeom prst="straightConnector1">
                <a:avLst/>
              </a:prstGeom>
              <a:ln w="76200">
                <a:solidFill>
                  <a:srgbClr val="FFFF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9F6B5318-C5B2-4E3A-951F-D2A70BD5F31B}"/>
                </a:ext>
              </a:extLst>
            </p:cNvPr>
            <p:cNvCxnSpPr>
              <a:cxnSpLocks/>
            </p:cNvCxnSpPr>
            <p:nvPr/>
          </p:nvCxnSpPr>
          <p:spPr>
            <a:xfrm>
              <a:off x="2008912" y="2066080"/>
              <a:ext cx="6683" cy="953339"/>
            </a:xfrm>
            <a:prstGeom prst="straightConnector1">
              <a:avLst/>
            </a:prstGeom>
            <a:ln w="7620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5848B3A6-7BC3-4BF2-A59F-71EA1F7C7192}"/>
                </a:ext>
              </a:extLst>
            </p:cNvPr>
            <p:cNvCxnSpPr>
              <a:cxnSpLocks/>
            </p:cNvCxnSpPr>
            <p:nvPr/>
          </p:nvCxnSpPr>
          <p:spPr>
            <a:xfrm>
              <a:off x="2029447" y="3720424"/>
              <a:ext cx="6683" cy="953339"/>
            </a:xfrm>
            <a:prstGeom prst="straightConnector1">
              <a:avLst/>
            </a:prstGeom>
            <a:ln w="7620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B2F1D60E-5486-46E7-A7C9-092F49F1DFC1}"/>
                </a:ext>
              </a:extLst>
            </p:cNvPr>
            <p:cNvCxnSpPr>
              <a:cxnSpLocks/>
            </p:cNvCxnSpPr>
            <p:nvPr/>
          </p:nvCxnSpPr>
          <p:spPr>
            <a:xfrm>
              <a:off x="3574475" y="5166930"/>
              <a:ext cx="4987636" cy="29454"/>
            </a:xfrm>
            <a:prstGeom prst="straightConnector1">
              <a:avLst/>
            </a:prstGeom>
            <a:ln w="7620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3391F0C1-3AFD-4874-9A7A-288C30339B50}"/>
                </a:ext>
              </a:extLst>
            </p:cNvPr>
            <p:cNvCxnSpPr>
              <a:cxnSpLocks/>
            </p:cNvCxnSpPr>
            <p:nvPr/>
          </p:nvCxnSpPr>
          <p:spPr>
            <a:xfrm>
              <a:off x="5875865" y="2067349"/>
              <a:ext cx="6683" cy="953339"/>
            </a:xfrm>
            <a:prstGeom prst="straightConnector1">
              <a:avLst/>
            </a:prstGeom>
            <a:ln w="7620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DB721918-54B0-4ED5-B84C-C35C378C581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864" y="3670210"/>
              <a:ext cx="1" cy="675430"/>
            </a:xfrm>
            <a:prstGeom prst="straightConnector1">
              <a:avLst/>
            </a:prstGeom>
            <a:ln w="7620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E2ED27CD-5051-4471-9683-97536B97BAC5}"/>
                </a:ext>
              </a:extLst>
            </p:cNvPr>
            <p:cNvCxnSpPr>
              <a:cxnSpLocks/>
              <a:stCxn id="25" idx="3"/>
            </p:cNvCxnSpPr>
            <p:nvPr/>
          </p:nvCxnSpPr>
          <p:spPr>
            <a:xfrm>
              <a:off x="6894175" y="4659091"/>
              <a:ext cx="1667936" cy="274057"/>
            </a:xfrm>
            <a:prstGeom prst="straightConnector1">
              <a:avLst/>
            </a:prstGeom>
            <a:ln w="7620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5347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3F460-7032-469B-9BF6-B459940AB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KRISIS EKSPOR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3963772-6F2A-4E3F-A6AE-F5899F38BE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408551"/>
              </p:ext>
            </p:extLst>
          </p:nvPr>
        </p:nvGraphicFramePr>
        <p:xfrm>
          <a:off x="553173" y="1930400"/>
          <a:ext cx="81280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50101744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539780840"/>
                    </a:ext>
                  </a:extLst>
                </a:gridCol>
              </a:tblGrid>
              <a:tr h="300846">
                <a:tc>
                  <a:txBody>
                    <a:bodyPr/>
                    <a:lstStyle/>
                    <a:p>
                      <a:r>
                        <a:rPr lang="en-US" dirty="0"/>
                        <a:t>TRANSMISI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INDIKATOR UTAMA MELIHAT DAMPAK KRISIS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895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OUTPUT *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en-US" dirty="0"/>
                        <a:t>EXPORT MENURUT SEKTOR DAN WILAYAH</a:t>
                      </a:r>
                    </a:p>
                    <a:p>
                      <a:r>
                        <a:rPr lang="en-US" dirty="0"/>
                        <a:t>OUTPUT MENURUT SEKTOR DAN WILAYAH</a:t>
                      </a:r>
                    </a:p>
                    <a:p>
                      <a:r>
                        <a:rPr lang="en-US" dirty="0"/>
                        <a:t>KESEMPATAN KERJA MENURUT SEKTOR DAN WILAYAH</a:t>
                      </a:r>
                    </a:p>
                    <a:p>
                      <a:r>
                        <a:rPr lang="en-US" dirty="0"/>
                        <a:t>KEMISKINAN MENURUT WILAYAH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2254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KESEMPATAN KERJA **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303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PENDAPATAN **   ****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866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363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487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6768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8841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61D26858-B4A5-4522-A1A0-33D713FD1287}"/>
              </a:ext>
            </a:extLst>
          </p:cNvPr>
          <p:cNvCxnSpPr>
            <a:cxnSpLocks/>
          </p:cNvCxnSpPr>
          <p:nvPr/>
        </p:nvCxnSpPr>
        <p:spPr>
          <a:xfrm>
            <a:off x="3550091" y="6174893"/>
            <a:ext cx="0" cy="408707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47">
            <a:extLst>
              <a:ext uri="{FF2B5EF4-FFF2-40B4-BE49-F238E27FC236}">
                <a16:creationId xmlns:a16="http://schemas.microsoft.com/office/drawing/2014/main" id="{ECFE6B0C-5C71-452C-8664-AC88011830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6962942" y="4596199"/>
            <a:ext cx="335309" cy="609653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A10387D3-A10A-4742-9072-40AEC3D4106B}"/>
              </a:ext>
            </a:extLst>
          </p:cNvPr>
          <p:cNvGrpSpPr/>
          <p:nvPr/>
        </p:nvGrpSpPr>
        <p:grpSpPr>
          <a:xfrm>
            <a:off x="8753129" y="1514404"/>
            <a:ext cx="2982310" cy="526473"/>
            <a:chOff x="637307" y="3020293"/>
            <a:chExt cx="2982310" cy="526473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C9E20EA9-B313-4E7D-87C1-12139D0780EC}"/>
                </a:ext>
              </a:extLst>
            </p:cNvPr>
            <p:cNvSpPr/>
            <p:nvPr/>
          </p:nvSpPr>
          <p:spPr>
            <a:xfrm>
              <a:off x="637307" y="3020293"/>
              <a:ext cx="2982310" cy="5264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HARGA/PERMINTAAN EXPORT  </a:t>
              </a:r>
            </a:p>
          </p:txBody>
        </p: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DFC0D134-3AA1-4BDB-BDA4-84BA692EC17A}"/>
                </a:ext>
              </a:extLst>
            </p:cNvPr>
            <p:cNvCxnSpPr>
              <a:cxnSpLocks/>
            </p:cNvCxnSpPr>
            <p:nvPr/>
          </p:nvCxnSpPr>
          <p:spPr>
            <a:xfrm>
              <a:off x="3321511" y="3138059"/>
              <a:ext cx="0" cy="408707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247756E9-3859-4315-AABD-5E61E8DFF19F}"/>
              </a:ext>
            </a:extLst>
          </p:cNvPr>
          <p:cNvGrpSpPr/>
          <p:nvPr/>
        </p:nvGrpSpPr>
        <p:grpSpPr>
          <a:xfrm>
            <a:off x="8250784" y="2971752"/>
            <a:ext cx="3484654" cy="526473"/>
            <a:chOff x="10271" y="3020293"/>
            <a:chExt cx="3484654" cy="526473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F341FFC5-6FAF-4E2A-B1E7-C6CB83F876A9}"/>
                </a:ext>
              </a:extLst>
            </p:cNvPr>
            <p:cNvSpPr/>
            <p:nvPr/>
          </p:nvSpPr>
          <p:spPr>
            <a:xfrm>
              <a:off x="10271" y="3020293"/>
              <a:ext cx="3484654" cy="5264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PENGHASILAM EXPORT DARI PERUSAHAAN EXPORTIR   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3E145A3D-4C01-4617-A864-6B3C9A99A749}"/>
                </a:ext>
              </a:extLst>
            </p:cNvPr>
            <p:cNvCxnSpPr>
              <a:cxnSpLocks/>
            </p:cNvCxnSpPr>
            <p:nvPr/>
          </p:nvCxnSpPr>
          <p:spPr>
            <a:xfrm>
              <a:off x="3312778" y="3079175"/>
              <a:ext cx="0" cy="408707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84BFA58-7CD5-4644-A435-66D0296FFA00}"/>
              </a:ext>
            </a:extLst>
          </p:cNvPr>
          <p:cNvGrpSpPr/>
          <p:nvPr/>
        </p:nvGrpSpPr>
        <p:grpSpPr>
          <a:xfrm>
            <a:off x="3975108" y="2944526"/>
            <a:ext cx="3380510" cy="1750437"/>
            <a:chOff x="321314" y="1789364"/>
            <a:chExt cx="2762914" cy="1750437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0AA7ADC1-DCCD-4DFE-8CA2-FF04FD08C43C}"/>
                </a:ext>
              </a:extLst>
            </p:cNvPr>
            <p:cNvSpPr/>
            <p:nvPr/>
          </p:nvSpPr>
          <p:spPr>
            <a:xfrm>
              <a:off x="321314" y="1789364"/>
              <a:ext cx="2762914" cy="5264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PENDAPATAN PETANI DAN BURUH TANI 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02DCA98F-18EC-4FE2-98FF-50AE17A7DF1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77707" y="3131094"/>
              <a:ext cx="0" cy="408707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DCCB78D-C56E-43EE-84CC-5501B5171CFD}"/>
              </a:ext>
            </a:extLst>
          </p:cNvPr>
          <p:cNvCxnSpPr>
            <a:cxnSpLocks/>
          </p:cNvCxnSpPr>
          <p:nvPr/>
        </p:nvCxnSpPr>
        <p:spPr>
          <a:xfrm flipV="1">
            <a:off x="6546410" y="5569101"/>
            <a:ext cx="0" cy="408707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79D40A4-DE67-4007-ADBD-33EAF9815CCE}"/>
              </a:ext>
            </a:extLst>
          </p:cNvPr>
          <p:cNvCxnSpPr>
            <a:cxnSpLocks/>
          </p:cNvCxnSpPr>
          <p:nvPr/>
        </p:nvCxnSpPr>
        <p:spPr>
          <a:xfrm>
            <a:off x="2768463" y="2647037"/>
            <a:ext cx="0" cy="408707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BDD9C47-7EE5-48D8-8665-D16824800EF0}"/>
              </a:ext>
            </a:extLst>
          </p:cNvPr>
          <p:cNvGrpSpPr/>
          <p:nvPr/>
        </p:nvGrpSpPr>
        <p:grpSpPr>
          <a:xfrm>
            <a:off x="205856" y="2711940"/>
            <a:ext cx="3654297" cy="1768039"/>
            <a:chOff x="-91088" y="1574373"/>
            <a:chExt cx="3654297" cy="1768039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6BF1C667-7BE1-4448-8AFB-694CEF455CFA}"/>
                </a:ext>
              </a:extLst>
            </p:cNvPr>
            <p:cNvSpPr/>
            <p:nvPr/>
          </p:nvSpPr>
          <p:spPr>
            <a:xfrm>
              <a:off x="-91088" y="1574373"/>
              <a:ext cx="3108544" cy="9533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PERMINTAAN TERHADAP OUTPUT SEKTOR LAIN    </a:t>
              </a:r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57784579-CE04-4D2B-8D5B-6B28772A1133}"/>
                </a:ext>
              </a:extLst>
            </p:cNvPr>
            <p:cNvCxnSpPr>
              <a:cxnSpLocks/>
            </p:cNvCxnSpPr>
            <p:nvPr/>
          </p:nvCxnSpPr>
          <p:spPr>
            <a:xfrm>
              <a:off x="3563209" y="2933705"/>
              <a:ext cx="0" cy="408707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EDFCB1A0-FBD1-4192-A7B5-3D1630384BBE}"/>
              </a:ext>
            </a:extLst>
          </p:cNvPr>
          <p:cNvSpPr/>
          <p:nvPr/>
        </p:nvSpPr>
        <p:spPr>
          <a:xfrm>
            <a:off x="4465891" y="4653479"/>
            <a:ext cx="2881748" cy="526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KEMISKINAN  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8C8D7D4-2C28-4B93-9C70-461E8B408ED2}"/>
              </a:ext>
            </a:extLst>
          </p:cNvPr>
          <p:cNvCxnSpPr>
            <a:cxnSpLocks/>
          </p:cNvCxnSpPr>
          <p:nvPr/>
        </p:nvCxnSpPr>
        <p:spPr>
          <a:xfrm rot="5400000">
            <a:off x="9667529" y="2463462"/>
            <a:ext cx="775857" cy="0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5F58963-70A6-4E8B-8A54-795D0BE7F590}"/>
              </a:ext>
            </a:extLst>
          </p:cNvPr>
          <p:cNvCxnSpPr>
            <a:cxnSpLocks/>
          </p:cNvCxnSpPr>
          <p:nvPr/>
        </p:nvCxnSpPr>
        <p:spPr>
          <a:xfrm rot="5400000">
            <a:off x="9667527" y="3947632"/>
            <a:ext cx="775857" cy="0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42C8ED5-05AE-44D2-BBD3-E1242962B5D6}"/>
              </a:ext>
            </a:extLst>
          </p:cNvPr>
          <p:cNvCxnSpPr>
            <a:cxnSpLocks/>
          </p:cNvCxnSpPr>
          <p:nvPr/>
        </p:nvCxnSpPr>
        <p:spPr>
          <a:xfrm>
            <a:off x="3117531" y="4694963"/>
            <a:ext cx="996277" cy="0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CAFFE17-616E-44B3-AE01-6A15C6E195EB}"/>
              </a:ext>
            </a:extLst>
          </p:cNvPr>
          <p:cNvCxnSpPr>
            <a:cxnSpLocks/>
          </p:cNvCxnSpPr>
          <p:nvPr/>
        </p:nvCxnSpPr>
        <p:spPr>
          <a:xfrm rot="5400000">
            <a:off x="7803200" y="2882202"/>
            <a:ext cx="1" cy="675430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B173E17-5A12-4FA5-B6F3-4D977E55C2AD}"/>
              </a:ext>
            </a:extLst>
          </p:cNvPr>
          <p:cNvCxnSpPr>
            <a:cxnSpLocks/>
          </p:cNvCxnSpPr>
          <p:nvPr/>
        </p:nvCxnSpPr>
        <p:spPr>
          <a:xfrm>
            <a:off x="1276075" y="3824729"/>
            <a:ext cx="0" cy="621724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2B7A70CA-4FFF-4649-ACC2-931D30D12AF3}"/>
              </a:ext>
            </a:extLst>
          </p:cNvPr>
          <p:cNvCxnSpPr>
            <a:cxnSpLocks/>
          </p:cNvCxnSpPr>
          <p:nvPr/>
        </p:nvCxnSpPr>
        <p:spPr>
          <a:xfrm>
            <a:off x="3211564" y="5017082"/>
            <a:ext cx="0" cy="408707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D6C92826-731C-4BDA-AC3C-ACE1581A831F}"/>
              </a:ext>
            </a:extLst>
          </p:cNvPr>
          <p:cNvCxnSpPr>
            <a:cxnSpLocks/>
          </p:cNvCxnSpPr>
          <p:nvPr/>
        </p:nvCxnSpPr>
        <p:spPr>
          <a:xfrm rot="5400000">
            <a:off x="3681269" y="2974070"/>
            <a:ext cx="1" cy="675430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2C2B9354-1CEB-454C-AD57-E16A87F9502C}"/>
              </a:ext>
            </a:extLst>
          </p:cNvPr>
          <p:cNvCxnSpPr>
            <a:cxnSpLocks/>
          </p:cNvCxnSpPr>
          <p:nvPr/>
        </p:nvCxnSpPr>
        <p:spPr>
          <a:xfrm rot="5400000">
            <a:off x="5503457" y="4106825"/>
            <a:ext cx="775857" cy="0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1742E890-DA3C-4C43-A67C-85AD9BCF95E2}"/>
              </a:ext>
            </a:extLst>
          </p:cNvPr>
          <p:cNvGrpSpPr/>
          <p:nvPr/>
        </p:nvGrpSpPr>
        <p:grpSpPr>
          <a:xfrm>
            <a:off x="8340806" y="4446453"/>
            <a:ext cx="3100112" cy="526473"/>
            <a:chOff x="8340806" y="4446453"/>
            <a:chExt cx="3100112" cy="526473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9EC27B3-A437-4E5C-99AE-865A448FADF9}"/>
                </a:ext>
              </a:extLst>
            </p:cNvPr>
            <p:cNvSpPr/>
            <p:nvPr/>
          </p:nvSpPr>
          <p:spPr>
            <a:xfrm>
              <a:off x="8340806" y="4446453"/>
              <a:ext cx="3100112" cy="5264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KESEMPATAN KERJA    DIPERUSAHAAN EXPORTIR </a:t>
              </a:r>
            </a:p>
          </p:txBody>
        </p:sp>
        <p:cxnSp>
          <p:nvCxnSpPr>
            <p:cNvPr id="141" name="Straight Arrow Connector 140">
              <a:extLst>
                <a:ext uri="{FF2B5EF4-FFF2-40B4-BE49-F238E27FC236}">
                  <a16:creationId xmlns:a16="http://schemas.microsoft.com/office/drawing/2014/main" id="{244E407D-DA80-447F-B6FF-186328CB1FCF}"/>
                </a:ext>
              </a:extLst>
            </p:cNvPr>
            <p:cNvCxnSpPr>
              <a:cxnSpLocks/>
            </p:cNvCxnSpPr>
            <p:nvPr/>
          </p:nvCxnSpPr>
          <p:spPr>
            <a:xfrm>
              <a:off x="11391529" y="4544299"/>
              <a:ext cx="0" cy="408707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C8CFD0BD-F737-4E23-A207-E233E54839C7}"/>
              </a:ext>
            </a:extLst>
          </p:cNvPr>
          <p:cNvGrpSpPr/>
          <p:nvPr/>
        </p:nvGrpSpPr>
        <p:grpSpPr>
          <a:xfrm>
            <a:off x="-84898" y="4490608"/>
            <a:ext cx="2881748" cy="658097"/>
            <a:chOff x="-84898" y="4490608"/>
            <a:chExt cx="2881748" cy="658097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2202812C-C6EF-470A-B0C7-6556040A494C}"/>
                </a:ext>
              </a:extLst>
            </p:cNvPr>
            <p:cNvSpPr/>
            <p:nvPr/>
          </p:nvSpPr>
          <p:spPr>
            <a:xfrm>
              <a:off x="-84898" y="4490608"/>
              <a:ext cx="2881748" cy="5264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KESEMPATAN KERJA/PENDAPATAN    </a:t>
              </a:r>
            </a:p>
          </p:txBody>
        </p:sp>
        <p:pic>
          <p:nvPicPr>
            <p:cNvPr id="144" name="Picture 143">
              <a:extLst>
                <a:ext uri="{FF2B5EF4-FFF2-40B4-BE49-F238E27FC236}">
                  <a16:creationId xmlns:a16="http://schemas.microsoft.com/office/drawing/2014/main" id="{0E26A8D6-F871-4FE3-A410-01EE1D583B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54227" y="4545149"/>
              <a:ext cx="335309" cy="6035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46030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39FAF-440D-4193-93BF-C4EC0AE8D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KRISIS IMPORT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1533018-C3B0-4F08-A8B4-FD506310C0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298726"/>
              </p:ext>
            </p:extLst>
          </p:nvPr>
        </p:nvGraphicFramePr>
        <p:xfrm>
          <a:off x="677334" y="1907309"/>
          <a:ext cx="81280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50101744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539780840"/>
                    </a:ext>
                  </a:extLst>
                </a:gridCol>
              </a:tblGrid>
              <a:tr h="300846">
                <a:tc>
                  <a:txBody>
                    <a:bodyPr/>
                    <a:lstStyle/>
                    <a:p>
                      <a:r>
                        <a:rPr lang="en-US" dirty="0"/>
                        <a:t>TRANSMISI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INDIKATOR UTAMA MELIHAT DAMPAK KRISIS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895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OUTPUT *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en-US" dirty="0"/>
                        <a:t>OUTPUT MENURUT SEKTOR DAN WILAYAH</a:t>
                      </a:r>
                    </a:p>
                    <a:p>
                      <a:r>
                        <a:rPr lang="en-US" dirty="0"/>
                        <a:t>KESEMPATAN KERJA MENURUT SEKTOR DAN WILAYAH</a:t>
                      </a:r>
                    </a:p>
                    <a:p>
                      <a:r>
                        <a:rPr lang="en-US" dirty="0"/>
                        <a:t>PENDAPATAN MENURUT SEKTOR DAN WILAYAH</a:t>
                      </a:r>
                    </a:p>
                    <a:p>
                      <a:r>
                        <a:rPr lang="en-US" dirty="0"/>
                        <a:t>KEMISKINAN MENURUT WILAYAH</a:t>
                      </a:r>
                    </a:p>
                    <a:p>
                      <a:r>
                        <a:rPr lang="en-US" dirty="0"/>
                        <a:t>INFLASI MENUIRUT WILAYAH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2254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KESEMPATAN KERJA **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303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PENDAPATAN **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866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INFLASI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363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487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6768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9554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970511D-042E-4040-941C-46D26A250F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6448588" y="4239019"/>
            <a:ext cx="335309" cy="609653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DF1390D2-A01B-441E-82C5-C07D55F5EC22}"/>
              </a:ext>
            </a:extLst>
          </p:cNvPr>
          <p:cNvGrpSpPr/>
          <p:nvPr/>
        </p:nvGrpSpPr>
        <p:grpSpPr>
          <a:xfrm>
            <a:off x="7152924" y="218141"/>
            <a:ext cx="2982310" cy="526473"/>
            <a:chOff x="637307" y="3020293"/>
            <a:chExt cx="2982310" cy="52647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A84DFE1-C7E5-4126-B11F-55C9624F7267}"/>
                </a:ext>
              </a:extLst>
            </p:cNvPr>
            <p:cNvSpPr/>
            <p:nvPr/>
          </p:nvSpPr>
          <p:spPr>
            <a:xfrm>
              <a:off x="637307" y="3020293"/>
              <a:ext cx="2982310" cy="5264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HARGA MINYAK DI PASAR DUNIA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14E9A347-0B8E-4110-B51A-74360483772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94622" y="3079175"/>
              <a:ext cx="0" cy="408707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6F42A9A-0988-44A2-9E07-A69A98558F46}"/>
              </a:ext>
            </a:extLst>
          </p:cNvPr>
          <p:cNvGrpSpPr/>
          <p:nvPr/>
        </p:nvGrpSpPr>
        <p:grpSpPr>
          <a:xfrm>
            <a:off x="6951131" y="1611458"/>
            <a:ext cx="3484654" cy="526473"/>
            <a:chOff x="10271" y="3020293"/>
            <a:chExt cx="3484654" cy="526473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BEABEFE-D478-475C-A87C-B0E8F54E5416}"/>
                </a:ext>
              </a:extLst>
            </p:cNvPr>
            <p:cNvSpPr/>
            <p:nvPr/>
          </p:nvSpPr>
          <p:spPr>
            <a:xfrm>
              <a:off x="10271" y="3020293"/>
              <a:ext cx="3484654" cy="5264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BIAYA IMPORT 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E8A46B90-B1E0-421F-97FB-7AC0002F29A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41266" y="3068834"/>
              <a:ext cx="0" cy="408707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DDF77D6-4009-4AD3-AD82-1E7562F65953}"/>
              </a:ext>
            </a:extLst>
          </p:cNvPr>
          <p:cNvGrpSpPr/>
          <p:nvPr/>
        </p:nvGrpSpPr>
        <p:grpSpPr>
          <a:xfrm>
            <a:off x="2384068" y="3116900"/>
            <a:ext cx="3380510" cy="1750437"/>
            <a:chOff x="321314" y="1789364"/>
            <a:chExt cx="2762914" cy="175043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D8ED12B-A6BB-4497-B3B5-8381B743C84D}"/>
                </a:ext>
              </a:extLst>
            </p:cNvPr>
            <p:cNvSpPr/>
            <p:nvPr/>
          </p:nvSpPr>
          <p:spPr>
            <a:xfrm>
              <a:off x="321314" y="1789364"/>
              <a:ext cx="2762914" cy="5264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VOLUME PRODUKSI KONSTAN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A4F15518-0A3A-4E37-98E0-DC098C8F767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77707" y="3131094"/>
              <a:ext cx="0" cy="408707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050A887-BAB4-45DA-AD32-471B44553F0C}"/>
              </a:ext>
            </a:extLst>
          </p:cNvPr>
          <p:cNvCxnSpPr>
            <a:cxnSpLocks/>
          </p:cNvCxnSpPr>
          <p:nvPr/>
        </p:nvCxnSpPr>
        <p:spPr>
          <a:xfrm>
            <a:off x="2254109" y="2289857"/>
            <a:ext cx="0" cy="408707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6BC8851-EDE0-4CA6-A163-DE90BDC3F47E}"/>
              </a:ext>
            </a:extLst>
          </p:cNvPr>
          <p:cNvCxnSpPr>
            <a:cxnSpLocks/>
          </p:cNvCxnSpPr>
          <p:nvPr/>
        </p:nvCxnSpPr>
        <p:spPr>
          <a:xfrm>
            <a:off x="8639216" y="855506"/>
            <a:ext cx="4863" cy="566849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34F787A-E16B-4CE5-9EF7-A47AC9985F31}"/>
              </a:ext>
            </a:extLst>
          </p:cNvPr>
          <p:cNvCxnSpPr>
            <a:cxnSpLocks/>
          </p:cNvCxnSpPr>
          <p:nvPr/>
        </p:nvCxnSpPr>
        <p:spPr>
          <a:xfrm rot="5400000">
            <a:off x="8302585" y="2616847"/>
            <a:ext cx="775857" cy="0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63DEC99-4705-46AD-869F-2EF68418D169}"/>
              </a:ext>
            </a:extLst>
          </p:cNvPr>
          <p:cNvCxnSpPr>
            <a:cxnSpLocks/>
          </p:cNvCxnSpPr>
          <p:nvPr/>
        </p:nvCxnSpPr>
        <p:spPr>
          <a:xfrm flipH="1">
            <a:off x="5718622" y="6226494"/>
            <a:ext cx="897620" cy="3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18E210C-DA66-4394-BD75-8D885967B910}"/>
              </a:ext>
            </a:extLst>
          </p:cNvPr>
          <p:cNvCxnSpPr>
            <a:cxnSpLocks/>
          </p:cNvCxnSpPr>
          <p:nvPr/>
        </p:nvCxnSpPr>
        <p:spPr>
          <a:xfrm>
            <a:off x="2697210" y="4659902"/>
            <a:ext cx="0" cy="408707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0E2CB2D-56C1-4673-9918-CBB75704F520}"/>
              </a:ext>
            </a:extLst>
          </p:cNvPr>
          <p:cNvCxnSpPr>
            <a:cxnSpLocks/>
          </p:cNvCxnSpPr>
          <p:nvPr/>
        </p:nvCxnSpPr>
        <p:spPr>
          <a:xfrm flipV="1">
            <a:off x="5764578" y="3731966"/>
            <a:ext cx="1205755" cy="728317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436DD00-84CB-4A88-A9DD-438B8803DA4F}"/>
              </a:ext>
            </a:extLst>
          </p:cNvPr>
          <p:cNvCxnSpPr>
            <a:cxnSpLocks/>
          </p:cNvCxnSpPr>
          <p:nvPr/>
        </p:nvCxnSpPr>
        <p:spPr>
          <a:xfrm flipH="1">
            <a:off x="5635054" y="4915349"/>
            <a:ext cx="1147310" cy="0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B57936D-5877-4D62-81B8-E28F41B5F9B4}"/>
              </a:ext>
            </a:extLst>
          </p:cNvPr>
          <p:cNvGrpSpPr/>
          <p:nvPr/>
        </p:nvGrpSpPr>
        <p:grpSpPr>
          <a:xfrm>
            <a:off x="6951131" y="3101965"/>
            <a:ext cx="3100112" cy="526473"/>
            <a:chOff x="8340806" y="4446453"/>
            <a:chExt cx="3100112" cy="526473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C84F77B-294A-48F5-A6D7-0574D39EEB9C}"/>
                </a:ext>
              </a:extLst>
            </p:cNvPr>
            <p:cNvSpPr/>
            <p:nvPr/>
          </p:nvSpPr>
          <p:spPr>
            <a:xfrm>
              <a:off x="8340806" y="4446453"/>
              <a:ext cx="3100112" cy="5264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BIAYA PRODUKSI </a:t>
              </a: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7EC48D4F-FC6A-43A2-A96F-B97BE4F4ABF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391529" y="4544299"/>
              <a:ext cx="0" cy="408707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32864A4-A106-4624-9FE8-6C90DCA57FD8}"/>
              </a:ext>
            </a:extLst>
          </p:cNvPr>
          <p:cNvGrpSpPr/>
          <p:nvPr/>
        </p:nvGrpSpPr>
        <p:grpSpPr>
          <a:xfrm>
            <a:off x="7085522" y="4584557"/>
            <a:ext cx="3100112" cy="526473"/>
            <a:chOff x="8340806" y="4446453"/>
            <a:chExt cx="3100112" cy="526473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368FFE9-A683-478D-BBC5-F9A92F736B45}"/>
                </a:ext>
              </a:extLst>
            </p:cNvPr>
            <p:cNvSpPr/>
            <p:nvPr/>
          </p:nvSpPr>
          <p:spPr>
            <a:xfrm>
              <a:off x="8340806" y="4446453"/>
              <a:ext cx="3100112" cy="5264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VOLUME PRODUKSI </a:t>
              </a: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E46DE31A-D037-4BDB-A518-70FAD1FAB848}"/>
                </a:ext>
              </a:extLst>
            </p:cNvPr>
            <p:cNvCxnSpPr>
              <a:cxnSpLocks/>
            </p:cNvCxnSpPr>
            <p:nvPr/>
          </p:nvCxnSpPr>
          <p:spPr>
            <a:xfrm>
              <a:off x="11220079" y="4564219"/>
              <a:ext cx="0" cy="408707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9C6318F-A7CE-4FBD-9FE5-56273A814F13}"/>
              </a:ext>
            </a:extLst>
          </p:cNvPr>
          <p:cNvGrpSpPr/>
          <p:nvPr/>
        </p:nvGrpSpPr>
        <p:grpSpPr>
          <a:xfrm>
            <a:off x="6951131" y="5904378"/>
            <a:ext cx="2881748" cy="535136"/>
            <a:chOff x="7465485" y="6261558"/>
            <a:chExt cx="2881748" cy="535136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2E06206-F821-4740-ABAE-0F608F5ECFED}"/>
                </a:ext>
              </a:extLst>
            </p:cNvPr>
            <p:cNvSpPr/>
            <p:nvPr/>
          </p:nvSpPr>
          <p:spPr>
            <a:xfrm>
              <a:off x="7465485" y="6261558"/>
              <a:ext cx="2881748" cy="5264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KESEMPATAN KERJA  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C4881FDE-9399-4A0C-A827-834424FCED99}"/>
                </a:ext>
              </a:extLst>
            </p:cNvPr>
            <p:cNvCxnSpPr>
              <a:cxnSpLocks/>
            </p:cNvCxnSpPr>
            <p:nvPr/>
          </p:nvCxnSpPr>
          <p:spPr>
            <a:xfrm>
              <a:off x="10096480" y="6387987"/>
              <a:ext cx="0" cy="408707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041F7C7-8832-4E19-AF80-ACEEAC580640}"/>
              </a:ext>
            </a:extLst>
          </p:cNvPr>
          <p:cNvGrpSpPr/>
          <p:nvPr/>
        </p:nvGrpSpPr>
        <p:grpSpPr>
          <a:xfrm>
            <a:off x="2571694" y="4659902"/>
            <a:ext cx="2881748" cy="526473"/>
            <a:chOff x="4450511" y="5569189"/>
            <a:chExt cx="2881748" cy="526473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83847A1-EDA6-4BFE-A26B-0F2F062EF0D2}"/>
                </a:ext>
              </a:extLst>
            </p:cNvPr>
            <p:cNvSpPr/>
            <p:nvPr/>
          </p:nvSpPr>
          <p:spPr>
            <a:xfrm>
              <a:off x="4450511" y="5569189"/>
              <a:ext cx="2881748" cy="5264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INFLASI  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C9AFDB8E-3486-4C1E-BA1F-A696FA96F12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76504" y="5628072"/>
              <a:ext cx="0" cy="408707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D8E6101F-2872-473D-81FB-6F0390DF88D5}"/>
              </a:ext>
            </a:extLst>
          </p:cNvPr>
          <p:cNvGrpSpPr/>
          <p:nvPr/>
        </p:nvGrpSpPr>
        <p:grpSpPr>
          <a:xfrm>
            <a:off x="1994716" y="1611934"/>
            <a:ext cx="3484654" cy="526473"/>
            <a:chOff x="10271" y="3020293"/>
            <a:chExt cx="3484654" cy="526473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4F04F73B-AD4C-4039-B01B-B471D99E87DE}"/>
                </a:ext>
              </a:extLst>
            </p:cNvPr>
            <p:cNvSpPr/>
            <p:nvPr/>
          </p:nvSpPr>
          <p:spPr>
            <a:xfrm>
              <a:off x="10271" y="3020293"/>
              <a:ext cx="3484654" cy="5264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MEMAKAI SUMBER ENERGI ALTERNATIF </a:t>
              </a: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010FC0E3-C271-47EE-A60A-73DDA7ABE4D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05991" y="3068358"/>
              <a:ext cx="0" cy="408707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E97EAD8-E5C4-48AC-8AC6-A9F61101A775}"/>
              </a:ext>
            </a:extLst>
          </p:cNvPr>
          <p:cNvCxnSpPr>
            <a:cxnSpLocks/>
          </p:cNvCxnSpPr>
          <p:nvPr/>
        </p:nvCxnSpPr>
        <p:spPr>
          <a:xfrm flipV="1">
            <a:off x="6262150" y="4352509"/>
            <a:ext cx="0" cy="408707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5C617E3-197C-4502-BC52-0A439FC32075}"/>
              </a:ext>
            </a:extLst>
          </p:cNvPr>
          <p:cNvCxnSpPr>
            <a:cxnSpLocks/>
          </p:cNvCxnSpPr>
          <p:nvPr/>
        </p:nvCxnSpPr>
        <p:spPr>
          <a:xfrm rot="5400000">
            <a:off x="8247650" y="4090199"/>
            <a:ext cx="775857" cy="0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805E70E-C4E9-467B-9D0D-881EA185FC36}"/>
              </a:ext>
            </a:extLst>
          </p:cNvPr>
          <p:cNvCxnSpPr>
            <a:cxnSpLocks/>
          </p:cNvCxnSpPr>
          <p:nvPr/>
        </p:nvCxnSpPr>
        <p:spPr>
          <a:xfrm>
            <a:off x="8645249" y="5189602"/>
            <a:ext cx="0" cy="714778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>
            <a:extLst>
              <a:ext uri="{FF2B5EF4-FFF2-40B4-BE49-F238E27FC236}">
                <a16:creationId xmlns:a16="http://schemas.microsoft.com/office/drawing/2014/main" id="{DE47F84F-BC1D-4DB3-9A98-413DE21BEAF0}"/>
              </a:ext>
            </a:extLst>
          </p:cNvPr>
          <p:cNvGrpSpPr/>
          <p:nvPr/>
        </p:nvGrpSpPr>
        <p:grpSpPr>
          <a:xfrm>
            <a:off x="2269261" y="5913041"/>
            <a:ext cx="2881748" cy="526473"/>
            <a:chOff x="2783615" y="6270221"/>
            <a:chExt cx="2881748" cy="526473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9AD201F-DDDF-4312-B16E-2A266573EC6E}"/>
                </a:ext>
              </a:extLst>
            </p:cNvPr>
            <p:cNvSpPr/>
            <p:nvPr/>
          </p:nvSpPr>
          <p:spPr>
            <a:xfrm>
              <a:off x="2783615" y="6270221"/>
              <a:ext cx="2881748" cy="5264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KEMISKINAN  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02B7132D-F77B-4D7E-8CAF-2571C9F7919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92805" y="6379324"/>
              <a:ext cx="0" cy="408707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ADB970DE-16D6-4AA9-B07C-9EDED42C4555}"/>
              </a:ext>
            </a:extLst>
          </p:cNvPr>
          <p:cNvCxnSpPr>
            <a:cxnSpLocks/>
          </p:cNvCxnSpPr>
          <p:nvPr/>
        </p:nvCxnSpPr>
        <p:spPr>
          <a:xfrm>
            <a:off x="3840313" y="3742299"/>
            <a:ext cx="4863" cy="566849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224F77E-7B7D-4B16-B819-16EB422A2610}"/>
              </a:ext>
            </a:extLst>
          </p:cNvPr>
          <p:cNvCxnSpPr>
            <a:cxnSpLocks/>
          </p:cNvCxnSpPr>
          <p:nvPr/>
        </p:nvCxnSpPr>
        <p:spPr>
          <a:xfrm flipH="1">
            <a:off x="5872159" y="3365201"/>
            <a:ext cx="993773" cy="0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0FDC3B3-80FA-4AC6-BD67-44997947F68F}"/>
              </a:ext>
            </a:extLst>
          </p:cNvPr>
          <p:cNvCxnSpPr>
            <a:cxnSpLocks/>
          </p:cNvCxnSpPr>
          <p:nvPr/>
        </p:nvCxnSpPr>
        <p:spPr>
          <a:xfrm flipH="1">
            <a:off x="5537009" y="1874694"/>
            <a:ext cx="1328923" cy="0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0117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B11EC-562D-4C6A-9072-F45F91C11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KRISIS MODAL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74B08A7-266F-48D3-9DA1-ADD9F89618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796782"/>
              </p:ext>
            </p:extLst>
          </p:nvPr>
        </p:nvGraphicFramePr>
        <p:xfrm>
          <a:off x="553173" y="1930400"/>
          <a:ext cx="8128000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50101744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539780840"/>
                    </a:ext>
                  </a:extLst>
                </a:gridCol>
              </a:tblGrid>
              <a:tr h="300846">
                <a:tc>
                  <a:txBody>
                    <a:bodyPr/>
                    <a:lstStyle/>
                    <a:p>
                      <a:r>
                        <a:rPr lang="en-US" dirty="0"/>
                        <a:t>TRANSMISI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INDIKATOR UTAMA MELIHAT DAMPAK KRISIS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895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OUTPUT *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en-US" dirty="0"/>
                        <a:t>OUTPUT MENURUT SEKTOR DAN WILAYAH</a:t>
                      </a:r>
                    </a:p>
                    <a:p>
                      <a:r>
                        <a:rPr lang="en-US" dirty="0"/>
                        <a:t>KESEMPATAN KERJA MENURUT SEKTOR DAN WILAYAH</a:t>
                      </a:r>
                    </a:p>
                    <a:p>
                      <a:r>
                        <a:rPr lang="en-US" dirty="0"/>
                        <a:t>PENDAPATAN MENURUT SEKTOR DAN WILAYAH</a:t>
                      </a:r>
                    </a:p>
                    <a:p>
                      <a:r>
                        <a:rPr lang="en-US" dirty="0"/>
                        <a:t>KEMISKINAN MENURUT WILAYAH</a:t>
                      </a:r>
                    </a:p>
                    <a:p>
                      <a:r>
                        <a:rPr lang="en-US" dirty="0"/>
                        <a:t>INFLASI MENUIRUT WILAYAH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2254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NILAI TUKAR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303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KESEMPATAN KERJA **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866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PENDAPATAN **  </a:t>
                      </a:r>
                    </a:p>
                    <a:p>
                      <a:r>
                        <a:rPr lang="en-US" dirty="0"/>
                        <a:t>INFLASI **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363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487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6768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899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86C3A-7688-4710-86F5-74629B8E6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KRISIS IMPORT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517ACDF-6DA1-4DDE-A39E-BFA280B5AC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904070"/>
              </p:ext>
            </p:extLst>
          </p:nvPr>
        </p:nvGraphicFramePr>
        <p:xfrm>
          <a:off x="553173" y="1930400"/>
          <a:ext cx="81280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50101744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539780840"/>
                    </a:ext>
                  </a:extLst>
                </a:gridCol>
              </a:tblGrid>
              <a:tr h="300846">
                <a:tc>
                  <a:txBody>
                    <a:bodyPr/>
                    <a:lstStyle/>
                    <a:p>
                      <a:r>
                        <a:rPr lang="en-US" dirty="0"/>
                        <a:t>TRANSMISI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INDIKATOR UTAMA MELIHAT DAMPAK KRISIS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895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OUTPUT *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en-US" dirty="0"/>
                        <a:t>OUTPUT MENURUT SEKTOR DAN WILAYAH</a:t>
                      </a:r>
                    </a:p>
                    <a:p>
                      <a:r>
                        <a:rPr lang="en-US" dirty="0"/>
                        <a:t>KESEMPATAN KERJA MENURUT SEKTOR DAN WILAYAH</a:t>
                      </a:r>
                    </a:p>
                    <a:p>
                      <a:r>
                        <a:rPr lang="en-US" dirty="0"/>
                        <a:t>KEMISKINAN MENURUT WILAYAH</a:t>
                      </a:r>
                    </a:p>
                    <a:p>
                      <a:r>
                        <a:rPr lang="en-US" dirty="0"/>
                        <a:t>INFLASI MENURUT SEKTOR DAN WILAYAH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2254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KESEMPATAN KERJA **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303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PENDAPATAN **   ****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866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363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487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6768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5812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135575C-66D6-42FB-A489-20D584AE2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928" y="21082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US" dirty="0"/>
              <a:t>APA YANG TERJADI SAAT KRISIS 1997 DI INDONESIA??</a:t>
            </a:r>
            <a:br>
              <a:rPr lang="en-US" dirty="0"/>
            </a:br>
            <a:r>
              <a:rPr lang="en-US" sz="2400" dirty="0" err="1"/>
              <a:t>Analisis</a:t>
            </a:r>
            <a:r>
              <a:rPr lang="en-US" sz="2400" dirty="0"/>
              <a:t> </a:t>
            </a:r>
            <a:r>
              <a:rPr lang="en-US" sz="2400" dirty="0" err="1"/>
              <a:t>empiris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Tambunan</a:t>
            </a:r>
            <a:r>
              <a:rPr lang="en-US" sz="2400" dirty="0"/>
              <a:t> (2011)</a:t>
            </a:r>
          </a:p>
        </p:txBody>
      </p:sp>
    </p:spTree>
    <p:extLst>
      <p:ext uri="{BB962C8B-B14F-4D97-AF65-F5344CB8AC3E}">
        <p14:creationId xmlns:p14="http://schemas.microsoft.com/office/powerpoint/2010/main" val="2608462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6D16D-98D1-4E8C-BC70-E9D833441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0100"/>
          </a:xfrm>
        </p:spPr>
        <p:txBody>
          <a:bodyPr/>
          <a:lstStyle/>
          <a:p>
            <a:r>
              <a:rPr lang="en-US" dirty="0" err="1"/>
              <a:t>Pendahuluan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41BA1-6FE7-41A5-98E7-7D61CF68B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9701"/>
            <a:ext cx="8596668" cy="4631662"/>
          </a:xfrm>
        </p:spPr>
        <p:txBody>
          <a:bodyPr>
            <a:normAutofit/>
          </a:bodyPr>
          <a:lstStyle/>
          <a:p>
            <a:r>
              <a:rPr lang="en-US" sz="3600" dirty="0" err="1"/>
              <a:t>Perekonomian</a:t>
            </a:r>
            <a:r>
              <a:rPr lang="en-US" sz="3600" dirty="0"/>
              <a:t> </a:t>
            </a:r>
            <a:r>
              <a:rPr lang="en-US" sz="3600" dirty="0" err="1"/>
              <a:t>sebuah</a:t>
            </a:r>
            <a:r>
              <a:rPr lang="en-US" sz="3600" dirty="0"/>
              <a:t> negara </a:t>
            </a:r>
            <a:r>
              <a:rPr lang="en-US" sz="3600" dirty="0" err="1"/>
              <a:t>selalu</a:t>
            </a:r>
            <a:r>
              <a:rPr lang="en-US" sz="3600" dirty="0"/>
              <a:t> </a:t>
            </a:r>
            <a:r>
              <a:rPr lang="en-US" sz="3600" dirty="0" err="1"/>
              <a:t>mengalami</a:t>
            </a:r>
            <a:r>
              <a:rPr lang="en-US" sz="3600" dirty="0"/>
              <a:t> </a:t>
            </a:r>
            <a:r>
              <a:rPr lang="en-US" sz="3600" dirty="0" err="1"/>
              <a:t>perubahan</a:t>
            </a:r>
            <a:endParaRPr lang="en-US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366C1A-D3DF-4DBF-8C08-3FDFC04C4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702587"/>
            <a:ext cx="8054319" cy="4155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7030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853AB92-F54C-4A3F-B93D-3B80F374BC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6434521" y="3398479"/>
            <a:ext cx="335309" cy="609653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3E305433-6F3F-4167-84B1-FF7B38AF159F}"/>
              </a:ext>
            </a:extLst>
          </p:cNvPr>
          <p:cNvGrpSpPr/>
          <p:nvPr/>
        </p:nvGrpSpPr>
        <p:grpSpPr>
          <a:xfrm>
            <a:off x="7138857" y="-622399"/>
            <a:ext cx="2982310" cy="526473"/>
            <a:chOff x="637307" y="3020293"/>
            <a:chExt cx="2982310" cy="52647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37C5B9D-B24E-4149-A6F1-0135321887A4}"/>
                </a:ext>
              </a:extLst>
            </p:cNvPr>
            <p:cNvSpPr/>
            <p:nvPr/>
          </p:nvSpPr>
          <p:spPr>
            <a:xfrm>
              <a:off x="637307" y="3020293"/>
              <a:ext cx="2982310" cy="5264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MODAL ($USD) KELUAR DARI THAILAND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AB840D92-80B1-43EF-BDC1-B8A651010E7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94622" y="3079175"/>
              <a:ext cx="0" cy="408707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3A9EF9DD-8CEB-4BF3-932F-B0DC4620F8CC}"/>
              </a:ext>
            </a:extLst>
          </p:cNvPr>
          <p:cNvSpPr/>
          <p:nvPr/>
        </p:nvSpPr>
        <p:spPr>
          <a:xfrm>
            <a:off x="7071455" y="478943"/>
            <a:ext cx="3484654" cy="526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BAHT MENGALAMI DEPRESIASI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1A2ADF2-7CDC-4B0C-8683-7271399E96C9}"/>
              </a:ext>
            </a:extLst>
          </p:cNvPr>
          <p:cNvGrpSpPr/>
          <p:nvPr/>
        </p:nvGrpSpPr>
        <p:grpSpPr>
          <a:xfrm>
            <a:off x="1132861" y="5901373"/>
            <a:ext cx="3380510" cy="1750437"/>
            <a:chOff x="321314" y="1789364"/>
            <a:chExt cx="2762914" cy="175043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447EB51-2D73-478D-8357-9CD330AD12AD}"/>
                </a:ext>
              </a:extLst>
            </p:cNvPr>
            <p:cNvSpPr/>
            <p:nvPr/>
          </p:nvSpPr>
          <p:spPr>
            <a:xfrm>
              <a:off x="321314" y="1789364"/>
              <a:ext cx="2762914" cy="5264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PDB MENURUN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A5499B01-AB0B-4D9B-B56D-0591A174EF4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77707" y="3131094"/>
              <a:ext cx="0" cy="408707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50705CC-ED77-4E63-A017-8A11E587FB68}"/>
              </a:ext>
            </a:extLst>
          </p:cNvPr>
          <p:cNvCxnSpPr>
            <a:cxnSpLocks/>
          </p:cNvCxnSpPr>
          <p:nvPr/>
        </p:nvCxnSpPr>
        <p:spPr>
          <a:xfrm>
            <a:off x="2240042" y="1449317"/>
            <a:ext cx="0" cy="408707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5432D1F-3178-40DE-868A-B2940E4EEC8B}"/>
              </a:ext>
            </a:extLst>
          </p:cNvPr>
          <p:cNvCxnSpPr>
            <a:cxnSpLocks/>
          </p:cNvCxnSpPr>
          <p:nvPr/>
        </p:nvCxnSpPr>
        <p:spPr>
          <a:xfrm flipH="1">
            <a:off x="8621511" y="14966"/>
            <a:ext cx="3638" cy="399080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955C151-EDAD-4993-B3B2-59B1BCCB0ACA}"/>
              </a:ext>
            </a:extLst>
          </p:cNvPr>
          <p:cNvCxnSpPr>
            <a:cxnSpLocks/>
          </p:cNvCxnSpPr>
          <p:nvPr/>
        </p:nvCxnSpPr>
        <p:spPr>
          <a:xfrm>
            <a:off x="8630012" y="1116072"/>
            <a:ext cx="0" cy="450681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63E0816-D5DF-4B16-9AA0-DBFAFEC9B231}"/>
              </a:ext>
            </a:extLst>
          </p:cNvPr>
          <p:cNvCxnSpPr>
            <a:cxnSpLocks/>
          </p:cNvCxnSpPr>
          <p:nvPr/>
        </p:nvCxnSpPr>
        <p:spPr>
          <a:xfrm flipH="1">
            <a:off x="4513371" y="6187223"/>
            <a:ext cx="897620" cy="3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5083B75-3D53-43F3-9C7A-DC983525DFE1}"/>
              </a:ext>
            </a:extLst>
          </p:cNvPr>
          <p:cNvCxnSpPr>
            <a:cxnSpLocks/>
          </p:cNvCxnSpPr>
          <p:nvPr/>
        </p:nvCxnSpPr>
        <p:spPr>
          <a:xfrm>
            <a:off x="2683143" y="3819362"/>
            <a:ext cx="0" cy="408707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AA31090-A798-4B0A-8AE7-5B91CE5B0617}"/>
              </a:ext>
            </a:extLst>
          </p:cNvPr>
          <p:cNvCxnSpPr>
            <a:cxnSpLocks/>
          </p:cNvCxnSpPr>
          <p:nvPr/>
        </p:nvCxnSpPr>
        <p:spPr>
          <a:xfrm flipH="1">
            <a:off x="5620987" y="4074809"/>
            <a:ext cx="1147310" cy="0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16CE9C37-F776-443E-AE67-7BE40850F86B}"/>
              </a:ext>
            </a:extLst>
          </p:cNvPr>
          <p:cNvSpPr/>
          <p:nvPr/>
        </p:nvSpPr>
        <p:spPr>
          <a:xfrm>
            <a:off x="7138857" y="1743887"/>
            <a:ext cx="3100112" cy="526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MODAL KELUAR DARI INDONESIA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A96DBA3-4926-45D9-A993-1A26462CCCAE}"/>
              </a:ext>
            </a:extLst>
          </p:cNvPr>
          <p:cNvSpPr/>
          <p:nvPr/>
        </p:nvSpPr>
        <p:spPr>
          <a:xfrm>
            <a:off x="7021055" y="2692712"/>
            <a:ext cx="3100112" cy="526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RUPIAH MENGALAMI DEPRESIASI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0FF8D94-3176-47EF-81C7-3123CB6D86D6}"/>
              </a:ext>
            </a:extLst>
          </p:cNvPr>
          <p:cNvSpPr/>
          <p:nvPr/>
        </p:nvSpPr>
        <p:spPr>
          <a:xfrm>
            <a:off x="5283619" y="3883651"/>
            <a:ext cx="2881748" cy="526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TERJADI KRISIS KEUANGAN PERUSAHAAN  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40E0C88-6D41-4DC0-A510-10E0118EB4A2}"/>
              </a:ext>
            </a:extLst>
          </p:cNvPr>
          <p:cNvSpPr/>
          <p:nvPr/>
        </p:nvSpPr>
        <p:spPr>
          <a:xfrm>
            <a:off x="5410991" y="5923990"/>
            <a:ext cx="2881748" cy="526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OUTPUT MENURUN 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422445E-AD13-442E-9124-F42EA4DDE12E}"/>
              </a:ext>
            </a:extLst>
          </p:cNvPr>
          <p:cNvSpPr/>
          <p:nvPr/>
        </p:nvSpPr>
        <p:spPr>
          <a:xfrm>
            <a:off x="1184998" y="4780738"/>
            <a:ext cx="3484654" cy="526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PERMINTAAN MENURUN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0E63DA8-C19F-4BB3-9360-A2BC807E61B0}"/>
              </a:ext>
            </a:extLst>
          </p:cNvPr>
          <p:cNvCxnSpPr>
            <a:cxnSpLocks/>
          </p:cNvCxnSpPr>
          <p:nvPr/>
        </p:nvCxnSpPr>
        <p:spPr>
          <a:xfrm flipV="1">
            <a:off x="6248083" y="3511969"/>
            <a:ext cx="0" cy="408707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779DA85-E9CA-47FD-8EE3-1F12DF2E02F6}"/>
              </a:ext>
            </a:extLst>
          </p:cNvPr>
          <p:cNvCxnSpPr>
            <a:cxnSpLocks/>
          </p:cNvCxnSpPr>
          <p:nvPr/>
        </p:nvCxnSpPr>
        <p:spPr>
          <a:xfrm>
            <a:off x="8621511" y="2335257"/>
            <a:ext cx="8501" cy="357471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3B19013-F84C-4B56-8503-E0AB8B340203}"/>
              </a:ext>
            </a:extLst>
          </p:cNvPr>
          <p:cNvCxnSpPr>
            <a:cxnSpLocks/>
          </p:cNvCxnSpPr>
          <p:nvPr/>
        </p:nvCxnSpPr>
        <p:spPr>
          <a:xfrm>
            <a:off x="7054621" y="4410124"/>
            <a:ext cx="0" cy="484712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0AD4BB45-6D66-4FF2-A09F-0B02AAB15674}"/>
              </a:ext>
            </a:extLst>
          </p:cNvPr>
          <p:cNvSpPr/>
          <p:nvPr/>
        </p:nvSpPr>
        <p:spPr>
          <a:xfrm>
            <a:off x="5560690" y="4866101"/>
            <a:ext cx="2881748" cy="526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PERUSAHAAN BANGKRUT  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808C75EC-3624-4ADD-A90E-4CA8E722075F}"/>
              </a:ext>
            </a:extLst>
          </p:cNvPr>
          <p:cNvCxnSpPr>
            <a:cxnSpLocks/>
          </p:cNvCxnSpPr>
          <p:nvPr/>
        </p:nvCxnSpPr>
        <p:spPr>
          <a:xfrm>
            <a:off x="7049758" y="5468463"/>
            <a:ext cx="0" cy="380088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1E3539E-ED23-4165-9BD3-44C7947486C8}"/>
              </a:ext>
            </a:extLst>
          </p:cNvPr>
          <p:cNvCxnSpPr>
            <a:cxnSpLocks/>
          </p:cNvCxnSpPr>
          <p:nvPr/>
        </p:nvCxnSpPr>
        <p:spPr>
          <a:xfrm flipV="1">
            <a:off x="2819672" y="5324900"/>
            <a:ext cx="0" cy="523651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A61A9009-7A93-49BC-B4AF-177B87BEC9CE}"/>
              </a:ext>
            </a:extLst>
          </p:cNvPr>
          <p:cNvSpPr/>
          <p:nvPr/>
        </p:nvSpPr>
        <p:spPr>
          <a:xfrm>
            <a:off x="9052004" y="3883650"/>
            <a:ext cx="2881748" cy="526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KRISIS KEUANGAN PERBANKAN  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7ED2C54-5F20-4E8E-8F32-E0EC52027469}"/>
              </a:ext>
            </a:extLst>
          </p:cNvPr>
          <p:cNvSpPr/>
          <p:nvPr/>
        </p:nvSpPr>
        <p:spPr>
          <a:xfrm>
            <a:off x="9052004" y="4758469"/>
            <a:ext cx="2881748" cy="526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PERBANKAN HANCUR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2A98BB4-4DB2-4C3D-AE0E-39EDE6B319F2}"/>
              </a:ext>
            </a:extLst>
          </p:cNvPr>
          <p:cNvSpPr/>
          <p:nvPr/>
        </p:nvSpPr>
        <p:spPr>
          <a:xfrm>
            <a:off x="9115235" y="5536082"/>
            <a:ext cx="2881748" cy="526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PENGANGGURAN MENINGKAT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2F4DAF43-771E-45EC-9EE6-2D5CA1883BFA}"/>
              </a:ext>
            </a:extLst>
          </p:cNvPr>
          <p:cNvSpPr/>
          <p:nvPr/>
        </p:nvSpPr>
        <p:spPr>
          <a:xfrm>
            <a:off x="9115235" y="6278360"/>
            <a:ext cx="2881748" cy="526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KEMISKINAN MENINGKAT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64BBF90-BD03-4D44-995C-B02A4CC22784}"/>
              </a:ext>
            </a:extLst>
          </p:cNvPr>
          <p:cNvSpPr/>
          <p:nvPr/>
        </p:nvSpPr>
        <p:spPr>
          <a:xfrm>
            <a:off x="4685537" y="1303677"/>
            <a:ext cx="1750306" cy="8623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HARGA BARANG IMPORT MENINGKAT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1B28899-5522-42AE-86E7-D353528A5BDA}"/>
              </a:ext>
            </a:extLst>
          </p:cNvPr>
          <p:cNvSpPr/>
          <p:nvPr/>
        </p:nvSpPr>
        <p:spPr>
          <a:xfrm>
            <a:off x="457922" y="1290774"/>
            <a:ext cx="3484654" cy="526473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JUMLAH IMPORT MENURUN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CB9E49B-1F58-497D-A994-2D857E3D1636}"/>
              </a:ext>
            </a:extLst>
          </p:cNvPr>
          <p:cNvSpPr/>
          <p:nvPr/>
        </p:nvSpPr>
        <p:spPr>
          <a:xfrm>
            <a:off x="1205079" y="3685722"/>
            <a:ext cx="3484654" cy="526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INFLASI MENINGKAT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DCD8619-86AB-430F-85A7-1A5E80EF6ED9}"/>
              </a:ext>
            </a:extLst>
          </p:cNvPr>
          <p:cNvGrpSpPr/>
          <p:nvPr/>
        </p:nvGrpSpPr>
        <p:grpSpPr>
          <a:xfrm>
            <a:off x="7001564" y="3471049"/>
            <a:ext cx="3398918" cy="429346"/>
            <a:chOff x="6597254" y="3412100"/>
            <a:chExt cx="3398918" cy="429346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A9EB115E-D2A7-4D7E-AF5C-3E04FF273EBB}"/>
                </a:ext>
              </a:extLst>
            </p:cNvPr>
            <p:cNvCxnSpPr>
              <a:cxnSpLocks/>
            </p:cNvCxnSpPr>
            <p:nvPr/>
          </p:nvCxnSpPr>
          <p:spPr>
            <a:xfrm>
              <a:off x="9996172" y="3412100"/>
              <a:ext cx="0" cy="429346"/>
            </a:xfrm>
            <a:prstGeom prst="straightConnector1">
              <a:avLst/>
            </a:prstGeom>
            <a:ln w="762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65F9204D-E4C1-42EE-A448-89EA265779C6}"/>
                </a:ext>
              </a:extLst>
            </p:cNvPr>
            <p:cNvCxnSpPr>
              <a:cxnSpLocks/>
            </p:cNvCxnSpPr>
            <p:nvPr/>
          </p:nvCxnSpPr>
          <p:spPr>
            <a:xfrm>
              <a:off x="6602175" y="3439455"/>
              <a:ext cx="1" cy="387188"/>
            </a:xfrm>
            <a:prstGeom prst="straightConnector1">
              <a:avLst/>
            </a:prstGeom>
            <a:ln w="762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0BB002EB-40BD-422B-AD97-E1E10DB87A96}"/>
                </a:ext>
              </a:extLst>
            </p:cNvPr>
            <p:cNvCxnSpPr>
              <a:cxnSpLocks/>
            </p:cNvCxnSpPr>
            <p:nvPr/>
          </p:nvCxnSpPr>
          <p:spPr>
            <a:xfrm>
              <a:off x="6597254" y="3412100"/>
              <a:ext cx="3393997" cy="0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1D38BC55-90EB-49FD-8A7B-CA4CEF04A8F5}"/>
              </a:ext>
            </a:extLst>
          </p:cNvPr>
          <p:cNvCxnSpPr>
            <a:cxnSpLocks/>
          </p:cNvCxnSpPr>
          <p:nvPr/>
        </p:nvCxnSpPr>
        <p:spPr>
          <a:xfrm flipV="1">
            <a:off x="8688913" y="3219185"/>
            <a:ext cx="0" cy="251864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E5D959CC-4B81-4C3B-A7E6-50086A1918EB}"/>
              </a:ext>
            </a:extLst>
          </p:cNvPr>
          <p:cNvCxnSpPr>
            <a:cxnSpLocks/>
          </p:cNvCxnSpPr>
          <p:nvPr/>
        </p:nvCxnSpPr>
        <p:spPr>
          <a:xfrm flipV="1">
            <a:off x="2809393" y="4212195"/>
            <a:ext cx="0" cy="523651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674EE484-F3A5-4E91-9DA5-AC9134DCC28A}"/>
              </a:ext>
            </a:extLst>
          </p:cNvPr>
          <p:cNvCxnSpPr>
            <a:cxnSpLocks/>
          </p:cNvCxnSpPr>
          <p:nvPr/>
        </p:nvCxnSpPr>
        <p:spPr>
          <a:xfrm flipV="1">
            <a:off x="5514334" y="2191297"/>
            <a:ext cx="0" cy="664445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C4B3DE0E-B7B0-4681-90AD-AFDC095E4C1A}"/>
              </a:ext>
            </a:extLst>
          </p:cNvPr>
          <p:cNvCxnSpPr>
            <a:cxnSpLocks/>
          </p:cNvCxnSpPr>
          <p:nvPr/>
        </p:nvCxnSpPr>
        <p:spPr>
          <a:xfrm rot="5400000">
            <a:off x="4271015" y="1411314"/>
            <a:ext cx="0" cy="484712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8A295939-3430-41D5-9CF5-32B3337086B4}"/>
              </a:ext>
            </a:extLst>
          </p:cNvPr>
          <p:cNvCxnSpPr/>
          <p:nvPr/>
        </p:nvCxnSpPr>
        <p:spPr>
          <a:xfrm>
            <a:off x="5511502" y="2913745"/>
            <a:ext cx="1473162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3" name="Group 92">
            <a:extLst>
              <a:ext uri="{FF2B5EF4-FFF2-40B4-BE49-F238E27FC236}">
                <a16:creationId xmlns:a16="http://schemas.microsoft.com/office/drawing/2014/main" id="{448E5C72-3047-4AAC-90BC-D621C0033FBD}"/>
              </a:ext>
            </a:extLst>
          </p:cNvPr>
          <p:cNvGrpSpPr/>
          <p:nvPr/>
        </p:nvGrpSpPr>
        <p:grpSpPr>
          <a:xfrm>
            <a:off x="678466" y="1858024"/>
            <a:ext cx="5322283" cy="4904605"/>
            <a:chOff x="731520" y="1858024"/>
            <a:chExt cx="5021612" cy="4904605"/>
          </a:xfrm>
        </p:grpSpPr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3248D728-58B4-45D7-A75F-33E471741D2E}"/>
                </a:ext>
              </a:extLst>
            </p:cNvPr>
            <p:cNvCxnSpPr/>
            <p:nvPr/>
          </p:nvCxnSpPr>
          <p:spPr>
            <a:xfrm flipV="1">
              <a:off x="5753131" y="6438464"/>
              <a:ext cx="0" cy="324165"/>
            </a:xfrm>
            <a:prstGeom prst="straightConnector1">
              <a:avLst/>
            </a:prstGeom>
            <a:ln w="7620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B941620D-3A46-4A13-A3A7-564282FCF01E}"/>
                </a:ext>
              </a:extLst>
            </p:cNvPr>
            <p:cNvCxnSpPr>
              <a:cxnSpLocks/>
            </p:cNvCxnSpPr>
            <p:nvPr/>
          </p:nvCxnSpPr>
          <p:spPr>
            <a:xfrm>
              <a:off x="731520" y="1858024"/>
              <a:ext cx="32355" cy="4904605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18468D33-EE84-4C0C-B016-B200C7DEFD5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52837" y="6762629"/>
              <a:ext cx="5000295" cy="0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35E0873A-C088-45B8-8E12-AA18CFAC2F92}"/>
              </a:ext>
            </a:extLst>
          </p:cNvPr>
          <p:cNvCxnSpPr>
            <a:cxnSpLocks/>
          </p:cNvCxnSpPr>
          <p:nvPr/>
        </p:nvCxnSpPr>
        <p:spPr>
          <a:xfrm>
            <a:off x="4962181" y="5995417"/>
            <a:ext cx="4923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BA32BA5C-695C-4B3D-AC20-B22DD93F549C}"/>
              </a:ext>
            </a:extLst>
          </p:cNvPr>
          <p:cNvCxnSpPr>
            <a:cxnSpLocks/>
          </p:cNvCxnSpPr>
          <p:nvPr/>
        </p:nvCxnSpPr>
        <p:spPr>
          <a:xfrm>
            <a:off x="10569676" y="5984061"/>
            <a:ext cx="0" cy="380088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C5D1C630-D6E2-46D0-B5DD-9E9BE5D14E81}"/>
              </a:ext>
            </a:extLst>
          </p:cNvPr>
          <p:cNvCxnSpPr>
            <a:cxnSpLocks/>
          </p:cNvCxnSpPr>
          <p:nvPr/>
        </p:nvCxnSpPr>
        <p:spPr>
          <a:xfrm>
            <a:off x="10490033" y="5324900"/>
            <a:ext cx="0" cy="380088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FD0E99F5-7FA1-4734-A5CF-9A9A52DF8219}"/>
              </a:ext>
            </a:extLst>
          </p:cNvPr>
          <p:cNvCxnSpPr>
            <a:cxnSpLocks/>
          </p:cNvCxnSpPr>
          <p:nvPr/>
        </p:nvCxnSpPr>
        <p:spPr>
          <a:xfrm>
            <a:off x="10395561" y="4444629"/>
            <a:ext cx="0" cy="380088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F0EB350F-5610-4062-8D95-CE02530E0226}"/>
              </a:ext>
            </a:extLst>
          </p:cNvPr>
          <p:cNvCxnSpPr>
            <a:cxnSpLocks/>
          </p:cNvCxnSpPr>
          <p:nvPr/>
        </p:nvCxnSpPr>
        <p:spPr>
          <a:xfrm flipH="1">
            <a:off x="8341459" y="6174105"/>
            <a:ext cx="472323" cy="13118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07429523-5FF4-4B10-B897-593B7C2DDE14}"/>
              </a:ext>
            </a:extLst>
          </p:cNvPr>
          <p:cNvCxnSpPr>
            <a:cxnSpLocks/>
          </p:cNvCxnSpPr>
          <p:nvPr/>
        </p:nvCxnSpPr>
        <p:spPr>
          <a:xfrm>
            <a:off x="8799716" y="5827456"/>
            <a:ext cx="18629" cy="33151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BB6B8B5B-A5B7-45E5-A2E8-2A0851B9E9F4}"/>
              </a:ext>
            </a:extLst>
          </p:cNvPr>
          <p:cNvCxnSpPr>
            <a:cxnSpLocks/>
            <a:endCxn id="47" idx="1"/>
          </p:cNvCxnSpPr>
          <p:nvPr/>
        </p:nvCxnSpPr>
        <p:spPr>
          <a:xfrm flipV="1">
            <a:off x="8809030" y="5799319"/>
            <a:ext cx="306205" cy="28138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8906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809E3-945D-4B72-BB14-567F7CB1F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E2D5D-ED00-47AE-8D01-510A5C1A6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334" y="1488613"/>
            <a:ext cx="8596668" cy="3880773"/>
          </a:xfrm>
        </p:spPr>
        <p:txBody>
          <a:bodyPr>
            <a:noAutofit/>
          </a:bodyPr>
          <a:lstStyle/>
          <a:p>
            <a:r>
              <a:rPr lang="en-US" sz="2200" dirty="0"/>
              <a:t>A situation in which the </a:t>
            </a:r>
            <a:r>
              <a:rPr lang="en-US" sz="2200" b="1" dirty="0"/>
              <a:t>economy</a:t>
            </a:r>
            <a:r>
              <a:rPr lang="en-US" sz="2200" dirty="0"/>
              <a:t> of a country experiences a sudden </a:t>
            </a:r>
            <a:r>
              <a:rPr lang="en-US" sz="2200" b="1" dirty="0"/>
              <a:t>downturn</a:t>
            </a:r>
            <a:r>
              <a:rPr lang="en-US" sz="2200" dirty="0"/>
              <a:t> brought on by a financial </a:t>
            </a:r>
            <a:r>
              <a:rPr lang="en-US" sz="2200" b="1" dirty="0"/>
              <a:t>crisis</a:t>
            </a:r>
            <a:r>
              <a:rPr lang="en-US" sz="2200" dirty="0"/>
              <a:t>. </a:t>
            </a:r>
            <a:r>
              <a:rPr lang="en-US" sz="2200" dirty="0" err="1"/>
              <a:t>An</a:t>
            </a:r>
            <a:r>
              <a:rPr lang="en-US" sz="2200" b="1" dirty="0" err="1"/>
              <a:t>economy</a:t>
            </a:r>
            <a:r>
              <a:rPr lang="en-US" sz="2200" dirty="0"/>
              <a:t> facing an </a:t>
            </a:r>
            <a:r>
              <a:rPr lang="en-US" sz="2200" b="1" dirty="0"/>
              <a:t>economic crisis</a:t>
            </a:r>
            <a:r>
              <a:rPr lang="en-US" sz="2200" dirty="0"/>
              <a:t> will most likely experience a falling GDP, a drying up of liquidity and rising/falling prices due to inflation/deflation.</a:t>
            </a:r>
          </a:p>
          <a:p>
            <a:pPr marL="0" indent="0">
              <a:buNone/>
            </a:pPr>
            <a:r>
              <a:rPr lang="en-US" sz="2200" dirty="0" err="1"/>
              <a:t>Sumber</a:t>
            </a:r>
            <a:r>
              <a:rPr lang="en-US" sz="2200" dirty="0"/>
              <a:t> : </a:t>
            </a:r>
            <a:r>
              <a:rPr lang="en-US" sz="2200" dirty="0">
                <a:hlinkClick r:id="rId2"/>
              </a:rPr>
              <a:t>www.businessdictionary.com/definition/economic-crisis.html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err="1"/>
              <a:t>Sebuah</a:t>
            </a:r>
            <a:r>
              <a:rPr lang="en-US" sz="2200" dirty="0"/>
              <a:t> </a:t>
            </a:r>
            <a:r>
              <a:rPr lang="en-US" sz="2200" dirty="0" err="1"/>
              <a:t>situasi</a:t>
            </a:r>
            <a:r>
              <a:rPr lang="en-US" sz="2200" dirty="0"/>
              <a:t> </a:t>
            </a:r>
            <a:r>
              <a:rPr lang="en-US" sz="2200" dirty="0" err="1"/>
              <a:t>dimana</a:t>
            </a:r>
            <a:r>
              <a:rPr lang="en-US" sz="2200" dirty="0"/>
              <a:t> </a:t>
            </a:r>
            <a:r>
              <a:rPr lang="en-US" sz="2200" dirty="0" err="1"/>
              <a:t>pengalaman</a:t>
            </a:r>
            <a:r>
              <a:rPr lang="en-US" sz="2200" dirty="0"/>
              <a:t> </a:t>
            </a:r>
            <a:r>
              <a:rPr lang="en-US" sz="2200" dirty="0" err="1"/>
              <a:t>ekonomi</a:t>
            </a:r>
            <a:r>
              <a:rPr lang="en-US" sz="2200" dirty="0"/>
              <a:t> </a:t>
            </a:r>
            <a:r>
              <a:rPr lang="en-US" sz="2200" dirty="0" err="1"/>
              <a:t>sebuah</a:t>
            </a:r>
            <a:r>
              <a:rPr lang="en-US" sz="2200" dirty="0"/>
              <a:t> negara </a:t>
            </a:r>
            <a:r>
              <a:rPr lang="en-US" sz="2200" dirty="0" err="1"/>
              <a:t>secara</a:t>
            </a:r>
            <a:r>
              <a:rPr lang="en-US" sz="2200" dirty="0"/>
              <a:t> </a:t>
            </a:r>
            <a:r>
              <a:rPr lang="en-US" sz="2200" dirty="0" err="1"/>
              <a:t>tiba-tiba</a:t>
            </a:r>
            <a:r>
              <a:rPr lang="en-US" sz="2200" dirty="0"/>
              <a:t> </a:t>
            </a:r>
            <a:r>
              <a:rPr lang="en-US" sz="2200" dirty="0" err="1"/>
              <a:t>merosot</a:t>
            </a:r>
            <a:r>
              <a:rPr lang="en-US" sz="2200" dirty="0"/>
              <a:t> </a:t>
            </a:r>
            <a:r>
              <a:rPr lang="en-US" sz="2200" dirty="0" err="1"/>
              <a:t>karena</a:t>
            </a:r>
            <a:r>
              <a:rPr lang="en-US" sz="2200" dirty="0"/>
              <a:t> </a:t>
            </a:r>
            <a:r>
              <a:rPr lang="en-US" sz="2200" dirty="0" err="1"/>
              <a:t>akibat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</a:t>
            </a:r>
            <a:r>
              <a:rPr lang="en-US" sz="2200" dirty="0" err="1"/>
              <a:t>krisis</a:t>
            </a:r>
            <a:r>
              <a:rPr lang="en-US" sz="2200" dirty="0"/>
              <a:t> </a:t>
            </a:r>
            <a:r>
              <a:rPr lang="en-US" sz="2200" dirty="0" err="1"/>
              <a:t>keuangan</a:t>
            </a:r>
            <a:r>
              <a:rPr lang="en-US" sz="2200" dirty="0"/>
              <a:t>. </a:t>
            </a:r>
            <a:r>
              <a:rPr lang="en-US" sz="2200" dirty="0" err="1"/>
              <a:t>Sebuah</a:t>
            </a:r>
            <a:r>
              <a:rPr lang="en-US" sz="2200" dirty="0"/>
              <a:t> </a:t>
            </a:r>
            <a:r>
              <a:rPr lang="en-US" sz="2200" dirty="0" err="1"/>
              <a:t>perekonomian</a:t>
            </a:r>
            <a:r>
              <a:rPr lang="en-US" sz="2200" dirty="0"/>
              <a:t> negara yang </a:t>
            </a:r>
            <a:r>
              <a:rPr lang="en-US" sz="2200" dirty="0" err="1"/>
              <a:t>memperlihatkan</a:t>
            </a:r>
            <a:r>
              <a:rPr lang="en-US" sz="2200" dirty="0"/>
              <a:t> </a:t>
            </a:r>
            <a:r>
              <a:rPr lang="en-US" sz="2200" dirty="0" err="1"/>
              <a:t>krisi</a:t>
            </a:r>
            <a:r>
              <a:rPr lang="en-US" sz="2200" dirty="0"/>
              <a:t> </a:t>
            </a:r>
            <a:r>
              <a:rPr lang="en-US" sz="2200" dirty="0" err="1"/>
              <a:t>terlihat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r>
              <a:rPr lang="en-US" sz="2200" dirty="0"/>
              <a:t> </a:t>
            </a:r>
            <a:r>
              <a:rPr lang="en-US" sz="2200" dirty="0" err="1"/>
              <a:t>jatuhnya</a:t>
            </a:r>
            <a:r>
              <a:rPr lang="en-US" sz="2200" dirty="0"/>
              <a:t> GDP, </a:t>
            </a:r>
            <a:r>
              <a:rPr lang="en-US" sz="2200" dirty="0" err="1"/>
              <a:t>mulai</a:t>
            </a:r>
            <a:r>
              <a:rPr lang="en-US" sz="2200" dirty="0"/>
              <a:t> </a:t>
            </a:r>
            <a:r>
              <a:rPr lang="en-US" sz="2200" dirty="0" err="1"/>
              <a:t>diambilnya</a:t>
            </a:r>
            <a:r>
              <a:rPr lang="en-US" sz="2200" dirty="0"/>
              <a:t> dana (</a:t>
            </a:r>
            <a:r>
              <a:rPr lang="en-US" sz="2200" dirty="0" err="1"/>
              <a:t>tabungan</a:t>
            </a:r>
            <a:r>
              <a:rPr lang="en-US" sz="2200" dirty="0"/>
              <a:t>/</a:t>
            </a:r>
            <a:r>
              <a:rPr lang="en-US" sz="2200" dirty="0" err="1"/>
              <a:t>investasi</a:t>
            </a:r>
            <a:r>
              <a:rPr lang="en-US" sz="2200" dirty="0"/>
              <a:t>) dan </a:t>
            </a:r>
            <a:r>
              <a:rPr lang="en-US" sz="2200" dirty="0" err="1"/>
              <a:t>meningkatnya</a:t>
            </a:r>
            <a:r>
              <a:rPr lang="en-US" sz="2200" dirty="0"/>
              <a:t> </a:t>
            </a:r>
            <a:r>
              <a:rPr lang="en-US" sz="2200" dirty="0" err="1"/>
              <a:t>harga</a:t>
            </a:r>
            <a:r>
              <a:rPr lang="en-US" sz="2200" dirty="0"/>
              <a:t> </a:t>
            </a:r>
            <a:r>
              <a:rPr lang="en-US" sz="2200" dirty="0" err="1"/>
              <a:t>karena</a:t>
            </a:r>
            <a:r>
              <a:rPr lang="en-US" sz="2200" dirty="0"/>
              <a:t> </a:t>
            </a:r>
            <a:r>
              <a:rPr lang="en-US" sz="2200" dirty="0" err="1"/>
              <a:t>inflasi</a:t>
            </a:r>
            <a:r>
              <a:rPr lang="en-US" sz="2200" dirty="0"/>
              <a:t> </a:t>
            </a:r>
            <a:r>
              <a:rPr lang="en-US" sz="2200" dirty="0" err="1"/>
              <a:t>atau</a:t>
            </a:r>
            <a:r>
              <a:rPr lang="en-US" sz="2200" dirty="0"/>
              <a:t> </a:t>
            </a:r>
            <a:r>
              <a:rPr lang="en-US" sz="2200" dirty="0" err="1"/>
              <a:t>deflasi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1546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F04ED-A341-4E6C-86F3-4E494B195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8286"/>
          </a:xfrm>
        </p:spPr>
        <p:txBody>
          <a:bodyPr/>
          <a:lstStyle/>
          <a:p>
            <a:r>
              <a:rPr lang="en-US" dirty="0"/>
              <a:t>JENIS-JENIS KRISIS EKONOMI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78B7D-697D-4011-9B1F-3EC9A447E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800" dirty="0" err="1"/>
              <a:t>Dilihat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proses </a:t>
            </a:r>
            <a:r>
              <a:rPr lang="en-US" sz="2800" dirty="0" err="1"/>
              <a:t>terjadinya</a:t>
            </a:r>
            <a:r>
              <a:rPr lang="en-US" sz="2800" dirty="0"/>
              <a:t>, </a:t>
            </a:r>
            <a:r>
              <a:rPr lang="en-US" sz="2800" dirty="0" err="1"/>
              <a:t>terdapat</a:t>
            </a:r>
            <a:r>
              <a:rPr lang="en-US" sz="2800" dirty="0"/>
              <a:t> 2 </a:t>
            </a:r>
            <a:r>
              <a:rPr lang="en-US" sz="2800" dirty="0" err="1"/>
              <a:t>sifat</a:t>
            </a:r>
            <a:r>
              <a:rPr lang="en-US" sz="2800" dirty="0"/>
              <a:t> yang </a:t>
            </a:r>
            <a:r>
              <a:rPr lang="en-US" sz="2800" dirty="0" err="1"/>
              <a:t>berbeda</a:t>
            </a:r>
            <a:endParaRPr lang="en-US" sz="2800" dirty="0"/>
          </a:p>
          <a:p>
            <a:pPr>
              <a:buFont typeface="+mj-lt"/>
              <a:buAutoNum type="arabicPeriod"/>
            </a:pPr>
            <a:r>
              <a:rPr lang="en-US" sz="3500" dirty="0" err="1"/>
              <a:t>Krisis</a:t>
            </a:r>
            <a:r>
              <a:rPr lang="en-US" sz="3500" dirty="0"/>
              <a:t> yang </a:t>
            </a:r>
            <a:r>
              <a:rPr lang="en-US" sz="3500" dirty="0" err="1"/>
              <a:t>terjadi</a:t>
            </a:r>
            <a:r>
              <a:rPr lang="en-US" sz="3500" dirty="0"/>
              <a:t> </a:t>
            </a:r>
            <a:r>
              <a:rPr lang="en-US" sz="3500" dirty="0" err="1"/>
              <a:t>secara</a:t>
            </a:r>
            <a:r>
              <a:rPr lang="en-US" sz="3500" dirty="0"/>
              <a:t> </a:t>
            </a:r>
            <a:r>
              <a:rPr lang="en-US" sz="3500" dirty="0" err="1"/>
              <a:t>tiba-tiba</a:t>
            </a:r>
            <a:endParaRPr lang="en-US" sz="3500" dirty="0"/>
          </a:p>
          <a:p>
            <a:pPr>
              <a:buFont typeface="+mj-lt"/>
              <a:buAutoNum type="arabicPeriod"/>
            </a:pPr>
            <a:r>
              <a:rPr lang="en-US" sz="3500" dirty="0" err="1"/>
              <a:t>Krisis</a:t>
            </a:r>
            <a:r>
              <a:rPr lang="en-US" sz="3500" dirty="0"/>
              <a:t> </a:t>
            </a:r>
            <a:r>
              <a:rPr lang="en-US" sz="3500" dirty="0" err="1"/>
              <a:t>ekonomi</a:t>
            </a:r>
            <a:r>
              <a:rPr lang="en-US" sz="3500" dirty="0"/>
              <a:t> yang </a:t>
            </a:r>
            <a:r>
              <a:rPr lang="en-US" sz="3500" dirty="0" err="1"/>
              <a:t>tidak</a:t>
            </a:r>
            <a:r>
              <a:rPr lang="en-US" sz="3500" dirty="0"/>
              <a:t> </a:t>
            </a:r>
            <a:r>
              <a:rPr lang="en-US" sz="3500" dirty="0" err="1"/>
              <a:t>mendadak</a:t>
            </a:r>
            <a:r>
              <a:rPr lang="en-US" sz="3500" dirty="0"/>
              <a:t>, </a:t>
            </a:r>
            <a:r>
              <a:rPr lang="en-US" sz="3500" dirty="0" err="1"/>
              <a:t>tetapi</a:t>
            </a:r>
            <a:r>
              <a:rPr lang="en-US" sz="3500" dirty="0"/>
              <a:t> </a:t>
            </a:r>
            <a:r>
              <a:rPr lang="en-US" sz="3500" dirty="0" err="1"/>
              <a:t>krisis</a:t>
            </a:r>
            <a:r>
              <a:rPr lang="en-US" sz="3500" dirty="0"/>
              <a:t> </a:t>
            </a:r>
            <a:r>
              <a:rPr lang="en-US" sz="3500" dirty="0" err="1"/>
              <a:t>merupakan</a:t>
            </a:r>
            <a:r>
              <a:rPr lang="en-US" sz="3500" dirty="0"/>
              <a:t> proses </a:t>
            </a:r>
            <a:r>
              <a:rPr lang="en-US" sz="3500" dirty="0" err="1"/>
              <a:t>akumulasi</a:t>
            </a:r>
            <a:endParaRPr lang="en-US" sz="3500" dirty="0"/>
          </a:p>
          <a:p>
            <a:pPr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sz="2800" dirty="0" err="1"/>
              <a:t>Dilihat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Sumber</a:t>
            </a:r>
            <a:r>
              <a:rPr lang="en-US" sz="2800" dirty="0"/>
              <a:t> </a:t>
            </a:r>
            <a:r>
              <a:rPr lang="en-US" sz="2800" dirty="0" err="1"/>
              <a:t>Krisis</a:t>
            </a:r>
            <a:endParaRPr lang="en-US" sz="2800" dirty="0"/>
          </a:p>
          <a:p>
            <a:pPr>
              <a:buFont typeface="+mj-lt"/>
              <a:buAutoNum type="arabicPeriod"/>
            </a:pPr>
            <a:r>
              <a:rPr lang="en-US" sz="3500" dirty="0" err="1"/>
              <a:t>Bersumber</a:t>
            </a:r>
            <a:r>
              <a:rPr lang="en-US" sz="3500" dirty="0"/>
              <a:t> </a:t>
            </a:r>
            <a:r>
              <a:rPr lang="en-US" sz="3500" dirty="0" err="1"/>
              <a:t>dari</a:t>
            </a:r>
            <a:r>
              <a:rPr lang="en-US" sz="3500" dirty="0"/>
              <a:t> </a:t>
            </a:r>
            <a:r>
              <a:rPr lang="en-US" sz="3500" dirty="0" err="1"/>
              <a:t>dalam</a:t>
            </a:r>
            <a:r>
              <a:rPr lang="en-US" sz="3500" dirty="0"/>
              <a:t> negara</a:t>
            </a:r>
          </a:p>
          <a:p>
            <a:pPr>
              <a:buFont typeface="+mj-lt"/>
              <a:buAutoNum type="arabicPeriod"/>
            </a:pPr>
            <a:r>
              <a:rPr lang="en-US" sz="3500" dirty="0" err="1"/>
              <a:t>Bersumber</a:t>
            </a:r>
            <a:r>
              <a:rPr lang="en-US" sz="3500" dirty="0"/>
              <a:t> </a:t>
            </a:r>
            <a:r>
              <a:rPr lang="en-US" sz="3500" dirty="0" err="1"/>
              <a:t>dari</a:t>
            </a:r>
            <a:r>
              <a:rPr lang="en-US" sz="3500" dirty="0"/>
              <a:t> </a:t>
            </a:r>
            <a:r>
              <a:rPr lang="en-US" sz="3500" dirty="0" err="1"/>
              <a:t>Luar</a:t>
            </a:r>
            <a:r>
              <a:rPr lang="en-US" sz="3500" dirty="0"/>
              <a:t> negara</a:t>
            </a:r>
          </a:p>
        </p:txBody>
      </p:sp>
    </p:spTree>
    <p:extLst>
      <p:ext uri="{BB962C8B-B14F-4D97-AF65-F5344CB8AC3E}">
        <p14:creationId xmlns:p14="http://schemas.microsoft.com/office/powerpoint/2010/main" val="534433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B0823-A551-4A32-A576-E6CCE4BEE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JENIS-JENIS KRISIS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DDF6E-ED90-4E01-8B84-1EC59B7B6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984" y="1627189"/>
            <a:ext cx="8596668" cy="3880773"/>
          </a:xfrm>
        </p:spPr>
        <p:txBody>
          <a:bodyPr/>
          <a:lstStyle/>
          <a:p>
            <a:r>
              <a:rPr lang="en-US" sz="4000" dirty="0"/>
              <a:t>1. KRISIS PRODUKSI</a:t>
            </a:r>
          </a:p>
          <a:p>
            <a:r>
              <a:rPr lang="en-US" sz="4000" dirty="0"/>
              <a:t>2. KRISIS PERBANKAN</a:t>
            </a:r>
          </a:p>
          <a:p>
            <a:r>
              <a:rPr lang="en-US" sz="4000" dirty="0"/>
              <a:t>3. KRISIS NILAI TUKAR</a:t>
            </a:r>
          </a:p>
          <a:p>
            <a:r>
              <a:rPr lang="en-US" sz="4000" dirty="0"/>
              <a:t>4. KRISIS PERDAGANGAN</a:t>
            </a:r>
          </a:p>
          <a:p>
            <a:r>
              <a:rPr lang="en-US" sz="4000" dirty="0"/>
              <a:t>5. KRISIS MODAL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901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76499-E573-46EF-B97D-9945FABCB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34" y="166255"/>
            <a:ext cx="8596668" cy="1320800"/>
          </a:xfrm>
        </p:spPr>
        <p:txBody>
          <a:bodyPr>
            <a:noAutofit/>
          </a:bodyPr>
          <a:lstStyle/>
          <a:p>
            <a:r>
              <a:rPr lang="en-US" sz="2800" dirty="0"/>
              <a:t>APA DAMPAK YANG DITIMBULKAN OLEH SUATU KEJADIAN KRISIS?</a:t>
            </a:r>
            <a:br>
              <a:rPr lang="en-US" sz="2800" dirty="0"/>
            </a:br>
            <a:r>
              <a:rPr lang="en-US" sz="2800" dirty="0"/>
              <a:t>BAGAIMANA MELIHAT INDIKASI DAMPAK DARI SEBUAH KRISIS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E9157-458F-4759-9E23-179EFAD52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134" y="2018805"/>
            <a:ext cx="7275175" cy="3846286"/>
          </a:xfrm>
        </p:spPr>
        <p:txBody>
          <a:bodyPr>
            <a:noAutofit/>
          </a:bodyPr>
          <a:lstStyle/>
          <a:p>
            <a:r>
              <a:rPr lang="en-US" sz="2400" dirty="0"/>
              <a:t>SECARA UMUM, JALUR TRANSMISI UTAMA MUNCULNYA SEBUAH KRISIS DAPAT DILIHAT BERDASARKAN DATA</a:t>
            </a:r>
          </a:p>
          <a:p>
            <a:pPr lvl="1"/>
            <a:r>
              <a:rPr lang="en-US" sz="2400" dirty="0"/>
              <a:t>KESEMPATAN KERJA</a:t>
            </a:r>
          </a:p>
          <a:p>
            <a:pPr lvl="1"/>
            <a:r>
              <a:rPr lang="en-US" sz="2400" dirty="0"/>
              <a:t>TINGKAT PENDAPATAN</a:t>
            </a:r>
          </a:p>
          <a:p>
            <a:pPr lvl="1"/>
            <a:r>
              <a:rPr lang="en-US" sz="2400" dirty="0"/>
              <a:t>TINGKAT INFLASI</a:t>
            </a:r>
          </a:p>
          <a:p>
            <a:pPr lvl="1"/>
            <a:r>
              <a:rPr lang="en-US" sz="2400" dirty="0"/>
              <a:t>TINGKAT OUTPUT</a:t>
            </a:r>
          </a:p>
          <a:p>
            <a:pPr lvl="1"/>
            <a:r>
              <a:rPr lang="en-US" sz="2400" dirty="0"/>
              <a:t>SUKU BUNGA PINJAMAN</a:t>
            </a:r>
          </a:p>
          <a:p>
            <a:pPr lvl="1"/>
            <a:r>
              <a:rPr lang="en-US" sz="2400" dirty="0"/>
              <a:t>TINGKAT KREDIT</a:t>
            </a:r>
          </a:p>
          <a:p>
            <a:pPr lvl="1"/>
            <a:r>
              <a:rPr lang="en-US" sz="2400" dirty="0"/>
              <a:t>NILAI TUKAR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4148F40-B300-49D7-BC4A-ED1C78ED94D3}"/>
              </a:ext>
            </a:extLst>
          </p:cNvPr>
          <p:cNvSpPr/>
          <p:nvPr/>
        </p:nvSpPr>
        <p:spPr>
          <a:xfrm>
            <a:off x="5768802" y="2857411"/>
            <a:ext cx="6096000" cy="3539430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lvl="1"/>
            <a:r>
              <a:rPr lang="en-US" sz="2800" dirty="0"/>
              <a:t>AKIBAT YANG MUNCUL DARI SEBUAH KRISIS DAPAT DILIHAT DARI DATA </a:t>
            </a:r>
          </a:p>
          <a:p>
            <a:pPr marL="914400" lvl="1" indent="-45720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800" dirty="0">
                <a:solidFill>
                  <a:srgbClr val="FF0000"/>
                </a:solidFill>
              </a:rPr>
              <a:t>ANGKA KEMISKINAN</a:t>
            </a:r>
          </a:p>
          <a:p>
            <a:pPr marL="914400" lvl="1" indent="-45720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800" dirty="0"/>
              <a:t>NILAI EKSPORT DAN IMPORT</a:t>
            </a:r>
          </a:p>
          <a:p>
            <a:pPr marL="914400" lvl="1" indent="-45720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800" dirty="0"/>
              <a:t>KESEMPATAN KERJA</a:t>
            </a:r>
          </a:p>
          <a:p>
            <a:pPr marL="914400" lvl="1" indent="-45720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800" dirty="0"/>
              <a:t>TINGKAT PENDAPATAN</a:t>
            </a:r>
          </a:p>
          <a:p>
            <a:pPr marL="914400" lvl="1" indent="-45720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800" dirty="0"/>
              <a:t>NILAI OUTPUT</a:t>
            </a:r>
          </a:p>
        </p:txBody>
      </p:sp>
    </p:spTree>
    <p:extLst>
      <p:ext uri="{BB962C8B-B14F-4D97-AF65-F5344CB8AC3E}">
        <p14:creationId xmlns:p14="http://schemas.microsoft.com/office/powerpoint/2010/main" val="1202909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49CEA-343B-435E-B286-A77F60EC9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03086"/>
          </a:xfrm>
        </p:spPr>
        <p:txBody>
          <a:bodyPr>
            <a:normAutofit/>
          </a:bodyPr>
          <a:lstStyle/>
          <a:p>
            <a:r>
              <a:rPr lang="en-US" dirty="0"/>
              <a:t>1. KRISIS PRODUKSI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70A55-B1C0-4921-84FA-B7C410639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KRISIS PRODUKSI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AC48A43-AA48-4B11-8EAF-8C977A21CB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289977"/>
              </p:ext>
            </p:extLst>
          </p:nvPr>
        </p:nvGraphicFramePr>
        <p:xfrm>
          <a:off x="677334" y="3173875"/>
          <a:ext cx="8128000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36954091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0864984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JALUR TRANSMISI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INDIKATOR UTAMA MELIHAT DAMPAK KRISIS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2150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KESEMPATAN KERJA*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OUTPUT SEKTOR DAN WILAYAH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013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ANGKA KESEMPATAN KERJA MENURUT SEKTOR DAN WILAYAH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0883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PENDAPATAN *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PENDAPATAN SEKTOR DAN WILAYAH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842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INFLASI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INFLASI (IHK) MENURUT SEKTOR DAN WILAYAH</a:t>
                      </a:r>
                    </a:p>
                    <a:p>
                      <a:r>
                        <a:rPr lang="en-US" dirty="0"/>
                        <a:t>KEMISKINAN MENURUT WILAYAH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9605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3368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9CB93-0EC2-4821-94D8-A331109E1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6582"/>
          </a:xfrm>
        </p:spPr>
        <p:txBody>
          <a:bodyPr/>
          <a:lstStyle/>
          <a:p>
            <a:r>
              <a:rPr lang="en-US" dirty="0"/>
              <a:t>CONTOH ANALISIS KRISIS PRODUKSI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52119AC-5ADE-4E63-BA53-0AD56E9D318E}"/>
              </a:ext>
            </a:extLst>
          </p:cNvPr>
          <p:cNvGrpSpPr/>
          <p:nvPr/>
        </p:nvGrpSpPr>
        <p:grpSpPr>
          <a:xfrm>
            <a:off x="4553526" y="2008909"/>
            <a:ext cx="2583873" cy="706582"/>
            <a:chOff x="4553526" y="2008909"/>
            <a:chExt cx="2583873" cy="70658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3CBF2AF-F1D5-456C-9FE1-C821E90EB568}"/>
                </a:ext>
              </a:extLst>
            </p:cNvPr>
            <p:cNvSpPr/>
            <p:nvPr/>
          </p:nvSpPr>
          <p:spPr>
            <a:xfrm>
              <a:off x="4553526" y="2008909"/>
              <a:ext cx="2583873" cy="7065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OUTPUT PERTANIAN </a:t>
              </a: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24263779-80D7-4ADE-BB21-7FE66FDF212E}"/>
                </a:ext>
              </a:extLst>
            </p:cNvPr>
            <p:cNvCxnSpPr>
              <a:cxnSpLocks/>
            </p:cNvCxnSpPr>
            <p:nvPr/>
          </p:nvCxnSpPr>
          <p:spPr>
            <a:xfrm>
              <a:off x="6981536" y="2059709"/>
              <a:ext cx="0" cy="567171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73BCA53-CC03-4D09-B2A1-98E0B87C70EC}"/>
              </a:ext>
            </a:extLst>
          </p:cNvPr>
          <p:cNvCxnSpPr/>
          <p:nvPr/>
        </p:nvCxnSpPr>
        <p:spPr>
          <a:xfrm flipH="1">
            <a:off x="3146425" y="2371725"/>
            <a:ext cx="1247775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DF9B663-CD1E-4D95-8EDC-DC48AA99249D}"/>
              </a:ext>
            </a:extLst>
          </p:cNvPr>
          <p:cNvCxnSpPr>
            <a:cxnSpLocks/>
          </p:cNvCxnSpPr>
          <p:nvPr/>
        </p:nvCxnSpPr>
        <p:spPr>
          <a:xfrm>
            <a:off x="7251699" y="2371725"/>
            <a:ext cx="1247775" cy="0"/>
          </a:xfrm>
          <a:prstGeom prst="straightConnector1">
            <a:avLst/>
          </a:prstGeom>
          <a:ln w="571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649FBE6-F1E9-424E-9D38-8380231A07E0}"/>
              </a:ext>
            </a:extLst>
          </p:cNvPr>
          <p:cNvCxnSpPr>
            <a:cxnSpLocks/>
          </p:cNvCxnSpPr>
          <p:nvPr/>
        </p:nvCxnSpPr>
        <p:spPr>
          <a:xfrm>
            <a:off x="5737226" y="2800135"/>
            <a:ext cx="0" cy="40654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0FB67A4-C702-4BE7-A1A1-9B8BF123EAA3}"/>
              </a:ext>
            </a:extLst>
          </p:cNvPr>
          <p:cNvGrpSpPr/>
          <p:nvPr/>
        </p:nvGrpSpPr>
        <p:grpSpPr>
          <a:xfrm>
            <a:off x="8613774" y="2008909"/>
            <a:ext cx="2583873" cy="706582"/>
            <a:chOff x="8613774" y="2008909"/>
            <a:chExt cx="2583873" cy="70658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37DEFD7-563E-47EC-B43F-A9A325B25D42}"/>
                </a:ext>
              </a:extLst>
            </p:cNvPr>
            <p:cNvSpPr/>
            <p:nvPr/>
          </p:nvSpPr>
          <p:spPr>
            <a:xfrm>
              <a:off x="8613774" y="2008909"/>
              <a:ext cx="2583873" cy="7065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INPUT BAGI SEKTOR LAIN  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394BDE8E-D6B2-416C-BB06-D10A3CD50E0D}"/>
                </a:ext>
              </a:extLst>
            </p:cNvPr>
            <p:cNvCxnSpPr>
              <a:cxnSpLocks/>
            </p:cNvCxnSpPr>
            <p:nvPr/>
          </p:nvCxnSpPr>
          <p:spPr>
            <a:xfrm>
              <a:off x="10341956" y="2341706"/>
              <a:ext cx="0" cy="373785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B0829D4-7DE2-4F04-AE67-1B6D0E183A3F}"/>
              </a:ext>
            </a:extLst>
          </p:cNvPr>
          <p:cNvCxnSpPr>
            <a:cxnSpLocks/>
          </p:cNvCxnSpPr>
          <p:nvPr/>
        </p:nvCxnSpPr>
        <p:spPr>
          <a:xfrm>
            <a:off x="10018713" y="2800135"/>
            <a:ext cx="0" cy="406547"/>
          </a:xfrm>
          <a:prstGeom prst="straightConnector1">
            <a:avLst/>
          </a:prstGeom>
          <a:ln w="571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58907D14-2A50-4B49-AC2D-6A33A0D3B796}"/>
              </a:ext>
            </a:extLst>
          </p:cNvPr>
          <p:cNvSpPr/>
          <p:nvPr/>
        </p:nvSpPr>
        <p:spPr>
          <a:xfrm>
            <a:off x="8589962" y="3291326"/>
            <a:ext cx="2954334" cy="706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PRODUKSI SEKTOR LAIN 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AF7B54C-8EB8-4FFE-9124-03630F308C1C}"/>
              </a:ext>
            </a:extLst>
          </p:cNvPr>
          <p:cNvCxnSpPr>
            <a:cxnSpLocks/>
          </p:cNvCxnSpPr>
          <p:nvPr/>
        </p:nvCxnSpPr>
        <p:spPr>
          <a:xfrm>
            <a:off x="11416433" y="3429000"/>
            <a:ext cx="0" cy="556791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2474C03A-FD0A-410B-8DAE-E4EF032D4E6F}"/>
              </a:ext>
            </a:extLst>
          </p:cNvPr>
          <p:cNvGrpSpPr/>
          <p:nvPr/>
        </p:nvGrpSpPr>
        <p:grpSpPr>
          <a:xfrm>
            <a:off x="4553526" y="3279209"/>
            <a:ext cx="2681279" cy="706582"/>
            <a:chOff x="4553526" y="3279209"/>
            <a:chExt cx="2681279" cy="706582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6B83578-B0B0-4003-8177-4D8CA729F582}"/>
                </a:ext>
              </a:extLst>
            </p:cNvPr>
            <p:cNvSpPr/>
            <p:nvPr/>
          </p:nvSpPr>
          <p:spPr>
            <a:xfrm>
              <a:off x="4553526" y="3279209"/>
              <a:ext cx="2681279" cy="7065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PENDAPATAN /KESEMPATAN KERJA 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12C17863-D25D-41E0-A264-FDF22E74938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36532" y="3429000"/>
              <a:ext cx="867" cy="508000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1BFBDD8-45F9-4DA2-8E5C-B6FA37E7E2B2}"/>
              </a:ext>
            </a:extLst>
          </p:cNvPr>
          <p:cNvCxnSpPr>
            <a:cxnSpLocks/>
          </p:cNvCxnSpPr>
          <p:nvPr/>
        </p:nvCxnSpPr>
        <p:spPr>
          <a:xfrm>
            <a:off x="5751513" y="4079731"/>
            <a:ext cx="0" cy="40654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A8A89EF-C70C-4BEC-A063-C916037C4717}"/>
              </a:ext>
            </a:extLst>
          </p:cNvPr>
          <p:cNvCxnSpPr>
            <a:cxnSpLocks/>
          </p:cNvCxnSpPr>
          <p:nvPr/>
        </p:nvCxnSpPr>
        <p:spPr>
          <a:xfrm flipV="1">
            <a:off x="6803157" y="4638604"/>
            <a:ext cx="0" cy="498105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633778C0-626D-4D09-A76F-80EE06DBBDFC}"/>
              </a:ext>
            </a:extLst>
          </p:cNvPr>
          <p:cNvSpPr/>
          <p:nvPr/>
        </p:nvSpPr>
        <p:spPr>
          <a:xfrm>
            <a:off x="586799" y="1661570"/>
            <a:ext cx="2583873" cy="963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PERMINTAAN MENINGKAT/HARGA NAIK 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7B2499C-6385-41E2-A4BD-FDC2A95F8693}"/>
              </a:ext>
            </a:extLst>
          </p:cNvPr>
          <p:cNvCxnSpPr>
            <a:cxnSpLocks/>
          </p:cNvCxnSpPr>
          <p:nvPr/>
        </p:nvCxnSpPr>
        <p:spPr>
          <a:xfrm>
            <a:off x="2315585" y="2694710"/>
            <a:ext cx="0" cy="129108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38BB56-854C-42F4-BEB2-77B220B0A68E}"/>
              </a:ext>
            </a:extLst>
          </p:cNvPr>
          <p:cNvGrpSpPr/>
          <p:nvPr/>
        </p:nvGrpSpPr>
        <p:grpSpPr>
          <a:xfrm>
            <a:off x="1363746" y="4074527"/>
            <a:ext cx="2681279" cy="706582"/>
            <a:chOff x="1363746" y="4074527"/>
            <a:chExt cx="2681279" cy="706582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F32F860-0A1E-4F36-A631-039C69D7FABB}"/>
                </a:ext>
              </a:extLst>
            </p:cNvPr>
            <p:cNvSpPr/>
            <p:nvPr/>
          </p:nvSpPr>
          <p:spPr>
            <a:xfrm>
              <a:off x="1363746" y="4074527"/>
              <a:ext cx="2681279" cy="7065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INFLASI  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CBF08592-019A-4698-A5DE-B3510F2625D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19629" y="4216400"/>
              <a:ext cx="0" cy="422204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6B826C6-3428-4E80-8785-82CDE1823AAE}"/>
              </a:ext>
            </a:extLst>
          </p:cNvPr>
          <p:cNvGrpSpPr/>
          <p:nvPr/>
        </p:nvGrpSpPr>
        <p:grpSpPr>
          <a:xfrm>
            <a:off x="2475348" y="4918364"/>
            <a:ext cx="2078178" cy="177511"/>
            <a:chOff x="2475348" y="4918364"/>
            <a:chExt cx="2078178" cy="177511"/>
          </a:xfrm>
        </p:grpSpPr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A7BBB84F-9DAA-4ACD-91F2-7DA03F1AD48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75348" y="5085909"/>
              <a:ext cx="2078178" cy="996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F758235-3E0A-424F-B870-C0771398F33E}"/>
                </a:ext>
              </a:extLst>
            </p:cNvPr>
            <p:cNvCxnSpPr/>
            <p:nvPr/>
          </p:nvCxnSpPr>
          <p:spPr>
            <a:xfrm>
              <a:off x="2475348" y="4918364"/>
              <a:ext cx="0" cy="17751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A7CA7046-C39C-4EAF-A534-2B506B0FA5BE}"/>
              </a:ext>
            </a:extLst>
          </p:cNvPr>
          <p:cNvGrpSpPr/>
          <p:nvPr/>
        </p:nvGrpSpPr>
        <p:grpSpPr>
          <a:xfrm>
            <a:off x="1054100" y="2715491"/>
            <a:ext cx="9284970" cy="2928100"/>
            <a:chOff x="1054100" y="2715491"/>
            <a:chExt cx="9284970" cy="2928100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2D5C444-634F-4294-939F-8DB4D4EDF0B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61720" y="5632188"/>
              <a:ext cx="9277350" cy="11403"/>
            </a:xfrm>
            <a:prstGeom prst="line">
              <a:avLst/>
            </a:prstGeom>
            <a:ln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EAFB99E-44B9-4E63-BF8A-72B271950678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512300" y="4817058"/>
              <a:ext cx="1638300" cy="0"/>
            </a:xfrm>
            <a:prstGeom prst="line">
              <a:avLst/>
            </a:prstGeom>
            <a:ln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CCA79376-5A50-4FEB-9323-0A0E79C4A976}"/>
                </a:ext>
              </a:extLst>
            </p:cNvPr>
            <p:cNvCxnSpPr/>
            <p:nvPr/>
          </p:nvCxnSpPr>
          <p:spPr>
            <a:xfrm flipV="1">
              <a:off x="1054100" y="2715491"/>
              <a:ext cx="0" cy="2886217"/>
            </a:xfrm>
            <a:prstGeom prst="straightConnector1">
              <a:avLst/>
            </a:prstGeom>
            <a:ln w="57150"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925DCD7A-BDBF-42EF-A3A7-54E03E6280A2}"/>
              </a:ext>
            </a:extLst>
          </p:cNvPr>
          <p:cNvGrpSpPr/>
          <p:nvPr/>
        </p:nvGrpSpPr>
        <p:grpSpPr>
          <a:xfrm>
            <a:off x="4663001" y="4669300"/>
            <a:ext cx="2681279" cy="706582"/>
            <a:chOff x="4619124" y="4580218"/>
            <a:chExt cx="2681279" cy="706582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8D4DF037-054C-4082-B6A6-AD364386E4A9}"/>
                </a:ext>
              </a:extLst>
            </p:cNvPr>
            <p:cNvSpPr/>
            <p:nvPr/>
          </p:nvSpPr>
          <p:spPr>
            <a:xfrm>
              <a:off x="4619124" y="4580218"/>
              <a:ext cx="2681279" cy="7065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KEMISKINAN </a:t>
              </a:r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5618F4F0-B67C-4D38-84C5-CB2764BC0C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51861" y="4638604"/>
              <a:ext cx="0" cy="498105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43372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C795F-FB64-45FE-AE10-28E045FF2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KRISIS PERBANKAN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F01C2A4-64EF-4B47-B787-C90C426153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241064"/>
              </p:ext>
            </p:extLst>
          </p:nvPr>
        </p:nvGraphicFramePr>
        <p:xfrm>
          <a:off x="872836" y="1620211"/>
          <a:ext cx="7932498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8498">
                  <a:extLst>
                    <a:ext uri="{9D8B030D-6E8A-4147-A177-3AD203B41FA5}">
                      <a16:colId xmlns:a16="http://schemas.microsoft.com/office/drawing/2014/main" val="401665670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9220638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TRANSMISI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INDIKATOR UTAMA MELIHAT DAMPAK KRISIS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66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KREDIT *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en-US" dirty="0"/>
                        <a:t>OUTPUT MENURUT SEKTOR</a:t>
                      </a:r>
                    </a:p>
                    <a:p>
                      <a:r>
                        <a:rPr lang="en-US" dirty="0"/>
                        <a:t>KESEMPATAN KERJA MENURUT SEKTOR DAN WILAYAH</a:t>
                      </a:r>
                    </a:p>
                    <a:p>
                      <a:r>
                        <a:rPr lang="en-US" dirty="0"/>
                        <a:t>PENDAPATAN MENURUT SEKTOR DAN WILAYAH</a:t>
                      </a:r>
                    </a:p>
                    <a:p>
                      <a:r>
                        <a:rPr lang="en-US" dirty="0"/>
                        <a:t>KEMISKINAN MENURUT WILAYAH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2887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SUKU BUNGA PINJAMAN *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117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OUTPUT *   **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46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KESEMPATAN KERJA **   ***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737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PENDAPATAN  **   ***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146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371656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544</TotalTime>
  <Words>626</Words>
  <Application>Microsoft Office PowerPoint</Application>
  <PresentationFormat>Widescreen</PresentationFormat>
  <Paragraphs>190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Trebuchet MS</vt:lpstr>
      <vt:lpstr>Wingdings 3</vt:lpstr>
      <vt:lpstr>Facet</vt:lpstr>
      <vt:lpstr>KRISIS EKONOMI</vt:lpstr>
      <vt:lpstr>Pendahuluan</vt:lpstr>
      <vt:lpstr>DEFINISI</vt:lpstr>
      <vt:lpstr>JENIS-JENIS KRISIS EKONOMI</vt:lpstr>
      <vt:lpstr>JENIS-JENIS KRISIS</vt:lpstr>
      <vt:lpstr>APA DAMPAK YANG DITIMBULKAN OLEH SUATU KEJADIAN KRISIS? BAGAIMANA MELIHAT INDIKASI DAMPAK DARI SEBUAH KRISIS</vt:lpstr>
      <vt:lpstr>1. KRISIS PRODUKSI</vt:lpstr>
      <vt:lpstr>CONTOH ANALISIS KRISIS PRODUKSI</vt:lpstr>
      <vt:lpstr>2. KRISIS PERBANKAN</vt:lpstr>
      <vt:lpstr>PowerPoint Presentation</vt:lpstr>
      <vt:lpstr>3. KRISIS NILAI TUKAR</vt:lpstr>
      <vt:lpstr>PowerPoint Presentation</vt:lpstr>
      <vt:lpstr>4. KRISIS EKSPOR</vt:lpstr>
      <vt:lpstr>PowerPoint Presentation</vt:lpstr>
      <vt:lpstr>5. KRISIS IMPORT</vt:lpstr>
      <vt:lpstr>PowerPoint Presentation</vt:lpstr>
      <vt:lpstr>6. KRISIS MODAL</vt:lpstr>
      <vt:lpstr>5. KRISIS IMPORT</vt:lpstr>
      <vt:lpstr>APA YANG TERJADI SAAT KRISIS 1997 DI INDONESIA?? Analisis empiris dari Tambunan (2011)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KRISIS EKONOMI</dc:title>
  <dc:creator>jumularakhmat29@gmail.com</dc:creator>
  <cp:lastModifiedBy>jumularakhmat29@gmail.com</cp:lastModifiedBy>
  <cp:revision>43</cp:revision>
  <dcterms:created xsi:type="dcterms:W3CDTF">2018-10-25T06:43:39Z</dcterms:created>
  <dcterms:modified xsi:type="dcterms:W3CDTF">2018-11-01T07:48:20Z</dcterms:modified>
</cp:coreProperties>
</file>